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9.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0.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notesSlides/notesSlide13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3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3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3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3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3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3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40.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4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4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4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4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4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4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47.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7" r:id="rId2"/>
    <p:sldMasterId id="2147483730" r:id="rId3"/>
    <p:sldMasterId id="2147483752" r:id="rId4"/>
    <p:sldMasterId id="2147483765" r:id="rId5"/>
    <p:sldMasterId id="2147483778" r:id="rId6"/>
    <p:sldMasterId id="2147483801" r:id="rId7"/>
    <p:sldMasterId id="2147483827" r:id="rId8"/>
    <p:sldMasterId id="2147483853" r:id="rId9"/>
    <p:sldMasterId id="2147483879" r:id="rId10"/>
    <p:sldMasterId id="2147483907" r:id="rId11"/>
  </p:sldMasterIdLst>
  <p:notesMasterIdLst>
    <p:notesMasterId r:id="rId315"/>
  </p:notesMasterIdLst>
  <p:handoutMasterIdLst>
    <p:handoutMasterId r:id="rId316"/>
  </p:handoutMasterIdLst>
  <p:sldIdLst>
    <p:sldId id="354" r:id="rId12"/>
    <p:sldId id="356" r:id="rId13"/>
    <p:sldId id="1104" r:id="rId14"/>
    <p:sldId id="357" r:id="rId15"/>
    <p:sldId id="355" r:id="rId16"/>
    <p:sldId id="1071" r:id="rId17"/>
    <p:sldId id="485" r:id="rId18"/>
    <p:sldId id="494" r:id="rId19"/>
    <p:sldId id="1070" r:id="rId20"/>
    <p:sldId id="1188" r:id="rId21"/>
    <p:sldId id="1097" r:id="rId22"/>
    <p:sldId id="1098" r:id="rId23"/>
    <p:sldId id="1099" r:id="rId24"/>
    <p:sldId id="1100" r:id="rId25"/>
    <p:sldId id="1101" r:id="rId26"/>
    <p:sldId id="1102" r:id="rId27"/>
    <p:sldId id="1103" r:id="rId28"/>
    <p:sldId id="490" r:id="rId29"/>
    <p:sldId id="1068" r:id="rId30"/>
    <p:sldId id="976" r:id="rId31"/>
    <p:sldId id="1072" r:id="rId32"/>
    <p:sldId id="1073" r:id="rId33"/>
    <p:sldId id="1074" r:id="rId34"/>
    <p:sldId id="1075" r:id="rId35"/>
    <p:sldId id="1076" r:id="rId36"/>
    <p:sldId id="1077" r:id="rId37"/>
    <p:sldId id="1078" r:id="rId38"/>
    <p:sldId id="1079" r:id="rId39"/>
    <p:sldId id="1093" r:id="rId40"/>
    <p:sldId id="1092" r:id="rId41"/>
    <p:sldId id="1081" r:id="rId42"/>
    <p:sldId id="1095" r:id="rId43"/>
    <p:sldId id="1082" r:id="rId44"/>
    <p:sldId id="1083" r:id="rId45"/>
    <p:sldId id="1084" r:id="rId46"/>
    <p:sldId id="1085" r:id="rId47"/>
    <p:sldId id="1086" r:id="rId48"/>
    <p:sldId id="1087" r:id="rId49"/>
    <p:sldId id="501" r:id="rId50"/>
    <p:sldId id="1096" r:id="rId51"/>
    <p:sldId id="1105" r:id="rId52"/>
    <p:sldId id="470" r:id="rId53"/>
    <p:sldId id="1013" r:id="rId54"/>
    <p:sldId id="978" r:id="rId55"/>
    <p:sldId id="979" r:id="rId56"/>
    <p:sldId id="980" r:id="rId57"/>
    <p:sldId id="981" r:id="rId58"/>
    <p:sldId id="982" r:id="rId59"/>
    <p:sldId id="983" r:id="rId60"/>
    <p:sldId id="984" r:id="rId61"/>
    <p:sldId id="985" r:id="rId62"/>
    <p:sldId id="986" r:id="rId63"/>
    <p:sldId id="987" r:id="rId64"/>
    <p:sldId id="988" r:id="rId65"/>
    <p:sldId id="989" r:id="rId66"/>
    <p:sldId id="990" r:id="rId67"/>
    <p:sldId id="991" r:id="rId68"/>
    <p:sldId id="992" r:id="rId69"/>
    <p:sldId id="993" r:id="rId70"/>
    <p:sldId id="994" r:id="rId71"/>
    <p:sldId id="995" r:id="rId72"/>
    <p:sldId id="996" r:id="rId73"/>
    <p:sldId id="997" r:id="rId74"/>
    <p:sldId id="998" r:id="rId75"/>
    <p:sldId id="999" r:id="rId76"/>
    <p:sldId id="1000" r:id="rId77"/>
    <p:sldId id="1001" r:id="rId78"/>
    <p:sldId id="1002" r:id="rId79"/>
    <p:sldId id="1003" r:id="rId80"/>
    <p:sldId id="1004" r:id="rId81"/>
    <p:sldId id="1005" r:id="rId82"/>
    <p:sldId id="1006" r:id="rId83"/>
    <p:sldId id="1007" r:id="rId84"/>
    <p:sldId id="1008" r:id="rId85"/>
    <p:sldId id="1009" r:id="rId86"/>
    <p:sldId id="1010" r:id="rId87"/>
    <p:sldId id="1011" r:id="rId88"/>
    <p:sldId id="1012" r:id="rId89"/>
    <p:sldId id="1014" r:id="rId90"/>
    <p:sldId id="1015" r:id="rId91"/>
    <p:sldId id="1016" r:id="rId92"/>
    <p:sldId id="1017" r:id="rId93"/>
    <p:sldId id="1018" r:id="rId94"/>
    <p:sldId id="1019" r:id="rId95"/>
    <p:sldId id="1020" r:id="rId96"/>
    <p:sldId id="1021" r:id="rId97"/>
    <p:sldId id="1022" r:id="rId98"/>
    <p:sldId id="1023" r:id="rId99"/>
    <p:sldId id="1024" r:id="rId100"/>
    <p:sldId id="1025" r:id="rId101"/>
    <p:sldId id="1026" r:id="rId102"/>
    <p:sldId id="1027" r:id="rId103"/>
    <p:sldId id="1029" r:id="rId104"/>
    <p:sldId id="1030" r:id="rId105"/>
    <p:sldId id="1031" r:id="rId106"/>
    <p:sldId id="1032" r:id="rId107"/>
    <p:sldId id="1033" r:id="rId108"/>
    <p:sldId id="1034" r:id="rId109"/>
    <p:sldId id="1035" r:id="rId110"/>
    <p:sldId id="1036" r:id="rId111"/>
    <p:sldId id="1037" r:id="rId112"/>
    <p:sldId id="1038" r:id="rId113"/>
    <p:sldId id="1039" r:id="rId114"/>
    <p:sldId id="1040" r:id="rId115"/>
    <p:sldId id="371" r:id="rId116"/>
    <p:sldId id="796" r:id="rId117"/>
    <p:sldId id="505" r:id="rId118"/>
    <p:sldId id="1170" r:id="rId119"/>
    <p:sldId id="506" r:id="rId120"/>
    <p:sldId id="507" r:id="rId121"/>
    <p:sldId id="508" r:id="rId122"/>
    <p:sldId id="509" r:id="rId123"/>
    <p:sldId id="510" r:id="rId124"/>
    <p:sldId id="512" r:id="rId125"/>
    <p:sldId id="513" r:id="rId126"/>
    <p:sldId id="514" r:id="rId127"/>
    <p:sldId id="515" r:id="rId128"/>
    <p:sldId id="516" r:id="rId129"/>
    <p:sldId id="517" r:id="rId130"/>
    <p:sldId id="518" r:id="rId131"/>
    <p:sldId id="519" r:id="rId132"/>
    <p:sldId id="520" r:id="rId133"/>
    <p:sldId id="521" r:id="rId134"/>
    <p:sldId id="522" r:id="rId135"/>
    <p:sldId id="523" r:id="rId136"/>
    <p:sldId id="524" r:id="rId137"/>
    <p:sldId id="525" r:id="rId138"/>
    <p:sldId id="526" r:id="rId139"/>
    <p:sldId id="532" r:id="rId140"/>
    <p:sldId id="530" r:id="rId141"/>
    <p:sldId id="1125" r:id="rId142"/>
    <p:sldId id="1126" r:id="rId143"/>
    <p:sldId id="1127" r:id="rId144"/>
    <p:sldId id="1128" r:id="rId145"/>
    <p:sldId id="1129" r:id="rId146"/>
    <p:sldId id="1130" r:id="rId147"/>
    <p:sldId id="1131" r:id="rId148"/>
    <p:sldId id="1132" r:id="rId149"/>
    <p:sldId id="1144" r:id="rId150"/>
    <p:sldId id="1133" r:id="rId151"/>
    <p:sldId id="1134" r:id="rId152"/>
    <p:sldId id="1135" r:id="rId153"/>
    <p:sldId id="1136" r:id="rId154"/>
    <p:sldId id="1137" r:id="rId155"/>
    <p:sldId id="1138" r:id="rId156"/>
    <p:sldId id="1139" r:id="rId157"/>
    <p:sldId id="1140" r:id="rId158"/>
    <p:sldId id="1141" r:id="rId159"/>
    <p:sldId id="1142" r:id="rId160"/>
    <p:sldId id="1145" r:id="rId161"/>
    <p:sldId id="1174" r:id="rId162"/>
    <p:sldId id="1171" r:id="rId163"/>
    <p:sldId id="1149" r:id="rId164"/>
    <p:sldId id="1150" r:id="rId165"/>
    <p:sldId id="1151" r:id="rId166"/>
    <p:sldId id="1152" r:id="rId167"/>
    <p:sldId id="1153" r:id="rId168"/>
    <p:sldId id="1154" r:id="rId169"/>
    <p:sldId id="1155" r:id="rId170"/>
    <p:sldId id="1157" r:id="rId171"/>
    <p:sldId id="1158" r:id="rId172"/>
    <p:sldId id="1156" r:id="rId173"/>
    <p:sldId id="1123" r:id="rId174"/>
    <p:sldId id="1175" r:id="rId175"/>
    <p:sldId id="1172" r:id="rId176"/>
    <p:sldId id="1177" r:id="rId177"/>
    <p:sldId id="1204" r:id="rId178"/>
    <p:sldId id="1195" r:id="rId179"/>
    <p:sldId id="1196" r:id="rId180"/>
    <p:sldId id="1197" r:id="rId181"/>
    <p:sldId id="1181" r:id="rId182"/>
    <p:sldId id="1183" r:id="rId183"/>
    <p:sldId id="1198" r:id="rId184"/>
    <p:sldId id="1199" r:id="rId185"/>
    <p:sldId id="1200" r:id="rId186"/>
    <p:sldId id="1201" r:id="rId187"/>
    <p:sldId id="1182" r:id="rId188"/>
    <p:sldId id="1184" r:id="rId189"/>
    <p:sldId id="1202" r:id="rId190"/>
    <p:sldId id="1203" r:id="rId191"/>
    <p:sldId id="1185" r:id="rId192"/>
    <p:sldId id="653" r:id="rId193"/>
    <p:sldId id="657" r:id="rId194"/>
    <p:sldId id="664" r:id="rId195"/>
    <p:sldId id="658" r:id="rId196"/>
    <p:sldId id="661" r:id="rId197"/>
    <p:sldId id="662" r:id="rId198"/>
    <p:sldId id="663" r:id="rId199"/>
    <p:sldId id="666" r:id="rId200"/>
    <p:sldId id="669" r:id="rId201"/>
    <p:sldId id="553" r:id="rId202"/>
    <p:sldId id="672" r:id="rId203"/>
    <p:sldId id="673" r:id="rId204"/>
    <p:sldId id="676" r:id="rId205"/>
    <p:sldId id="677" r:id="rId206"/>
    <p:sldId id="678" r:id="rId207"/>
    <p:sldId id="681" r:id="rId208"/>
    <p:sldId id="1148" r:id="rId209"/>
    <p:sldId id="1146" r:id="rId210"/>
    <p:sldId id="1147" r:id="rId211"/>
    <p:sldId id="703" r:id="rId212"/>
    <p:sldId id="764" r:id="rId213"/>
    <p:sldId id="915" r:id="rId214"/>
    <p:sldId id="974" r:id="rId215"/>
    <p:sldId id="916" r:id="rId216"/>
    <p:sldId id="918" r:id="rId217"/>
    <p:sldId id="921" r:id="rId218"/>
    <p:sldId id="922" r:id="rId219"/>
    <p:sldId id="923" r:id="rId220"/>
    <p:sldId id="925" r:id="rId221"/>
    <p:sldId id="926" r:id="rId222"/>
    <p:sldId id="927" r:id="rId223"/>
    <p:sldId id="928" r:id="rId224"/>
    <p:sldId id="933" r:id="rId225"/>
    <p:sldId id="934" r:id="rId226"/>
    <p:sldId id="935" r:id="rId227"/>
    <p:sldId id="936" r:id="rId228"/>
    <p:sldId id="937" r:id="rId229"/>
    <p:sldId id="938" r:id="rId230"/>
    <p:sldId id="939" r:id="rId231"/>
    <p:sldId id="940" r:id="rId232"/>
    <p:sldId id="941" r:id="rId233"/>
    <p:sldId id="942" r:id="rId234"/>
    <p:sldId id="943" r:id="rId235"/>
    <p:sldId id="944" r:id="rId236"/>
    <p:sldId id="945" r:id="rId237"/>
    <p:sldId id="946" r:id="rId238"/>
    <p:sldId id="947" r:id="rId239"/>
    <p:sldId id="948" r:id="rId240"/>
    <p:sldId id="949" r:id="rId241"/>
    <p:sldId id="950" r:id="rId242"/>
    <p:sldId id="951" r:id="rId243"/>
    <p:sldId id="952" r:id="rId244"/>
    <p:sldId id="953" r:id="rId245"/>
    <p:sldId id="954" r:id="rId246"/>
    <p:sldId id="955" r:id="rId247"/>
    <p:sldId id="956" r:id="rId248"/>
    <p:sldId id="957" r:id="rId249"/>
    <p:sldId id="958" r:id="rId250"/>
    <p:sldId id="959" r:id="rId251"/>
    <p:sldId id="960" r:id="rId252"/>
    <p:sldId id="961" r:id="rId253"/>
    <p:sldId id="962" r:id="rId254"/>
    <p:sldId id="963" r:id="rId255"/>
    <p:sldId id="964" r:id="rId256"/>
    <p:sldId id="965" r:id="rId257"/>
    <p:sldId id="966" r:id="rId258"/>
    <p:sldId id="967" r:id="rId259"/>
    <p:sldId id="968" r:id="rId260"/>
    <p:sldId id="969" r:id="rId261"/>
    <p:sldId id="970" r:id="rId262"/>
    <p:sldId id="971" r:id="rId263"/>
    <p:sldId id="972" r:id="rId264"/>
    <p:sldId id="973" r:id="rId265"/>
    <p:sldId id="795" r:id="rId266"/>
    <p:sldId id="534" r:id="rId267"/>
    <p:sldId id="623" r:id="rId268"/>
    <p:sldId id="1159" r:id="rId269"/>
    <p:sldId id="1161" r:id="rId270"/>
    <p:sldId id="1162" r:id="rId271"/>
    <p:sldId id="1163" r:id="rId272"/>
    <p:sldId id="1164" r:id="rId273"/>
    <p:sldId id="1165" r:id="rId274"/>
    <p:sldId id="1166" r:id="rId275"/>
    <p:sldId id="1167" r:id="rId276"/>
    <p:sldId id="1168" r:id="rId277"/>
    <p:sldId id="1169" r:id="rId278"/>
    <p:sldId id="1042" r:id="rId279"/>
    <p:sldId id="1173" r:id="rId280"/>
    <p:sldId id="1043" r:id="rId281"/>
    <p:sldId id="1044" r:id="rId282"/>
    <p:sldId id="1045" r:id="rId283"/>
    <p:sldId id="1046" r:id="rId284"/>
    <p:sldId id="1047" r:id="rId285"/>
    <p:sldId id="1048" r:id="rId286"/>
    <p:sldId id="1049" r:id="rId287"/>
    <p:sldId id="1050" r:id="rId288"/>
    <p:sldId id="1051" r:id="rId289"/>
    <p:sldId id="1052" r:id="rId290"/>
    <p:sldId id="1053" r:id="rId291"/>
    <p:sldId id="1054" r:id="rId292"/>
    <p:sldId id="1057" r:id="rId293"/>
    <p:sldId id="1058" r:id="rId294"/>
    <p:sldId id="1059" r:id="rId295"/>
    <p:sldId id="1060" r:id="rId296"/>
    <p:sldId id="1061" r:id="rId297"/>
    <p:sldId id="1062" r:id="rId298"/>
    <p:sldId id="1063" r:id="rId299"/>
    <p:sldId id="1064" r:id="rId300"/>
    <p:sldId id="609" r:id="rId301"/>
    <p:sldId id="601" r:id="rId302"/>
    <p:sldId id="611" r:id="rId303"/>
    <p:sldId id="1186" r:id="rId304"/>
    <p:sldId id="1189" r:id="rId305"/>
    <p:sldId id="1190" r:id="rId306"/>
    <p:sldId id="1191" r:id="rId307"/>
    <p:sldId id="1192" r:id="rId308"/>
    <p:sldId id="1193" r:id="rId309"/>
    <p:sldId id="1194" r:id="rId310"/>
    <p:sldId id="1187" r:id="rId311"/>
    <p:sldId id="615" r:id="rId312"/>
    <p:sldId id="310" r:id="rId313"/>
    <p:sldId id="265" r:id="rId314"/>
  </p:sldIdLst>
  <p:sldSz cx="9144000" cy="6858000" type="screen4x3"/>
  <p:notesSz cx="7315200" cy="96012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184" autoAdjust="0"/>
    <p:restoredTop sz="94704" autoAdjust="0"/>
  </p:normalViewPr>
  <p:slideViewPr>
    <p:cSldViewPr snapToGrid="0" showGuides="1">
      <p:cViewPr varScale="1">
        <p:scale>
          <a:sx n="108" d="100"/>
          <a:sy n="108" d="100"/>
        </p:scale>
        <p:origin x="7296" y="108"/>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88" d="100"/>
        <a:sy n="188" d="100"/>
      </p:scale>
      <p:origin x="0" y="0"/>
    </p:cViewPr>
  </p:sorterViewPr>
  <p:notesViewPr>
    <p:cSldViewPr snapToGrid="0" showGuides="1">
      <p:cViewPr>
        <p:scale>
          <a:sx n="100" d="100"/>
          <a:sy n="100" d="100"/>
        </p:scale>
        <p:origin x="-2508" y="-1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99" Type="http://schemas.openxmlformats.org/officeDocument/2006/relationships/slide" Target="slides/slide288.xml"/><Relationship Id="rId303" Type="http://schemas.openxmlformats.org/officeDocument/2006/relationships/slide" Target="slides/slide292.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205" Type="http://schemas.openxmlformats.org/officeDocument/2006/relationships/slide" Target="slides/slide194.xml"/><Relationship Id="rId226" Type="http://schemas.openxmlformats.org/officeDocument/2006/relationships/slide" Target="slides/slide215.xml"/><Relationship Id="rId247" Type="http://schemas.openxmlformats.org/officeDocument/2006/relationships/slide" Target="slides/slide236.xml"/><Relationship Id="rId107" Type="http://schemas.openxmlformats.org/officeDocument/2006/relationships/slide" Target="slides/slide96.xml"/><Relationship Id="rId268" Type="http://schemas.openxmlformats.org/officeDocument/2006/relationships/slide" Target="slides/slide257.xml"/><Relationship Id="rId289" Type="http://schemas.openxmlformats.org/officeDocument/2006/relationships/slide" Target="slides/slide278.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314" Type="http://schemas.openxmlformats.org/officeDocument/2006/relationships/slide" Target="slides/slide303.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16" Type="http://schemas.openxmlformats.org/officeDocument/2006/relationships/slide" Target="slides/slide205.xml"/><Relationship Id="rId237" Type="http://schemas.openxmlformats.org/officeDocument/2006/relationships/slide" Target="slides/slide226.xml"/><Relationship Id="rId258" Type="http://schemas.openxmlformats.org/officeDocument/2006/relationships/slide" Target="slides/slide247.xml"/><Relationship Id="rId279" Type="http://schemas.openxmlformats.org/officeDocument/2006/relationships/slide" Target="slides/slide268.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290" Type="http://schemas.openxmlformats.org/officeDocument/2006/relationships/slide" Target="slides/slide279.xml"/><Relationship Id="rId304" Type="http://schemas.openxmlformats.org/officeDocument/2006/relationships/slide" Target="slides/slide293.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92" Type="http://schemas.openxmlformats.org/officeDocument/2006/relationships/slide" Target="slides/slide181.xml"/><Relationship Id="rId206" Type="http://schemas.openxmlformats.org/officeDocument/2006/relationships/slide" Target="slides/slide195.xml"/><Relationship Id="rId227" Type="http://schemas.openxmlformats.org/officeDocument/2006/relationships/slide" Target="slides/slide216.xml"/><Relationship Id="rId248" Type="http://schemas.openxmlformats.org/officeDocument/2006/relationships/slide" Target="slides/slide237.xml"/><Relationship Id="rId269" Type="http://schemas.openxmlformats.org/officeDocument/2006/relationships/slide" Target="slides/slide258.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280" Type="http://schemas.openxmlformats.org/officeDocument/2006/relationships/slide" Target="slides/slide269.xml"/><Relationship Id="rId315" Type="http://schemas.openxmlformats.org/officeDocument/2006/relationships/notesMaster" Target="notesMasters/notesMaster1.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6" Type="http://schemas.openxmlformats.org/officeDocument/2006/relationships/slideMaster" Target="slideMasters/slideMaster6.xml"/><Relationship Id="rId238" Type="http://schemas.openxmlformats.org/officeDocument/2006/relationships/slide" Target="slides/slide227.xml"/><Relationship Id="rId259" Type="http://schemas.openxmlformats.org/officeDocument/2006/relationships/slide" Target="slides/slide248.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291" Type="http://schemas.openxmlformats.org/officeDocument/2006/relationships/slide" Target="slides/slide280.xml"/><Relationship Id="rId305" Type="http://schemas.openxmlformats.org/officeDocument/2006/relationships/slide" Target="slides/slide294.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281" Type="http://schemas.openxmlformats.org/officeDocument/2006/relationships/slide" Target="slides/slide270.xml"/><Relationship Id="rId316" Type="http://schemas.openxmlformats.org/officeDocument/2006/relationships/handoutMaster" Target="handoutMasters/handoutMaster1.xml"/><Relationship Id="rId34" Type="http://schemas.openxmlformats.org/officeDocument/2006/relationships/slide" Target="slides/slide23.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20" Type="http://schemas.openxmlformats.org/officeDocument/2006/relationships/slide" Target="slides/slide109.xml"/><Relationship Id="rId141" Type="http://schemas.openxmlformats.org/officeDocument/2006/relationships/slide" Target="slides/slide130.xml"/><Relationship Id="rId7" Type="http://schemas.openxmlformats.org/officeDocument/2006/relationships/slideMaster" Target="slideMasters/slideMaster7.xml"/><Relationship Id="rId162" Type="http://schemas.openxmlformats.org/officeDocument/2006/relationships/slide" Target="slides/slide151.xml"/><Relationship Id="rId183" Type="http://schemas.openxmlformats.org/officeDocument/2006/relationships/slide" Target="slides/slide172.xml"/><Relationship Id="rId218" Type="http://schemas.openxmlformats.org/officeDocument/2006/relationships/slide" Target="slides/slide207.xml"/><Relationship Id="rId239" Type="http://schemas.openxmlformats.org/officeDocument/2006/relationships/slide" Target="slides/slide228.xml"/><Relationship Id="rId250" Type="http://schemas.openxmlformats.org/officeDocument/2006/relationships/slide" Target="slides/slide239.xml"/><Relationship Id="rId271" Type="http://schemas.openxmlformats.org/officeDocument/2006/relationships/slide" Target="slides/slide260.xml"/><Relationship Id="rId292" Type="http://schemas.openxmlformats.org/officeDocument/2006/relationships/slide" Target="slides/slide281.xml"/><Relationship Id="rId306" Type="http://schemas.openxmlformats.org/officeDocument/2006/relationships/slide" Target="slides/slide295.xml"/><Relationship Id="rId24" Type="http://schemas.openxmlformats.org/officeDocument/2006/relationships/slide" Target="slides/slide13.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31" Type="http://schemas.openxmlformats.org/officeDocument/2006/relationships/slide" Target="slides/slide120.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208" Type="http://schemas.openxmlformats.org/officeDocument/2006/relationships/slide" Target="slides/slide197.xml"/><Relationship Id="rId229" Type="http://schemas.openxmlformats.org/officeDocument/2006/relationships/slide" Target="slides/slide218.xml"/><Relationship Id="rId19" Type="http://schemas.openxmlformats.org/officeDocument/2006/relationships/slide" Target="slides/slide8.xml"/><Relationship Id="rId224" Type="http://schemas.openxmlformats.org/officeDocument/2006/relationships/slide" Target="slides/slide213.xml"/><Relationship Id="rId240" Type="http://schemas.openxmlformats.org/officeDocument/2006/relationships/slide" Target="slides/slide229.xml"/><Relationship Id="rId245" Type="http://schemas.openxmlformats.org/officeDocument/2006/relationships/slide" Target="slides/slide234.xml"/><Relationship Id="rId261" Type="http://schemas.openxmlformats.org/officeDocument/2006/relationships/slide" Target="slides/slide250.xml"/><Relationship Id="rId266" Type="http://schemas.openxmlformats.org/officeDocument/2006/relationships/slide" Target="slides/slide255.xml"/><Relationship Id="rId287" Type="http://schemas.openxmlformats.org/officeDocument/2006/relationships/slide" Target="slides/slide276.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282" Type="http://schemas.openxmlformats.org/officeDocument/2006/relationships/slide" Target="slides/slide271.xml"/><Relationship Id="rId312" Type="http://schemas.openxmlformats.org/officeDocument/2006/relationships/slide" Target="slides/slide301.xml"/><Relationship Id="rId31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slide" Target="slides/slide178.xml"/><Relationship Id="rId219" Type="http://schemas.openxmlformats.org/officeDocument/2006/relationships/slide" Target="slides/slide208.xml"/><Relationship Id="rId3" Type="http://schemas.openxmlformats.org/officeDocument/2006/relationships/slideMaster" Target="slideMasters/slideMaster3.xml"/><Relationship Id="rId214" Type="http://schemas.openxmlformats.org/officeDocument/2006/relationships/slide" Target="slides/slide203.xml"/><Relationship Id="rId230" Type="http://schemas.openxmlformats.org/officeDocument/2006/relationships/slide" Target="slides/slide219.xml"/><Relationship Id="rId235" Type="http://schemas.openxmlformats.org/officeDocument/2006/relationships/slide" Target="slides/slide224.xml"/><Relationship Id="rId251" Type="http://schemas.openxmlformats.org/officeDocument/2006/relationships/slide" Target="slides/slide240.xml"/><Relationship Id="rId256" Type="http://schemas.openxmlformats.org/officeDocument/2006/relationships/slide" Target="slides/slide245.xml"/><Relationship Id="rId277" Type="http://schemas.openxmlformats.org/officeDocument/2006/relationships/slide" Target="slides/slide266.xml"/><Relationship Id="rId298" Type="http://schemas.openxmlformats.org/officeDocument/2006/relationships/slide" Target="slides/slide287.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72" Type="http://schemas.openxmlformats.org/officeDocument/2006/relationships/slide" Target="slides/slide261.xml"/><Relationship Id="rId293" Type="http://schemas.openxmlformats.org/officeDocument/2006/relationships/slide" Target="slides/slide282.xml"/><Relationship Id="rId302" Type="http://schemas.openxmlformats.org/officeDocument/2006/relationships/slide" Target="slides/slide291.xml"/><Relationship Id="rId307" Type="http://schemas.openxmlformats.org/officeDocument/2006/relationships/slide" Target="slides/slide296.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95" Type="http://schemas.openxmlformats.org/officeDocument/2006/relationships/slide" Target="slides/slide184.xml"/><Relationship Id="rId209" Type="http://schemas.openxmlformats.org/officeDocument/2006/relationships/slide" Target="slides/slide198.xml"/><Relationship Id="rId190" Type="http://schemas.openxmlformats.org/officeDocument/2006/relationships/slide" Target="slides/slide179.xml"/><Relationship Id="rId204" Type="http://schemas.openxmlformats.org/officeDocument/2006/relationships/slide" Target="slides/slide193.xml"/><Relationship Id="rId220" Type="http://schemas.openxmlformats.org/officeDocument/2006/relationships/slide" Target="slides/slide209.xml"/><Relationship Id="rId225" Type="http://schemas.openxmlformats.org/officeDocument/2006/relationships/slide" Target="slides/slide214.xml"/><Relationship Id="rId241" Type="http://schemas.openxmlformats.org/officeDocument/2006/relationships/slide" Target="slides/slide230.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slide" Target="slides/slide277.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262" Type="http://schemas.openxmlformats.org/officeDocument/2006/relationships/slide" Target="slides/slide251.xml"/><Relationship Id="rId283" Type="http://schemas.openxmlformats.org/officeDocument/2006/relationships/slide" Target="slides/slide272.xml"/><Relationship Id="rId313" Type="http://schemas.openxmlformats.org/officeDocument/2006/relationships/slide" Target="slides/slide302.xml"/><Relationship Id="rId318"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slide" Target="slides/slide1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10" Type="http://schemas.openxmlformats.org/officeDocument/2006/relationships/slide" Target="slides/slide19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294" Type="http://schemas.openxmlformats.org/officeDocument/2006/relationships/slide" Target="slides/slide283.xml"/><Relationship Id="rId308" Type="http://schemas.openxmlformats.org/officeDocument/2006/relationships/slide" Target="slides/slide297.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96" Type="http://schemas.openxmlformats.org/officeDocument/2006/relationships/slide" Target="slides/slide185.xml"/><Relationship Id="rId200" Type="http://schemas.openxmlformats.org/officeDocument/2006/relationships/slide" Target="slides/slide189.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19" Type="http://schemas.openxmlformats.org/officeDocument/2006/relationships/theme" Target="theme/theme1.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95" Type="http://schemas.openxmlformats.org/officeDocument/2006/relationships/slide" Target="slides/slide284.xml"/><Relationship Id="rId309" Type="http://schemas.openxmlformats.org/officeDocument/2006/relationships/slide" Target="slides/slide298.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320" Type="http://schemas.openxmlformats.org/officeDocument/2006/relationships/tableStyles" Target="tableStyles.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310" Type="http://schemas.openxmlformats.org/officeDocument/2006/relationships/slide" Target="slides/slide299.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296" Type="http://schemas.openxmlformats.org/officeDocument/2006/relationships/slide" Target="slides/slide285.xml"/><Relationship Id="rId300" Type="http://schemas.openxmlformats.org/officeDocument/2006/relationships/slide" Target="slides/slide289.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 Id="rId50" Type="http://schemas.openxmlformats.org/officeDocument/2006/relationships/slide" Target="slides/slide39.xml"/><Relationship Id="rId104" Type="http://schemas.openxmlformats.org/officeDocument/2006/relationships/slide" Target="slides/slide93.xml"/><Relationship Id="rId125" Type="http://schemas.openxmlformats.org/officeDocument/2006/relationships/slide" Target="slides/slide114.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311" Type="http://schemas.openxmlformats.org/officeDocument/2006/relationships/slide" Target="slides/slide300.xml"/><Relationship Id="rId71" Type="http://schemas.openxmlformats.org/officeDocument/2006/relationships/slide" Target="slides/slide60.xml"/><Relationship Id="rId92" Type="http://schemas.openxmlformats.org/officeDocument/2006/relationships/slide" Target="slides/slide81.xml"/><Relationship Id="rId213" Type="http://schemas.openxmlformats.org/officeDocument/2006/relationships/slide" Target="slides/slide202.xml"/><Relationship Id="rId234" Type="http://schemas.openxmlformats.org/officeDocument/2006/relationships/slide" Target="slides/slide223.xml"/><Relationship Id="rId2" Type="http://schemas.openxmlformats.org/officeDocument/2006/relationships/slideMaster" Target="slideMasters/slideMaster2.xml"/><Relationship Id="rId29" Type="http://schemas.openxmlformats.org/officeDocument/2006/relationships/slide" Target="slides/slide18.xml"/><Relationship Id="rId255" Type="http://schemas.openxmlformats.org/officeDocument/2006/relationships/slide" Target="slides/slide244.xml"/><Relationship Id="rId276" Type="http://schemas.openxmlformats.org/officeDocument/2006/relationships/slide" Target="slides/slide265.xml"/><Relationship Id="rId297" Type="http://schemas.openxmlformats.org/officeDocument/2006/relationships/slide" Target="slides/slide286.xml"/><Relationship Id="rId40" Type="http://schemas.openxmlformats.org/officeDocument/2006/relationships/slide" Target="slides/slide29.xml"/><Relationship Id="rId115" Type="http://schemas.openxmlformats.org/officeDocument/2006/relationships/slide" Target="slides/slide104.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301" Type="http://schemas.openxmlformats.org/officeDocument/2006/relationships/slide" Target="slides/slide290.xml"/><Relationship Id="rId61" Type="http://schemas.openxmlformats.org/officeDocument/2006/relationships/slide" Target="slides/slide50.xml"/><Relationship Id="rId82" Type="http://schemas.openxmlformats.org/officeDocument/2006/relationships/slide" Target="slides/slide71.xml"/><Relationship Id="rId199" Type="http://schemas.openxmlformats.org/officeDocument/2006/relationships/slide" Target="slides/slide188.xml"/><Relationship Id="rId203" Type="http://schemas.openxmlformats.org/officeDocument/2006/relationships/slide" Target="slides/slide19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A0EC40-6CA9-442A-8508-4965D389A97A}" type="doc">
      <dgm:prSet loTypeId="urn:microsoft.com/office/officeart/2005/8/layout/architecture+Icon" loCatId="hierarchy" qsTypeId="urn:microsoft.com/office/officeart/2005/8/quickstyle/simple3" qsCatId="simple" csTypeId="urn:microsoft.com/office/officeart/2005/8/colors/accent0_3" csCatId="mainScheme" phldr="1"/>
      <dgm:spPr/>
      <dgm:t>
        <a:bodyPr/>
        <a:lstStyle/>
        <a:p>
          <a:endParaRPr lang="en-US"/>
        </a:p>
      </dgm:t>
    </dgm:pt>
    <dgm:pt modelId="{2D0569FC-CEE1-468D-A667-2AB2720C01FA}">
      <dgm:prSet phldrT="[Text]" custT="1"/>
      <dgm:spPr/>
      <dgm:t>
        <a:bodyPr/>
        <a:lstStyle/>
        <a:p>
          <a:r>
            <a:rPr lang="en-US" sz="1200" b="1" dirty="0" smtClean="0">
              <a:solidFill>
                <a:schemeClr val="bg1"/>
              </a:solidFill>
            </a:rPr>
            <a:t>SAP</a:t>
          </a:r>
          <a:endParaRPr lang="en-US" sz="1200" b="1" dirty="0">
            <a:solidFill>
              <a:schemeClr val="bg1"/>
            </a:solidFill>
          </a:endParaRPr>
        </a:p>
      </dgm:t>
    </dgm:pt>
    <dgm:pt modelId="{47A3FD1A-995D-4C4F-B7F7-4C2C7CFF29AA}" type="parTrans" cxnId="{89EB378F-28DE-40A1-B831-E4D0BDD65460}">
      <dgm:prSet/>
      <dgm:spPr/>
      <dgm:t>
        <a:bodyPr/>
        <a:lstStyle/>
        <a:p>
          <a:endParaRPr lang="en-US" sz="1200">
            <a:solidFill>
              <a:schemeClr val="bg1"/>
            </a:solidFill>
          </a:endParaRPr>
        </a:p>
      </dgm:t>
    </dgm:pt>
    <dgm:pt modelId="{2ED5A190-848A-490E-9428-6B3906E2CBA1}" type="sibTrans" cxnId="{89EB378F-28DE-40A1-B831-E4D0BDD65460}">
      <dgm:prSet/>
      <dgm:spPr/>
      <dgm:t>
        <a:bodyPr/>
        <a:lstStyle/>
        <a:p>
          <a:endParaRPr lang="en-US" sz="1200">
            <a:solidFill>
              <a:schemeClr val="bg1"/>
            </a:solidFill>
          </a:endParaRPr>
        </a:p>
      </dgm:t>
    </dgm:pt>
    <dgm:pt modelId="{DB2E3DBC-EADC-4ED1-9268-343DDC41B845}">
      <dgm:prSet phldrT="[Text]" custT="1"/>
      <dgm:spPr/>
      <dgm:t>
        <a:bodyPr/>
        <a:lstStyle/>
        <a:p>
          <a:r>
            <a:rPr lang="en-US" sz="1200" b="1" dirty="0" smtClean="0">
              <a:solidFill>
                <a:schemeClr val="bg1"/>
              </a:solidFill>
            </a:rPr>
            <a:t>SAP Crystal</a:t>
          </a:r>
          <a:endParaRPr lang="en-US" sz="1200" b="1" dirty="0">
            <a:solidFill>
              <a:schemeClr val="bg1"/>
            </a:solidFill>
          </a:endParaRPr>
        </a:p>
      </dgm:t>
    </dgm:pt>
    <dgm:pt modelId="{D00056A6-02BA-440F-9D3F-F5A22D0B14F4}" type="parTrans" cxnId="{B3B9B96B-A244-4170-A63A-53DE61C47DB2}">
      <dgm:prSet/>
      <dgm:spPr/>
      <dgm:t>
        <a:bodyPr/>
        <a:lstStyle/>
        <a:p>
          <a:endParaRPr lang="en-US" sz="1200">
            <a:solidFill>
              <a:schemeClr val="bg1"/>
            </a:solidFill>
          </a:endParaRPr>
        </a:p>
      </dgm:t>
    </dgm:pt>
    <dgm:pt modelId="{ED6C3F7E-22A7-481C-BCB1-AFA8350D0F5E}" type="sibTrans" cxnId="{B3B9B96B-A244-4170-A63A-53DE61C47DB2}">
      <dgm:prSet/>
      <dgm:spPr/>
      <dgm:t>
        <a:bodyPr/>
        <a:lstStyle/>
        <a:p>
          <a:endParaRPr lang="en-US" sz="1200">
            <a:solidFill>
              <a:schemeClr val="bg1"/>
            </a:solidFill>
          </a:endParaRPr>
        </a:p>
      </dgm:t>
    </dgm:pt>
    <dgm:pt modelId="{EB67E79C-33FD-4408-AA19-21D9B494F1A5}">
      <dgm:prSet phldrT="[Text]" custT="1"/>
      <dgm:spPr/>
      <dgm:t>
        <a:bodyPr/>
        <a:lstStyle/>
        <a:p>
          <a:r>
            <a:rPr lang="en-US" sz="1050" b="1" dirty="0" smtClean="0">
              <a:solidFill>
                <a:schemeClr val="bg1"/>
              </a:solidFill>
            </a:rPr>
            <a:t>Web Intelligence</a:t>
          </a:r>
          <a:endParaRPr lang="en-US" sz="1050" b="1" dirty="0">
            <a:solidFill>
              <a:schemeClr val="bg1"/>
            </a:solidFill>
          </a:endParaRPr>
        </a:p>
      </dgm:t>
    </dgm:pt>
    <dgm:pt modelId="{DEE7ED22-550A-461D-BAFC-830667929B5A}" type="parTrans" cxnId="{5DDC5582-DB6C-495B-B0F1-81E56D9A3598}">
      <dgm:prSet/>
      <dgm:spPr/>
      <dgm:t>
        <a:bodyPr/>
        <a:lstStyle/>
        <a:p>
          <a:endParaRPr lang="en-US" sz="1200">
            <a:solidFill>
              <a:schemeClr val="bg1"/>
            </a:solidFill>
          </a:endParaRPr>
        </a:p>
      </dgm:t>
    </dgm:pt>
    <dgm:pt modelId="{60AC1E2A-EE23-4826-93C1-6A0AB45841C6}" type="sibTrans" cxnId="{5DDC5582-DB6C-495B-B0F1-81E56D9A3598}">
      <dgm:prSet/>
      <dgm:spPr/>
      <dgm:t>
        <a:bodyPr/>
        <a:lstStyle/>
        <a:p>
          <a:endParaRPr lang="en-US" sz="1200">
            <a:solidFill>
              <a:schemeClr val="bg1"/>
            </a:solidFill>
          </a:endParaRPr>
        </a:p>
      </dgm:t>
    </dgm:pt>
    <dgm:pt modelId="{D2745BEB-55EB-4378-AFBF-DB44BD2D7CD9}">
      <dgm:prSet phldrT="[Text]" custT="1"/>
      <dgm:spPr/>
      <dgm:t>
        <a:bodyPr/>
        <a:lstStyle/>
        <a:p>
          <a:r>
            <a:rPr lang="en-US" sz="1050" b="1" smtClean="0">
              <a:solidFill>
                <a:schemeClr val="bg1"/>
              </a:solidFill>
            </a:rPr>
            <a:t>Analysis</a:t>
          </a:r>
          <a:endParaRPr lang="en-US" sz="1050" b="1" dirty="0">
            <a:solidFill>
              <a:schemeClr val="bg1"/>
            </a:solidFill>
          </a:endParaRPr>
        </a:p>
      </dgm:t>
    </dgm:pt>
    <dgm:pt modelId="{90D014F9-DB8D-4B0C-8268-532D7E56DB21}" type="parTrans" cxnId="{923DD1A4-3D82-4A40-B48A-349F26F2EEA9}">
      <dgm:prSet/>
      <dgm:spPr/>
      <dgm:t>
        <a:bodyPr/>
        <a:lstStyle/>
        <a:p>
          <a:endParaRPr lang="en-US" sz="1200">
            <a:solidFill>
              <a:schemeClr val="bg1"/>
            </a:solidFill>
          </a:endParaRPr>
        </a:p>
      </dgm:t>
    </dgm:pt>
    <dgm:pt modelId="{F7B9E2AA-93A8-4B71-BAE6-67F2C17185E2}" type="sibTrans" cxnId="{923DD1A4-3D82-4A40-B48A-349F26F2EEA9}">
      <dgm:prSet/>
      <dgm:spPr/>
      <dgm:t>
        <a:bodyPr/>
        <a:lstStyle/>
        <a:p>
          <a:endParaRPr lang="en-US" sz="1200">
            <a:solidFill>
              <a:schemeClr val="bg1"/>
            </a:solidFill>
          </a:endParaRPr>
        </a:p>
      </dgm:t>
    </dgm:pt>
    <dgm:pt modelId="{DFB744A2-56FC-46A9-A26E-91EB526ACC15}">
      <dgm:prSet phldrT="[Text]" custT="1"/>
      <dgm:spPr/>
      <dgm:t>
        <a:bodyPr/>
        <a:lstStyle/>
        <a:p>
          <a:r>
            <a:rPr lang="en-US" sz="1050" b="1" smtClean="0">
              <a:solidFill>
                <a:schemeClr val="bg1"/>
              </a:solidFill>
            </a:rPr>
            <a:t>Design Studio</a:t>
          </a:r>
          <a:endParaRPr lang="en-US" sz="1050" b="1" dirty="0" smtClean="0">
            <a:solidFill>
              <a:schemeClr val="bg1"/>
            </a:solidFill>
          </a:endParaRPr>
        </a:p>
      </dgm:t>
    </dgm:pt>
    <dgm:pt modelId="{EBCAF89D-93E7-4964-9127-FFCDFE383EB3}" type="parTrans" cxnId="{28136A1F-E166-41E8-8C8B-C3977F1684EF}">
      <dgm:prSet/>
      <dgm:spPr/>
      <dgm:t>
        <a:bodyPr/>
        <a:lstStyle/>
        <a:p>
          <a:endParaRPr lang="en-US" sz="1200">
            <a:solidFill>
              <a:schemeClr val="bg1"/>
            </a:solidFill>
          </a:endParaRPr>
        </a:p>
      </dgm:t>
    </dgm:pt>
    <dgm:pt modelId="{9F89F159-F387-4829-9B7F-4D6E10A3B18A}" type="sibTrans" cxnId="{28136A1F-E166-41E8-8C8B-C3977F1684EF}">
      <dgm:prSet/>
      <dgm:spPr/>
      <dgm:t>
        <a:bodyPr/>
        <a:lstStyle/>
        <a:p>
          <a:endParaRPr lang="en-US" sz="1200">
            <a:solidFill>
              <a:schemeClr val="bg1"/>
            </a:solidFill>
          </a:endParaRPr>
        </a:p>
      </dgm:t>
    </dgm:pt>
    <dgm:pt modelId="{2BDAB025-E6CC-4345-BB93-E72CEA70E54E}">
      <dgm:prSet phldrT="[Text]" custT="1"/>
      <dgm:spPr/>
      <dgm:t>
        <a:bodyPr/>
        <a:lstStyle/>
        <a:p>
          <a:r>
            <a:rPr lang="en-US" sz="1050" b="1" smtClean="0">
              <a:solidFill>
                <a:schemeClr val="bg1"/>
              </a:solidFill>
            </a:rPr>
            <a:t>Predictive Analytics</a:t>
          </a:r>
          <a:endParaRPr lang="en-US" sz="1050" b="1" dirty="0" smtClean="0">
            <a:solidFill>
              <a:schemeClr val="bg1"/>
            </a:solidFill>
          </a:endParaRPr>
        </a:p>
      </dgm:t>
    </dgm:pt>
    <dgm:pt modelId="{C9CA19F5-2FE1-4E70-8951-061363BD8B75}" type="parTrans" cxnId="{AC867E66-9C5A-4794-81B9-F80CD3CC0C5B}">
      <dgm:prSet/>
      <dgm:spPr/>
      <dgm:t>
        <a:bodyPr/>
        <a:lstStyle/>
        <a:p>
          <a:endParaRPr lang="en-US" sz="1200">
            <a:solidFill>
              <a:schemeClr val="bg1"/>
            </a:solidFill>
          </a:endParaRPr>
        </a:p>
      </dgm:t>
    </dgm:pt>
    <dgm:pt modelId="{2BD4796F-38F2-4C9B-97BF-5E6479B471E4}" type="sibTrans" cxnId="{AC867E66-9C5A-4794-81B9-F80CD3CC0C5B}">
      <dgm:prSet/>
      <dgm:spPr/>
      <dgm:t>
        <a:bodyPr/>
        <a:lstStyle/>
        <a:p>
          <a:endParaRPr lang="en-US" sz="1200">
            <a:solidFill>
              <a:schemeClr val="bg1"/>
            </a:solidFill>
          </a:endParaRPr>
        </a:p>
      </dgm:t>
    </dgm:pt>
    <dgm:pt modelId="{91DB5E13-4166-4060-974E-54C1F7227C25}">
      <dgm:prSet phldrT="[Text]" custT="1"/>
      <dgm:spPr/>
      <dgm:t>
        <a:bodyPr/>
        <a:lstStyle/>
        <a:p>
          <a:r>
            <a:rPr lang="en-US" sz="1050" b="1" dirty="0" smtClean="0">
              <a:solidFill>
                <a:schemeClr val="bg1"/>
              </a:solidFill>
            </a:rPr>
            <a:t>Crystal Reports</a:t>
          </a:r>
          <a:endParaRPr lang="en-US" sz="1050" b="1" dirty="0">
            <a:solidFill>
              <a:schemeClr val="bg1"/>
            </a:solidFill>
          </a:endParaRPr>
        </a:p>
      </dgm:t>
    </dgm:pt>
    <dgm:pt modelId="{B2F1D637-64EB-45D4-9872-8E64D3934C69}" type="parTrans" cxnId="{2C760343-6152-4088-BE57-F40EC21F9C4A}">
      <dgm:prSet/>
      <dgm:spPr/>
      <dgm:t>
        <a:bodyPr/>
        <a:lstStyle/>
        <a:p>
          <a:endParaRPr lang="en-US" sz="1200">
            <a:solidFill>
              <a:schemeClr val="bg1"/>
            </a:solidFill>
          </a:endParaRPr>
        </a:p>
      </dgm:t>
    </dgm:pt>
    <dgm:pt modelId="{E1EBBCF4-9AD8-41E9-ACDA-C0ECD8D83D25}" type="sibTrans" cxnId="{2C760343-6152-4088-BE57-F40EC21F9C4A}">
      <dgm:prSet/>
      <dgm:spPr/>
      <dgm:t>
        <a:bodyPr/>
        <a:lstStyle/>
        <a:p>
          <a:endParaRPr lang="en-US" sz="1200">
            <a:solidFill>
              <a:schemeClr val="bg1"/>
            </a:solidFill>
          </a:endParaRPr>
        </a:p>
      </dgm:t>
    </dgm:pt>
    <dgm:pt modelId="{36B72CA3-4298-4456-BC15-47B8FFA57433}">
      <dgm:prSet phldrT="[Text]" custT="1"/>
      <dgm:spPr/>
      <dgm:t>
        <a:bodyPr/>
        <a:lstStyle/>
        <a:p>
          <a:r>
            <a:rPr lang="en-US" sz="1050" b="1" smtClean="0">
              <a:solidFill>
                <a:schemeClr val="bg1"/>
              </a:solidFill>
            </a:rPr>
            <a:t>Crystal Dashboard Design</a:t>
          </a:r>
          <a:endParaRPr lang="en-US" sz="1050" b="1" dirty="0">
            <a:solidFill>
              <a:schemeClr val="bg1"/>
            </a:solidFill>
          </a:endParaRPr>
        </a:p>
      </dgm:t>
    </dgm:pt>
    <dgm:pt modelId="{4078312D-59CB-45BD-B698-9AA11B656CDA}" type="parTrans" cxnId="{E341F1B4-E583-4F0E-A143-F4D3E9E9E814}">
      <dgm:prSet/>
      <dgm:spPr/>
      <dgm:t>
        <a:bodyPr/>
        <a:lstStyle/>
        <a:p>
          <a:endParaRPr lang="en-US" sz="1200">
            <a:solidFill>
              <a:schemeClr val="bg1"/>
            </a:solidFill>
          </a:endParaRPr>
        </a:p>
      </dgm:t>
    </dgm:pt>
    <dgm:pt modelId="{C5C446BE-39E3-423B-92C0-267EE85280BE}" type="sibTrans" cxnId="{E341F1B4-E583-4F0E-A143-F4D3E9E9E814}">
      <dgm:prSet/>
      <dgm:spPr/>
      <dgm:t>
        <a:bodyPr/>
        <a:lstStyle/>
        <a:p>
          <a:endParaRPr lang="en-US" sz="1200">
            <a:solidFill>
              <a:schemeClr val="bg1"/>
            </a:solidFill>
          </a:endParaRPr>
        </a:p>
      </dgm:t>
    </dgm:pt>
    <dgm:pt modelId="{1D7DE61B-55B4-4F10-AE38-112E1A57A5A1}">
      <dgm:prSet phldrT="[Text]" custT="1"/>
      <dgm:spPr/>
      <dgm:t>
        <a:bodyPr/>
        <a:lstStyle/>
        <a:p>
          <a:r>
            <a:rPr lang="en-US" sz="1050" b="1" dirty="0" smtClean="0">
              <a:solidFill>
                <a:schemeClr val="bg1"/>
              </a:solidFill>
            </a:rPr>
            <a:t>Cloud</a:t>
          </a:r>
        </a:p>
      </dgm:t>
    </dgm:pt>
    <dgm:pt modelId="{BBFF5017-52B6-42AF-91D3-50D608374B1B}" type="parTrans" cxnId="{9A68618F-53A8-45C2-93DD-35C582A9DA6B}">
      <dgm:prSet/>
      <dgm:spPr/>
      <dgm:t>
        <a:bodyPr/>
        <a:lstStyle/>
        <a:p>
          <a:endParaRPr lang="en-US" sz="1200">
            <a:solidFill>
              <a:schemeClr val="bg1"/>
            </a:solidFill>
          </a:endParaRPr>
        </a:p>
      </dgm:t>
    </dgm:pt>
    <dgm:pt modelId="{52C9BCD7-15AD-4EF2-B948-98885C47A5BE}" type="sibTrans" cxnId="{9A68618F-53A8-45C2-93DD-35C582A9DA6B}">
      <dgm:prSet/>
      <dgm:spPr/>
      <dgm:t>
        <a:bodyPr/>
        <a:lstStyle/>
        <a:p>
          <a:endParaRPr lang="en-US" sz="1200">
            <a:solidFill>
              <a:schemeClr val="bg1"/>
            </a:solidFill>
          </a:endParaRPr>
        </a:p>
      </dgm:t>
    </dgm:pt>
    <dgm:pt modelId="{1C1B8169-6675-42F0-B2EC-42E0C487ADBB}">
      <dgm:prSet phldrT="[Text]" custT="1"/>
      <dgm:spPr/>
      <dgm:t>
        <a:bodyPr/>
        <a:lstStyle/>
        <a:p>
          <a:r>
            <a:rPr lang="en-US" sz="1050" b="1" dirty="0" smtClean="0">
              <a:solidFill>
                <a:schemeClr val="bg1"/>
              </a:solidFill>
            </a:rPr>
            <a:t>Lumira</a:t>
          </a:r>
        </a:p>
      </dgm:t>
    </dgm:pt>
    <dgm:pt modelId="{B17233AC-63AF-40EC-AC43-00E63D5B2978}" type="parTrans" cxnId="{3E499008-3B24-4992-A3CD-8C4E13DD8586}">
      <dgm:prSet/>
      <dgm:spPr/>
      <dgm:t>
        <a:bodyPr/>
        <a:lstStyle/>
        <a:p>
          <a:endParaRPr lang="en-US" sz="1200">
            <a:solidFill>
              <a:schemeClr val="bg1"/>
            </a:solidFill>
          </a:endParaRPr>
        </a:p>
      </dgm:t>
    </dgm:pt>
    <dgm:pt modelId="{B5DD5C00-6894-4F46-9585-BED30979E80C}" type="sibTrans" cxnId="{3E499008-3B24-4992-A3CD-8C4E13DD8586}">
      <dgm:prSet/>
      <dgm:spPr/>
      <dgm:t>
        <a:bodyPr/>
        <a:lstStyle/>
        <a:p>
          <a:endParaRPr lang="en-US" sz="1200">
            <a:solidFill>
              <a:schemeClr val="bg1"/>
            </a:solidFill>
          </a:endParaRPr>
        </a:p>
      </dgm:t>
    </dgm:pt>
    <dgm:pt modelId="{77E1F91D-3800-4926-9040-5DE35FCAA526}">
      <dgm:prSet phldrT="[Text]" custT="1"/>
      <dgm:spPr/>
      <dgm:t>
        <a:bodyPr/>
        <a:lstStyle/>
        <a:p>
          <a:r>
            <a:rPr lang="en-US" sz="2000" b="1" dirty="0" smtClean="0">
              <a:solidFill>
                <a:schemeClr val="bg1"/>
              </a:solidFill>
            </a:rPr>
            <a:t>Analytics</a:t>
          </a:r>
          <a:r>
            <a:rPr lang="en-US" sz="2000" dirty="0" smtClean="0">
              <a:solidFill>
                <a:schemeClr val="bg1"/>
              </a:solidFill>
            </a:rPr>
            <a:t> </a:t>
          </a:r>
          <a:r>
            <a:rPr lang="en-US" sz="2000" b="1" dirty="0" smtClean="0">
              <a:solidFill>
                <a:schemeClr val="bg1"/>
              </a:solidFill>
            </a:rPr>
            <a:t>Applications</a:t>
          </a:r>
          <a:endParaRPr lang="en-US" sz="2000" b="1" dirty="0">
            <a:solidFill>
              <a:schemeClr val="bg1"/>
            </a:solidFill>
          </a:endParaRPr>
        </a:p>
      </dgm:t>
    </dgm:pt>
    <dgm:pt modelId="{FF0019B5-83CE-4B76-8D5F-3A5EEC4BB0AF}" type="parTrans" cxnId="{2BE105A3-6014-4714-A567-5F22DAEEDD9D}">
      <dgm:prSet/>
      <dgm:spPr/>
      <dgm:t>
        <a:bodyPr/>
        <a:lstStyle/>
        <a:p>
          <a:endParaRPr lang="en-US" sz="1200">
            <a:solidFill>
              <a:schemeClr val="bg1"/>
            </a:solidFill>
          </a:endParaRPr>
        </a:p>
      </dgm:t>
    </dgm:pt>
    <dgm:pt modelId="{0C051A94-5A5F-4AD0-84E8-CB22F15C4D9C}" type="sibTrans" cxnId="{2BE105A3-6014-4714-A567-5F22DAEEDD9D}">
      <dgm:prSet/>
      <dgm:spPr/>
      <dgm:t>
        <a:bodyPr/>
        <a:lstStyle/>
        <a:p>
          <a:endParaRPr lang="en-US" sz="1200">
            <a:solidFill>
              <a:schemeClr val="bg1"/>
            </a:solidFill>
          </a:endParaRPr>
        </a:p>
      </dgm:t>
    </dgm:pt>
    <dgm:pt modelId="{87E75E5D-9CC0-4AD5-BE22-59DEBAA97D38}">
      <dgm:prSet phldrT="[Text]" custT="1"/>
      <dgm:spPr/>
      <dgm:t>
        <a:bodyPr/>
        <a:lstStyle/>
        <a:p>
          <a:r>
            <a:rPr lang="en-US" sz="1200" b="1" dirty="0" smtClean="0">
              <a:solidFill>
                <a:schemeClr val="bg1"/>
              </a:solidFill>
            </a:rPr>
            <a:t>SAP BusinessObjects</a:t>
          </a:r>
          <a:endParaRPr lang="en-US" sz="1200" b="1" dirty="0">
            <a:solidFill>
              <a:schemeClr val="bg1"/>
            </a:solidFill>
          </a:endParaRPr>
        </a:p>
      </dgm:t>
    </dgm:pt>
    <dgm:pt modelId="{B3094884-7FD5-4E37-AA63-DFD57F6CCEB6}" type="parTrans" cxnId="{8E480E0C-6734-4F6E-ABC6-0CDDA1CE550D}">
      <dgm:prSet/>
      <dgm:spPr/>
      <dgm:t>
        <a:bodyPr/>
        <a:lstStyle/>
        <a:p>
          <a:endParaRPr lang="en-US" sz="1200">
            <a:solidFill>
              <a:schemeClr val="bg1"/>
            </a:solidFill>
          </a:endParaRPr>
        </a:p>
      </dgm:t>
    </dgm:pt>
    <dgm:pt modelId="{B67B58CE-AB38-48F1-A055-7B274B7C2D67}" type="sibTrans" cxnId="{8E480E0C-6734-4F6E-ABC6-0CDDA1CE550D}">
      <dgm:prSet/>
      <dgm:spPr/>
      <dgm:t>
        <a:bodyPr/>
        <a:lstStyle/>
        <a:p>
          <a:endParaRPr lang="en-US" sz="1200">
            <a:solidFill>
              <a:schemeClr val="bg1"/>
            </a:solidFill>
          </a:endParaRPr>
        </a:p>
      </dgm:t>
    </dgm:pt>
    <dgm:pt modelId="{E82C506B-5736-42C1-A56A-C916701A4982}">
      <dgm:prSet phldrT="[Text]" custT="1"/>
      <dgm:spPr/>
      <dgm:t>
        <a:bodyPr/>
        <a:lstStyle/>
        <a:p>
          <a:r>
            <a:rPr lang="en-US" sz="1050" b="1" dirty="0" smtClean="0">
              <a:solidFill>
                <a:schemeClr val="bg1"/>
              </a:solidFill>
            </a:rPr>
            <a:t>Business Explorer (BEx)</a:t>
          </a:r>
          <a:endParaRPr lang="en-US" sz="1050" b="1" dirty="0">
            <a:solidFill>
              <a:schemeClr val="bg1"/>
            </a:solidFill>
          </a:endParaRPr>
        </a:p>
      </dgm:t>
    </dgm:pt>
    <dgm:pt modelId="{D9DDEB2E-0E51-4515-A04F-63484D0BE95B}" type="parTrans" cxnId="{1C8C1CE6-98ED-4249-A766-F2831D21F3F3}">
      <dgm:prSet/>
      <dgm:spPr/>
      <dgm:t>
        <a:bodyPr/>
        <a:lstStyle/>
        <a:p>
          <a:endParaRPr lang="en-US" sz="1200">
            <a:solidFill>
              <a:schemeClr val="bg1"/>
            </a:solidFill>
          </a:endParaRPr>
        </a:p>
      </dgm:t>
    </dgm:pt>
    <dgm:pt modelId="{D08843F2-EB1D-4779-A894-B22FC69594CF}" type="sibTrans" cxnId="{1C8C1CE6-98ED-4249-A766-F2831D21F3F3}">
      <dgm:prSet/>
      <dgm:spPr/>
      <dgm:t>
        <a:bodyPr/>
        <a:lstStyle/>
        <a:p>
          <a:endParaRPr lang="en-US" sz="1200">
            <a:solidFill>
              <a:schemeClr val="bg1"/>
            </a:solidFill>
          </a:endParaRPr>
        </a:p>
      </dgm:t>
    </dgm:pt>
    <dgm:pt modelId="{63F94886-D280-41AB-9162-C1C8829F2830}">
      <dgm:prSet phldrT="[Text]" custT="1"/>
      <dgm:spPr/>
      <dgm:t>
        <a:bodyPr/>
        <a:lstStyle/>
        <a:p>
          <a:r>
            <a:rPr lang="en-US" sz="1050" b="1" dirty="0" smtClean="0">
              <a:solidFill>
                <a:schemeClr val="bg1"/>
              </a:solidFill>
            </a:rPr>
            <a:t>Visual Business</a:t>
          </a:r>
          <a:endParaRPr lang="en-US" sz="1050" b="1" dirty="0">
            <a:solidFill>
              <a:schemeClr val="bg1"/>
            </a:solidFill>
          </a:endParaRPr>
        </a:p>
      </dgm:t>
    </dgm:pt>
    <dgm:pt modelId="{EFA7FEA8-7F80-491F-BE20-0BCDB223B485}" type="parTrans" cxnId="{61AC46B0-78E3-4D5E-87EF-DD542F0ACFFE}">
      <dgm:prSet/>
      <dgm:spPr/>
      <dgm:t>
        <a:bodyPr/>
        <a:lstStyle/>
        <a:p>
          <a:endParaRPr lang="en-US" sz="1200">
            <a:solidFill>
              <a:schemeClr val="bg1"/>
            </a:solidFill>
          </a:endParaRPr>
        </a:p>
      </dgm:t>
    </dgm:pt>
    <dgm:pt modelId="{A6EACCE2-7611-443D-A5B0-7E4DB2224D6E}" type="sibTrans" cxnId="{61AC46B0-78E3-4D5E-87EF-DD542F0ACFFE}">
      <dgm:prSet/>
      <dgm:spPr/>
      <dgm:t>
        <a:bodyPr/>
        <a:lstStyle/>
        <a:p>
          <a:endParaRPr lang="en-US" sz="1200">
            <a:solidFill>
              <a:schemeClr val="bg1"/>
            </a:solidFill>
          </a:endParaRPr>
        </a:p>
      </dgm:t>
    </dgm:pt>
    <dgm:pt modelId="{E78848D5-E5A4-4D2A-A2A8-6CCDB1E2F52B}" type="pres">
      <dgm:prSet presAssocID="{8DA0EC40-6CA9-442A-8508-4965D389A97A}" presName="Name0" presStyleCnt="0">
        <dgm:presLayoutVars>
          <dgm:chPref val="1"/>
          <dgm:dir/>
          <dgm:animOne val="branch"/>
          <dgm:animLvl val="lvl"/>
          <dgm:resizeHandles/>
        </dgm:presLayoutVars>
      </dgm:prSet>
      <dgm:spPr/>
      <dgm:t>
        <a:bodyPr/>
        <a:lstStyle/>
        <a:p>
          <a:endParaRPr lang="en-US"/>
        </a:p>
      </dgm:t>
    </dgm:pt>
    <dgm:pt modelId="{41766035-8250-487E-9A2E-7AF3B7A69591}" type="pres">
      <dgm:prSet presAssocID="{77E1F91D-3800-4926-9040-5DE35FCAA526}" presName="vertOne" presStyleCnt="0"/>
      <dgm:spPr/>
      <dgm:t>
        <a:bodyPr/>
        <a:lstStyle/>
        <a:p>
          <a:endParaRPr lang="en-US"/>
        </a:p>
      </dgm:t>
    </dgm:pt>
    <dgm:pt modelId="{09F67D4E-A203-4133-B054-C9B3889E14E4}" type="pres">
      <dgm:prSet presAssocID="{77E1F91D-3800-4926-9040-5DE35FCAA526}" presName="txOne" presStyleLbl="node0" presStyleIdx="0" presStyleCnt="1" custScaleY="52402">
        <dgm:presLayoutVars>
          <dgm:chPref val="3"/>
        </dgm:presLayoutVars>
      </dgm:prSet>
      <dgm:spPr/>
      <dgm:t>
        <a:bodyPr/>
        <a:lstStyle/>
        <a:p>
          <a:endParaRPr lang="en-US"/>
        </a:p>
      </dgm:t>
    </dgm:pt>
    <dgm:pt modelId="{F2D6BAC8-9BD2-4708-8160-0C804C51415A}" type="pres">
      <dgm:prSet presAssocID="{77E1F91D-3800-4926-9040-5DE35FCAA526}" presName="parTransOne" presStyleCnt="0"/>
      <dgm:spPr/>
      <dgm:t>
        <a:bodyPr/>
        <a:lstStyle/>
        <a:p>
          <a:endParaRPr lang="en-US"/>
        </a:p>
      </dgm:t>
    </dgm:pt>
    <dgm:pt modelId="{AE312BB8-1255-4C62-AB81-6B4B5E291581}" type="pres">
      <dgm:prSet presAssocID="{77E1F91D-3800-4926-9040-5DE35FCAA526}" presName="horzOne" presStyleCnt="0"/>
      <dgm:spPr/>
      <dgm:t>
        <a:bodyPr/>
        <a:lstStyle/>
        <a:p>
          <a:endParaRPr lang="en-US"/>
        </a:p>
      </dgm:t>
    </dgm:pt>
    <dgm:pt modelId="{3DE5F37E-8149-4147-90DD-A716477CB329}" type="pres">
      <dgm:prSet presAssocID="{2D0569FC-CEE1-468D-A667-2AB2720C01FA}" presName="vertTwo" presStyleCnt="0"/>
      <dgm:spPr/>
      <dgm:t>
        <a:bodyPr/>
        <a:lstStyle/>
        <a:p>
          <a:endParaRPr lang="en-US"/>
        </a:p>
      </dgm:t>
    </dgm:pt>
    <dgm:pt modelId="{ED960AE3-D6EE-41E4-9049-CD2D179FC928}" type="pres">
      <dgm:prSet presAssocID="{2D0569FC-CEE1-468D-A667-2AB2720C01FA}" presName="txTwo" presStyleLbl="node2" presStyleIdx="0" presStyleCnt="3" custScaleY="95086" custLinFactNeighborY="-7647">
        <dgm:presLayoutVars>
          <dgm:chPref val="3"/>
        </dgm:presLayoutVars>
      </dgm:prSet>
      <dgm:spPr/>
      <dgm:t>
        <a:bodyPr/>
        <a:lstStyle/>
        <a:p>
          <a:endParaRPr lang="en-US"/>
        </a:p>
      </dgm:t>
    </dgm:pt>
    <dgm:pt modelId="{F243E062-DBDD-4B75-953A-39544B04157B}" type="pres">
      <dgm:prSet presAssocID="{2D0569FC-CEE1-468D-A667-2AB2720C01FA}" presName="parTransTwo" presStyleCnt="0"/>
      <dgm:spPr/>
      <dgm:t>
        <a:bodyPr/>
        <a:lstStyle/>
        <a:p>
          <a:endParaRPr lang="en-US"/>
        </a:p>
      </dgm:t>
    </dgm:pt>
    <dgm:pt modelId="{669A2B8C-316C-42BF-802E-7DF9BC986487}" type="pres">
      <dgm:prSet presAssocID="{2D0569FC-CEE1-468D-A667-2AB2720C01FA}" presName="horzTwo" presStyleCnt="0"/>
      <dgm:spPr/>
      <dgm:t>
        <a:bodyPr/>
        <a:lstStyle/>
        <a:p>
          <a:endParaRPr lang="en-US"/>
        </a:p>
      </dgm:t>
    </dgm:pt>
    <dgm:pt modelId="{D2391CFE-F3CB-41EA-8275-F26441CC2885}" type="pres">
      <dgm:prSet presAssocID="{E82C506B-5736-42C1-A56A-C916701A4982}" presName="vertThree" presStyleCnt="0"/>
      <dgm:spPr/>
    </dgm:pt>
    <dgm:pt modelId="{1EA7E551-15D6-4232-BFE9-89BDBF21A23C}" type="pres">
      <dgm:prSet presAssocID="{E82C506B-5736-42C1-A56A-C916701A4982}" presName="txThree" presStyleLbl="node3" presStyleIdx="0" presStyleCnt="10" custScaleY="118109" custLinFactNeighborY="5465">
        <dgm:presLayoutVars>
          <dgm:chPref val="3"/>
        </dgm:presLayoutVars>
      </dgm:prSet>
      <dgm:spPr/>
      <dgm:t>
        <a:bodyPr/>
        <a:lstStyle/>
        <a:p>
          <a:endParaRPr lang="en-US"/>
        </a:p>
      </dgm:t>
    </dgm:pt>
    <dgm:pt modelId="{8E6FBCA4-657C-4313-9C6A-EFA03025F9E1}" type="pres">
      <dgm:prSet presAssocID="{E82C506B-5736-42C1-A56A-C916701A4982}" presName="horzThree" presStyleCnt="0"/>
      <dgm:spPr/>
    </dgm:pt>
    <dgm:pt modelId="{0E763F5F-52B2-4E52-873A-51624EBE37FE}" type="pres">
      <dgm:prSet presAssocID="{D08843F2-EB1D-4779-A894-B22FC69594CF}" presName="sibSpaceThree" presStyleCnt="0"/>
      <dgm:spPr/>
    </dgm:pt>
    <dgm:pt modelId="{E3C67DBD-179C-4EB6-A6D4-90CE63309E71}" type="pres">
      <dgm:prSet presAssocID="{63F94886-D280-41AB-9162-C1C8829F2830}" presName="vertThree" presStyleCnt="0"/>
      <dgm:spPr/>
    </dgm:pt>
    <dgm:pt modelId="{9F6F233A-02EF-4F8F-A262-C3C37E057F2F}" type="pres">
      <dgm:prSet presAssocID="{63F94886-D280-41AB-9162-C1C8829F2830}" presName="txThree" presStyleLbl="node3" presStyleIdx="1" presStyleCnt="10" custScaleY="118813" custLinFactNeighborX="6751" custLinFactNeighborY="3335">
        <dgm:presLayoutVars>
          <dgm:chPref val="3"/>
        </dgm:presLayoutVars>
      </dgm:prSet>
      <dgm:spPr/>
      <dgm:t>
        <a:bodyPr/>
        <a:lstStyle/>
        <a:p>
          <a:endParaRPr lang="en-US"/>
        </a:p>
      </dgm:t>
    </dgm:pt>
    <dgm:pt modelId="{F4F718E5-3323-4EA3-870F-1FEC7CF6DF64}" type="pres">
      <dgm:prSet presAssocID="{63F94886-D280-41AB-9162-C1C8829F2830}" presName="horzThree" presStyleCnt="0"/>
      <dgm:spPr/>
    </dgm:pt>
    <dgm:pt modelId="{89A8460C-7793-4D4B-9C2B-240C009408DC}" type="pres">
      <dgm:prSet presAssocID="{2ED5A190-848A-490E-9428-6B3906E2CBA1}" presName="sibSpaceTwo" presStyleCnt="0"/>
      <dgm:spPr/>
      <dgm:t>
        <a:bodyPr/>
        <a:lstStyle/>
        <a:p>
          <a:endParaRPr lang="en-US"/>
        </a:p>
      </dgm:t>
    </dgm:pt>
    <dgm:pt modelId="{597F46E1-25E0-43C0-B2A3-C96140817413}" type="pres">
      <dgm:prSet presAssocID="{87E75E5D-9CC0-4AD5-BE22-59DEBAA97D38}" presName="vertTwo" presStyleCnt="0"/>
      <dgm:spPr/>
    </dgm:pt>
    <dgm:pt modelId="{0B95850D-2C27-4F89-BA44-0794EFD7E4A9}" type="pres">
      <dgm:prSet presAssocID="{87E75E5D-9CC0-4AD5-BE22-59DEBAA97D38}" presName="txTwo" presStyleLbl="node2" presStyleIdx="1" presStyleCnt="3">
        <dgm:presLayoutVars>
          <dgm:chPref val="3"/>
        </dgm:presLayoutVars>
      </dgm:prSet>
      <dgm:spPr/>
      <dgm:t>
        <a:bodyPr/>
        <a:lstStyle/>
        <a:p>
          <a:endParaRPr lang="en-US"/>
        </a:p>
      </dgm:t>
    </dgm:pt>
    <dgm:pt modelId="{9A5AE7E2-3852-4262-BBFD-03EA9333C1A5}" type="pres">
      <dgm:prSet presAssocID="{87E75E5D-9CC0-4AD5-BE22-59DEBAA97D38}" presName="parTransTwo" presStyleCnt="0"/>
      <dgm:spPr/>
    </dgm:pt>
    <dgm:pt modelId="{5C6FE60A-6AA4-4623-BD50-5A579AA4D4E7}" type="pres">
      <dgm:prSet presAssocID="{87E75E5D-9CC0-4AD5-BE22-59DEBAA97D38}" presName="horzTwo" presStyleCnt="0"/>
      <dgm:spPr/>
    </dgm:pt>
    <dgm:pt modelId="{545FDFE2-9E10-49C0-ADF1-42DCA8E66CC2}" type="pres">
      <dgm:prSet presAssocID="{EB67E79C-33FD-4408-AA19-21D9B494F1A5}" presName="vertThree" presStyleCnt="0"/>
      <dgm:spPr/>
      <dgm:t>
        <a:bodyPr/>
        <a:lstStyle/>
        <a:p>
          <a:endParaRPr lang="en-US"/>
        </a:p>
      </dgm:t>
    </dgm:pt>
    <dgm:pt modelId="{72C579E0-E110-4E6E-9CCA-241C57EEC5FB}" type="pres">
      <dgm:prSet presAssocID="{EB67E79C-33FD-4408-AA19-21D9B494F1A5}" presName="txThree" presStyleLbl="node3" presStyleIdx="2" presStyleCnt="10" custScaleX="105546" custScaleY="119056" custLinFactNeighborY="10432">
        <dgm:presLayoutVars>
          <dgm:chPref val="3"/>
        </dgm:presLayoutVars>
      </dgm:prSet>
      <dgm:spPr/>
      <dgm:t>
        <a:bodyPr/>
        <a:lstStyle/>
        <a:p>
          <a:endParaRPr lang="en-US"/>
        </a:p>
      </dgm:t>
    </dgm:pt>
    <dgm:pt modelId="{7855D5D4-BF50-40DC-9799-2CBD7490A8DD}" type="pres">
      <dgm:prSet presAssocID="{EB67E79C-33FD-4408-AA19-21D9B494F1A5}" presName="horzThree" presStyleCnt="0"/>
      <dgm:spPr/>
      <dgm:t>
        <a:bodyPr/>
        <a:lstStyle/>
        <a:p>
          <a:endParaRPr lang="en-US"/>
        </a:p>
      </dgm:t>
    </dgm:pt>
    <dgm:pt modelId="{359EA768-2BDB-4595-8205-67AB99B6FCAF}" type="pres">
      <dgm:prSet presAssocID="{60AC1E2A-EE23-4826-93C1-6A0AB45841C6}" presName="sibSpaceThree" presStyleCnt="0"/>
      <dgm:spPr/>
      <dgm:t>
        <a:bodyPr/>
        <a:lstStyle/>
        <a:p>
          <a:endParaRPr lang="en-US"/>
        </a:p>
      </dgm:t>
    </dgm:pt>
    <dgm:pt modelId="{A022C317-A218-44B7-AE94-1F9B542B685F}" type="pres">
      <dgm:prSet presAssocID="{D2745BEB-55EB-4378-AFBF-DB44BD2D7CD9}" presName="vertThree" presStyleCnt="0"/>
      <dgm:spPr/>
      <dgm:t>
        <a:bodyPr/>
        <a:lstStyle/>
        <a:p>
          <a:endParaRPr lang="en-US"/>
        </a:p>
      </dgm:t>
    </dgm:pt>
    <dgm:pt modelId="{28C23B98-78F5-483E-873C-7C79EBC0C575}" type="pres">
      <dgm:prSet presAssocID="{D2745BEB-55EB-4378-AFBF-DB44BD2D7CD9}" presName="txThree" presStyleLbl="node3" presStyleIdx="3" presStyleCnt="10" custScaleX="89940" custScaleY="119056" custLinFactNeighborY="10432">
        <dgm:presLayoutVars>
          <dgm:chPref val="3"/>
        </dgm:presLayoutVars>
      </dgm:prSet>
      <dgm:spPr/>
      <dgm:t>
        <a:bodyPr/>
        <a:lstStyle/>
        <a:p>
          <a:endParaRPr lang="en-US"/>
        </a:p>
      </dgm:t>
    </dgm:pt>
    <dgm:pt modelId="{AEE68226-7E33-4A77-889F-1C3378567FF6}" type="pres">
      <dgm:prSet presAssocID="{D2745BEB-55EB-4378-AFBF-DB44BD2D7CD9}" presName="horzThree" presStyleCnt="0"/>
      <dgm:spPr/>
      <dgm:t>
        <a:bodyPr/>
        <a:lstStyle/>
        <a:p>
          <a:endParaRPr lang="en-US"/>
        </a:p>
      </dgm:t>
    </dgm:pt>
    <dgm:pt modelId="{50052A1E-CA5D-445D-98CA-4A04C2D3F0E6}" type="pres">
      <dgm:prSet presAssocID="{F7B9E2AA-93A8-4B71-BAE6-67F2C17185E2}" presName="sibSpaceThree" presStyleCnt="0"/>
      <dgm:spPr/>
      <dgm:t>
        <a:bodyPr/>
        <a:lstStyle/>
        <a:p>
          <a:endParaRPr lang="en-US"/>
        </a:p>
      </dgm:t>
    </dgm:pt>
    <dgm:pt modelId="{E9A42D0F-6D23-4C13-A9BE-63D29C768568}" type="pres">
      <dgm:prSet presAssocID="{DFB744A2-56FC-46A9-A26E-91EB526ACC15}" presName="vertThree" presStyleCnt="0"/>
      <dgm:spPr/>
      <dgm:t>
        <a:bodyPr/>
        <a:lstStyle/>
        <a:p>
          <a:endParaRPr lang="en-US"/>
        </a:p>
      </dgm:t>
    </dgm:pt>
    <dgm:pt modelId="{0FE2D639-6C37-45F2-A46B-A9C69AA96350}" type="pres">
      <dgm:prSet presAssocID="{DFB744A2-56FC-46A9-A26E-91EB526ACC15}" presName="txThree" presStyleLbl="node3" presStyleIdx="4" presStyleCnt="10" custScaleY="119056" custLinFactNeighborY="10432">
        <dgm:presLayoutVars>
          <dgm:chPref val="3"/>
        </dgm:presLayoutVars>
      </dgm:prSet>
      <dgm:spPr/>
      <dgm:t>
        <a:bodyPr/>
        <a:lstStyle/>
        <a:p>
          <a:endParaRPr lang="en-US"/>
        </a:p>
      </dgm:t>
    </dgm:pt>
    <dgm:pt modelId="{5284D961-B57E-42DA-A604-43F8704D8F57}" type="pres">
      <dgm:prSet presAssocID="{DFB744A2-56FC-46A9-A26E-91EB526ACC15}" presName="horzThree" presStyleCnt="0"/>
      <dgm:spPr/>
      <dgm:t>
        <a:bodyPr/>
        <a:lstStyle/>
        <a:p>
          <a:endParaRPr lang="en-US"/>
        </a:p>
      </dgm:t>
    </dgm:pt>
    <dgm:pt modelId="{C58F1F55-7E77-41EA-94C0-093FEDFC0219}" type="pres">
      <dgm:prSet presAssocID="{9F89F159-F387-4829-9B7F-4D6E10A3B18A}" presName="sibSpaceThree" presStyleCnt="0"/>
      <dgm:spPr/>
      <dgm:t>
        <a:bodyPr/>
        <a:lstStyle/>
        <a:p>
          <a:endParaRPr lang="en-US"/>
        </a:p>
      </dgm:t>
    </dgm:pt>
    <dgm:pt modelId="{041FC995-FCA6-4454-9955-C18FC91AE40B}" type="pres">
      <dgm:prSet presAssocID="{2BDAB025-E6CC-4345-BB93-E72CEA70E54E}" presName="vertThree" presStyleCnt="0"/>
      <dgm:spPr/>
      <dgm:t>
        <a:bodyPr/>
        <a:lstStyle/>
        <a:p>
          <a:endParaRPr lang="en-US"/>
        </a:p>
      </dgm:t>
    </dgm:pt>
    <dgm:pt modelId="{633F5B37-E281-44E5-A4B6-E6EAA3DAE15C}" type="pres">
      <dgm:prSet presAssocID="{2BDAB025-E6CC-4345-BB93-E72CEA70E54E}" presName="txThree" presStyleLbl="node3" presStyleIdx="5" presStyleCnt="10" custScaleY="119056" custLinFactNeighborY="10432">
        <dgm:presLayoutVars>
          <dgm:chPref val="3"/>
        </dgm:presLayoutVars>
      </dgm:prSet>
      <dgm:spPr/>
      <dgm:t>
        <a:bodyPr/>
        <a:lstStyle/>
        <a:p>
          <a:endParaRPr lang="en-US"/>
        </a:p>
      </dgm:t>
    </dgm:pt>
    <dgm:pt modelId="{288D31C1-51CC-4425-8A94-8988B58A28A1}" type="pres">
      <dgm:prSet presAssocID="{2BDAB025-E6CC-4345-BB93-E72CEA70E54E}" presName="horzThree" presStyleCnt="0"/>
      <dgm:spPr/>
      <dgm:t>
        <a:bodyPr/>
        <a:lstStyle/>
        <a:p>
          <a:endParaRPr lang="en-US"/>
        </a:p>
      </dgm:t>
    </dgm:pt>
    <dgm:pt modelId="{B138D523-4257-4944-ABD3-8D3B7D65DE42}" type="pres">
      <dgm:prSet presAssocID="{2BD4796F-38F2-4C9B-97BF-5E6479B471E4}" presName="sibSpaceThree" presStyleCnt="0"/>
      <dgm:spPr/>
      <dgm:t>
        <a:bodyPr/>
        <a:lstStyle/>
        <a:p>
          <a:endParaRPr lang="en-US"/>
        </a:p>
      </dgm:t>
    </dgm:pt>
    <dgm:pt modelId="{59E3AC93-315D-4B1C-9280-B17B745C47A9}" type="pres">
      <dgm:prSet presAssocID="{1D7DE61B-55B4-4F10-AE38-112E1A57A5A1}" presName="vertThree" presStyleCnt="0"/>
      <dgm:spPr/>
      <dgm:t>
        <a:bodyPr/>
        <a:lstStyle/>
        <a:p>
          <a:endParaRPr lang="en-US"/>
        </a:p>
      </dgm:t>
    </dgm:pt>
    <dgm:pt modelId="{87553E96-7762-4DE6-B21D-2074A0A5033A}" type="pres">
      <dgm:prSet presAssocID="{1D7DE61B-55B4-4F10-AE38-112E1A57A5A1}" presName="txThree" presStyleLbl="node3" presStyleIdx="6" presStyleCnt="10" custScaleY="119056" custLinFactNeighborY="10432">
        <dgm:presLayoutVars>
          <dgm:chPref val="3"/>
        </dgm:presLayoutVars>
      </dgm:prSet>
      <dgm:spPr/>
      <dgm:t>
        <a:bodyPr/>
        <a:lstStyle/>
        <a:p>
          <a:endParaRPr lang="en-US"/>
        </a:p>
      </dgm:t>
    </dgm:pt>
    <dgm:pt modelId="{566B2673-62DC-4DD7-BB03-208796E19E42}" type="pres">
      <dgm:prSet presAssocID="{1D7DE61B-55B4-4F10-AE38-112E1A57A5A1}" presName="horzThree" presStyleCnt="0"/>
      <dgm:spPr/>
      <dgm:t>
        <a:bodyPr/>
        <a:lstStyle/>
        <a:p>
          <a:endParaRPr lang="en-US"/>
        </a:p>
      </dgm:t>
    </dgm:pt>
    <dgm:pt modelId="{694DD75F-91B6-40C5-AD80-EAF739ADE6FC}" type="pres">
      <dgm:prSet presAssocID="{52C9BCD7-15AD-4EF2-B948-98885C47A5BE}" presName="sibSpaceThree" presStyleCnt="0"/>
      <dgm:spPr/>
      <dgm:t>
        <a:bodyPr/>
        <a:lstStyle/>
        <a:p>
          <a:endParaRPr lang="en-US"/>
        </a:p>
      </dgm:t>
    </dgm:pt>
    <dgm:pt modelId="{C1211328-D351-4B53-BF4F-FEBAF679B4FD}" type="pres">
      <dgm:prSet presAssocID="{1C1B8169-6675-42F0-B2EC-42E0C487ADBB}" presName="vertThree" presStyleCnt="0"/>
      <dgm:spPr/>
      <dgm:t>
        <a:bodyPr/>
        <a:lstStyle/>
        <a:p>
          <a:endParaRPr lang="en-US"/>
        </a:p>
      </dgm:t>
    </dgm:pt>
    <dgm:pt modelId="{DAC1B32F-FAC7-428E-9501-7AA60C617C92}" type="pres">
      <dgm:prSet presAssocID="{1C1B8169-6675-42F0-B2EC-42E0C487ADBB}" presName="txThree" presStyleLbl="node3" presStyleIdx="7" presStyleCnt="10" custScaleX="112306" custScaleY="119056" custLinFactNeighborY="10432">
        <dgm:presLayoutVars>
          <dgm:chPref val="3"/>
        </dgm:presLayoutVars>
      </dgm:prSet>
      <dgm:spPr/>
      <dgm:t>
        <a:bodyPr/>
        <a:lstStyle/>
        <a:p>
          <a:endParaRPr lang="en-US"/>
        </a:p>
      </dgm:t>
    </dgm:pt>
    <dgm:pt modelId="{48CF24B1-BBB1-4B92-9185-94C224F4DA56}" type="pres">
      <dgm:prSet presAssocID="{1C1B8169-6675-42F0-B2EC-42E0C487ADBB}" presName="horzThree" presStyleCnt="0"/>
      <dgm:spPr/>
      <dgm:t>
        <a:bodyPr/>
        <a:lstStyle/>
        <a:p>
          <a:endParaRPr lang="en-US"/>
        </a:p>
      </dgm:t>
    </dgm:pt>
    <dgm:pt modelId="{1475832E-8857-4054-B284-803D50F34639}" type="pres">
      <dgm:prSet presAssocID="{B67B58CE-AB38-48F1-A055-7B274B7C2D67}" presName="sibSpaceTwo" presStyleCnt="0"/>
      <dgm:spPr/>
    </dgm:pt>
    <dgm:pt modelId="{86D5BA6B-8920-467C-A5F1-7427DFF65147}" type="pres">
      <dgm:prSet presAssocID="{DB2E3DBC-EADC-4ED1-9268-343DDC41B845}" presName="vertTwo" presStyleCnt="0"/>
      <dgm:spPr/>
      <dgm:t>
        <a:bodyPr/>
        <a:lstStyle/>
        <a:p>
          <a:endParaRPr lang="en-US"/>
        </a:p>
      </dgm:t>
    </dgm:pt>
    <dgm:pt modelId="{3D0684FD-C0AC-4372-B1C7-2F2F58815130}" type="pres">
      <dgm:prSet presAssocID="{DB2E3DBC-EADC-4ED1-9268-343DDC41B845}" presName="txTwo" presStyleLbl="node2" presStyleIdx="2" presStyleCnt="3" custScaleY="96899" custLinFactNeighborY="-7647">
        <dgm:presLayoutVars>
          <dgm:chPref val="3"/>
        </dgm:presLayoutVars>
      </dgm:prSet>
      <dgm:spPr/>
      <dgm:t>
        <a:bodyPr/>
        <a:lstStyle/>
        <a:p>
          <a:endParaRPr lang="en-US"/>
        </a:p>
      </dgm:t>
    </dgm:pt>
    <dgm:pt modelId="{E0DEFACD-3B87-4565-8D52-9817DAF57313}" type="pres">
      <dgm:prSet presAssocID="{DB2E3DBC-EADC-4ED1-9268-343DDC41B845}" presName="parTransTwo" presStyleCnt="0"/>
      <dgm:spPr/>
      <dgm:t>
        <a:bodyPr/>
        <a:lstStyle/>
        <a:p>
          <a:endParaRPr lang="en-US"/>
        </a:p>
      </dgm:t>
    </dgm:pt>
    <dgm:pt modelId="{C5F8AD3C-EDA1-461F-A8A1-1C493DDDDAA8}" type="pres">
      <dgm:prSet presAssocID="{DB2E3DBC-EADC-4ED1-9268-343DDC41B845}" presName="horzTwo" presStyleCnt="0"/>
      <dgm:spPr/>
      <dgm:t>
        <a:bodyPr/>
        <a:lstStyle/>
        <a:p>
          <a:endParaRPr lang="en-US"/>
        </a:p>
      </dgm:t>
    </dgm:pt>
    <dgm:pt modelId="{DAF66238-46EA-4901-8CA1-1828A9C4C7D0}" type="pres">
      <dgm:prSet presAssocID="{91DB5E13-4166-4060-974E-54C1F7227C25}" presName="vertThree" presStyleCnt="0"/>
      <dgm:spPr/>
      <dgm:t>
        <a:bodyPr/>
        <a:lstStyle/>
        <a:p>
          <a:endParaRPr lang="en-US"/>
        </a:p>
      </dgm:t>
    </dgm:pt>
    <dgm:pt modelId="{310D6174-37C5-420F-86F5-640CBD96BC65}" type="pres">
      <dgm:prSet presAssocID="{91DB5E13-4166-4060-974E-54C1F7227C25}" presName="txThree" presStyleLbl="node3" presStyleIdx="8" presStyleCnt="10" custScaleX="88393" custScaleY="119056" custLinFactNeighborY="8170">
        <dgm:presLayoutVars>
          <dgm:chPref val="3"/>
        </dgm:presLayoutVars>
      </dgm:prSet>
      <dgm:spPr/>
      <dgm:t>
        <a:bodyPr/>
        <a:lstStyle/>
        <a:p>
          <a:endParaRPr lang="en-US"/>
        </a:p>
      </dgm:t>
    </dgm:pt>
    <dgm:pt modelId="{37BA65B3-9A2E-41D1-BD13-0F461FCA31C7}" type="pres">
      <dgm:prSet presAssocID="{91DB5E13-4166-4060-974E-54C1F7227C25}" presName="horzThree" presStyleCnt="0"/>
      <dgm:spPr/>
      <dgm:t>
        <a:bodyPr/>
        <a:lstStyle/>
        <a:p>
          <a:endParaRPr lang="en-US"/>
        </a:p>
      </dgm:t>
    </dgm:pt>
    <dgm:pt modelId="{786059DB-C117-4E30-BC07-BFD42B53B77F}" type="pres">
      <dgm:prSet presAssocID="{E1EBBCF4-9AD8-41E9-ACDA-C0ECD8D83D25}" presName="sibSpaceThree" presStyleCnt="0"/>
      <dgm:spPr/>
      <dgm:t>
        <a:bodyPr/>
        <a:lstStyle/>
        <a:p>
          <a:endParaRPr lang="en-US"/>
        </a:p>
      </dgm:t>
    </dgm:pt>
    <dgm:pt modelId="{53A263B0-BE0C-40FE-9823-C0B71BE1361E}" type="pres">
      <dgm:prSet presAssocID="{36B72CA3-4298-4456-BC15-47B8FFA57433}" presName="vertThree" presStyleCnt="0"/>
      <dgm:spPr/>
      <dgm:t>
        <a:bodyPr/>
        <a:lstStyle/>
        <a:p>
          <a:endParaRPr lang="en-US"/>
        </a:p>
      </dgm:t>
    </dgm:pt>
    <dgm:pt modelId="{C5555BC2-79EB-4CEB-8F2E-E31ABCEB9DFE}" type="pres">
      <dgm:prSet presAssocID="{36B72CA3-4298-4456-BC15-47B8FFA57433}" presName="txThree" presStyleLbl="node3" presStyleIdx="9" presStyleCnt="10" custScaleY="119056" custLinFactNeighborY="8170">
        <dgm:presLayoutVars>
          <dgm:chPref val="3"/>
        </dgm:presLayoutVars>
      </dgm:prSet>
      <dgm:spPr/>
      <dgm:t>
        <a:bodyPr/>
        <a:lstStyle/>
        <a:p>
          <a:endParaRPr lang="en-US"/>
        </a:p>
      </dgm:t>
    </dgm:pt>
    <dgm:pt modelId="{B1142243-6DD4-488D-B5A5-0DAF0D5AC288}" type="pres">
      <dgm:prSet presAssocID="{36B72CA3-4298-4456-BC15-47B8FFA57433}" presName="horzThree" presStyleCnt="0"/>
      <dgm:spPr/>
      <dgm:t>
        <a:bodyPr/>
        <a:lstStyle/>
        <a:p>
          <a:endParaRPr lang="en-US"/>
        </a:p>
      </dgm:t>
    </dgm:pt>
  </dgm:ptLst>
  <dgm:cxnLst>
    <dgm:cxn modelId="{DB8B7109-5B54-4AFF-AC8F-5B9662423BEC}" type="presOf" srcId="{36B72CA3-4298-4456-BC15-47B8FFA57433}" destId="{C5555BC2-79EB-4CEB-8F2E-E31ABCEB9DFE}" srcOrd="0" destOrd="0" presId="urn:microsoft.com/office/officeart/2005/8/layout/architecture+Icon"/>
    <dgm:cxn modelId="{EE26A783-9045-47D8-A685-E5E496325D50}" type="presOf" srcId="{87E75E5D-9CC0-4AD5-BE22-59DEBAA97D38}" destId="{0B95850D-2C27-4F89-BA44-0794EFD7E4A9}" srcOrd="0" destOrd="0" presId="urn:microsoft.com/office/officeart/2005/8/layout/architecture+Icon"/>
    <dgm:cxn modelId="{1662CEA9-50EA-43FF-8568-EC9610B70DF0}" type="presOf" srcId="{2BDAB025-E6CC-4345-BB93-E72CEA70E54E}" destId="{633F5B37-E281-44E5-A4B6-E6EAA3DAE15C}" srcOrd="0" destOrd="0" presId="urn:microsoft.com/office/officeart/2005/8/layout/architecture+Icon"/>
    <dgm:cxn modelId="{B3B9B96B-A244-4170-A63A-53DE61C47DB2}" srcId="{77E1F91D-3800-4926-9040-5DE35FCAA526}" destId="{DB2E3DBC-EADC-4ED1-9268-343DDC41B845}" srcOrd="2" destOrd="0" parTransId="{D00056A6-02BA-440F-9D3F-F5A22D0B14F4}" sibTransId="{ED6C3F7E-22A7-481C-BCB1-AFA8350D0F5E}"/>
    <dgm:cxn modelId="{E341F1B4-E583-4F0E-A143-F4D3E9E9E814}" srcId="{DB2E3DBC-EADC-4ED1-9268-343DDC41B845}" destId="{36B72CA3-4298-4456-BC15-47B8FFA57433}" srcOrd="1" destOrd="0" parTransId="{4078312D-59CB-45BD-B698-9AA11B656CDA}" sibTransId="{C5C446BE-39E3-423B-92C0-267EE85280BE}"/>
    <dgm:cxn modelId="{2C760343-6152-4088-BE57-F40EC21F9C4A}" srcId="{DB2E3DBC-EADC-4ED1-9268-343DDC41B845}" destId="{91DB5E13-4166-4060-974E-54C1F7227C25}" srcOrd="0" destOrd="0" parTransId="{B2F1D637-64EB-45D4-9872-8E64D3934C69}" sibTransId="{E1EBBCF4-9AD8-41E9-ACDA-C0ECD8D83D25}"/>
    <dgm:cxn modelId="{923DD1A4-3D82-4A40-B48A-349F26F2EEA9}" srcId="{87E75E5D-9CC0-4AD5-BE22-59DEBAA97D38}" destId="{D2745BEB-55EB-4378-AFBF-DB44BD2D7CD9}" srcOrd="1" destOrd="0" parTransId="{90D014F9-DB8D-4B0C-8268-532D7E56DB21}" sibTransId="{F7B9E2AA-93A8-4B71-BAE6-67F2C17185E2}"/>
    <dgm:cxn modelId="{AC867E66-9C5A-4794-81B9-F80CD3CC0C5B}" srcId="{87E75E5D-9CC0-4AD5-BE22-59DEBAA97D38}" destId="{2BDAB025-E6CC-4345-BB93-E72CEA70E54E}" srcOrd="3" destOrd="0" parTransId="{C9CA19F5-2FE1-4E70-8951-061363BD8B75}" sibTransId="{2BD4796F-38F2-4C9B-97BF-5E6479B471E4}"/>
    <dgm:cxn modelId="{F8546342-EC17-48EA-BDB6-DB3C6F3816E6}" type="presOf" srcId="{63F94886-D280-41AB-9162-C1C8829F2830}" destId="{9F6F233A-02EF-4F8F-A262-C3C37E057F2F}" srcOrd="0" destOrd="0" presId="urn:microsoft.com/office/officeart/2005/8/layout/architecture+Icon"/>
    <dgm:cxn modelId="{9A68618F-53A8-45C2-93DD-35C582A9DA6B}" srcId="{87E75E5D-9CC0-4AD5-BE22-59DEBAA97D38}" destId="{1D7DE61B-55B4-4F10-AE38-112E1A57A5A1}" srcOrd="4" destOrd="0" parTransId="{BBFF5017-52B6-42AF-91D3-50D608374B1B}" sibTransId="{52C9BCD7-15AD-4EF2-B948-98885C47A5BE}"/>
    <dgm:cxn modelId="{60C02351-2A3C-4C0B-B69E-BD2999D05F44}" type="presOf" srcId="{D2745BEB-55EB-4378-AFBF-DB44BD2D7CD9}" destId="{28C23B98-78F5-483E-873C-7C79EBC0C575}" srcOrd="0" destOrd="0" presId="urn:microsoft.com/office/officeart/2005/8/layout/architecture+Icon"/>
    <dgm:cxn modelId="{3CDD302B-8DC6-4D0A-8C56-C39C3C6ED1C8}" type="presOf" srcId="{EB67E79C-33FD-4408-AA19-21D9B494F1A5}" destId="{72C579E0-E110-4E6E-9CCA-241C57EEC5FB}" srcOrd="0" destOrd="0" presId="urn:microsoft.com/office/officeart/2005/8/layout/architecture+Icon"/>
    <dgm:cxn modelId="{F7C73443-18A4-4275-85F2-F25A2AF1A9D7}" type="presOf" srcId="{1D7DE61B-55B4-4F10-AE38-112E1A57A5A1}" destId="{87553E96-7762-4DE6-B21D-2074A0A5033A}" srcOrd="0" destOrd="0" presId="urn:microsoft.com/office/officeart/2005/8/layout/architecture+Icon"/>
    <dgm:cxn modelId="{6A94BF5C-794B-4102-975C-4DE58F995037}" type="presOf" srcId="{8DA0EC40-6CA9-442A-8508-4965D389A97A}" destId="{E78848D5-E5A4-4D2A-A2A8-6CCDB1E2F52B}" srcOrd="0" destOrd="0" presId="urn:microsoft.com/office/officeart/2005/8/layout/architecture+Icon"/>
    <dgm:cxn modelId="{834DB5D7-60E8-4F7C-BD8E-C22701273D9B}" type="presOf" srcId="{2D0569FC-CEE1-468D-A667-2AB2720C01FA}" destId="{ED960AE3-D6EE-41E4-9049-CD2D179FC928}" srcOrd="0" destOrd="0" presId="urn:microsoft.com/office/officeart/2005/8/layout/architecture+Icon"/>
    <dgm:cxn modelId="{89EB378F-28DE-40A1-B831-E4D0BDD65460}" srcId="{77E1F91D-3800-4926-9040-5DE35FCAA526}" destId="{2D0569FC-CEE1-468D-A667-2AB2720C01FA}" srcOrd="0" destOrd="0" parTransId="{47A3FD1A-995D-4C4F-B7F7-4C2C7CFF29AA}" sibTransId="{2ED5A190-848A-490E-9428-6B3906E2CBA1}"/>
    <dgm:cxn modelId="{29428523-E1D8-4614-B4E0-B63258C5754A}" type="presOf" srcId="{77E1F91D-3800-4926-9040-5DE35FCAA526}" destId="{09F67D4E-A203-4133-B054-C9B3889E14E4}" srcOrd="0" destOrd="0" presId="urn:microsoft.com/office/officeart/2005/8/layout/architecture+Icon"/>
    <dgm:cxn modelId="{F5BF2BD9-1AE4-45FF-AD9D-C4C60791D1D4}" type="presOf" srcId="{91DB5E13-4166-4060-974E-54C1F7227C25}" destId="{310D6174-37C5-420F-86F5-640CBD96BC65}" srcOrd="0" destOrd="0" presId="urn:microsoft.com/office/officeart/2005/8/layout/architecture+Icon"/>
    <dgm:cxn modelId="{2BE105A3-6014-4714-A567-5F22DAEEDD9D}" srcId="{8DA0EC40-6CA9-442A-8508-4965D389A97A}" destId="{77E1F91D-3800-4926-9040-5DE35FCAA526}" srcOrd="0" destOrd="0" parTransId="{FF0019B5-83CE-4B76-8D5F-3A5EEC4BB0AF}" sibTransId="{0C051A94-5A5F-4AD0-84E8-CB22F15C4D9C}"/>
    <dgm:cxn modelId="{736CBBFC-2645-4E12-9557-734FCD193954}" type="presOf" srcId="{1C1B8169-6675-42F0-B2EC-42E0C487ADBB}" destId="{DAC1B32F-FAC7-428E-9501-7AA60C617C92}" srcOrd="0" destOrd="0" presId="urn:microsoft.com/office/officeart/2005/8/layout/architecture+Icon"/>
    <dgm:cxn modelId="{3E499008-3B24-4992-A3CD-8C4E13DD8586}" srcId="{87E75E5D-9CC0-4AD5-BE22-59DEBAA97D38}" destId="{1C1B8169-6675-42F0-B2EC-42E0C487ADBB}" srcOrd="5" destOrd="0" parTransId="{B17233AC-63AF-40EC-AC43-00E63D5B2978}" sibTransId="{B5DD5C00-6894-4F46-9585-BED30979E80C}"/>
    <dgm:cxn modelId="{28136A1F-E166-41E8-8C8B-C3977F1684EF}" srcId="{87E75E5D-9CC0-4AD5-BE22-59DEBAA97D38}" destId="{DFB744A2-56FC-46A9-A26E-91EB526ACC15}" srcOrd="2" destOrd="0" parTransId="{EBCAF89D-93E7-4964-9127-FFCDFE383EB3}" sibTransId="{9F89F159-F387-4829-9B7F-4D6E10A3B18A}"/>
    <dgm:cxn modelId="{61AC46B0-78E3-4D5E-87EF-DD542F0ACFFE}" srcId="{2D0569FC-CEE1-468D-A667-2AB2720C01FA}" destId="{63F94886-D280-41AB-9162-C1C8829F2830}" srcOrd="1" destOrd="0" parTransId="{EFA7FEA8-7F80-491F-BE20-0BCDB223B485}" sibTransId="{A6EACCE2-7611-443D-A5B0-7E4DB2224D6E}"/>
    <dgm:cxn modelId="{1C8C1CE6-98ED-4249-A766-F2831D21F3F3}" srcId="{2D0569FC-CEE1-468D-A667-2AB2720C01FA}" destId="{E82C506B-5736-42C1-A56A-C916701A4982}" srcOrd="0" destOrd="0" parTransId="{D9DDEB2E-0E51-4515-A04F-63484D0BE95B}" sibTransId="{D08843F2-EB1D-4779-A894-B22FC69594CF}"/>
    <dgm:cxn modelId="{36E0369C-B262-40EF-80F7-EF8575235DDA}" type="presOf" srcId="{DFB744A2-56FC-46A9-A26E-91EB526ACC15}" destId="{0FE2D639-6C37-45F2-A46B-A9C69AA96350}" srcOrd="0" destOrd="0" presId="urn:microsoft.com/office/officeart/2005/8/layout/architecture+Icon"/>
    <dgm:cxn modelId="{5DDC5582-DB6C-495B-B0F1-81E56D9A3598}" srcId="{87E75E5D-9CC0-4AD5-BE22-59DEBAA97D38}" destId="{EB67E79C-33FD-4408-AA19-21D9B494F1A5}" srcOrd="0" destOrd="0" parTransId="{DEE7ED22-550A-461D-BAFC-830667929B5A}" sibTransId="{60AC1E2A-EE23-4826-93C1-6A0AB45841C6}"/>
    <dgm:cxn modelId="{9E2905D4-0CA2-4ED8-9225-34EDAAFEB717}" type="presOf" srcId="{DB2E3DBC-EADC-4ED1-9268-343DDC41B845}" destId="{3D0684FD-C0AC-4372-B1C7-2F2F58815130}" srcOrd="0" destOrd="0" presId="urn:microsoft.com/office/officeart/2005/8/layout/architecture+Icon"/>
    <dgm:cxn modelId="{745EE332-C4C7-4050-ABD0-B2C8C0F47EDD}" type="presOf" srcId="{E82C506B-5736-42C1-A56A-C916701A4982}" destId="{1EA7E551-15D6-4232-BFE9-89BDBF21A23C}" srcOrd="0" destOrd="0" presId="urn:microsoft.com/office/officeart/2005/8/layout/architecture+Icon"/>
    <dgm:cxn modelId="{8E480E0C-6734-4F6E-ABC6-0CDDA1CE550D}" srcId="{77E1F91D-3800-4926-9040-5DE35FCAA526}" destId="{87E75E5D-9CC0-4AD5-BE22-59DEBAA97D38}" srcOrd="1" destOrd="0" parTransId="{B3094884-7FD5-4E37-AA63-DFD57F6CCEB6}" sibTransId="{B67B58CE-AB38-48F1-A055-7B274B7C2D67}"/>
    <dgm:cxn modelId="{425EB2E1-D823-42F8-944E-D0FA11389CE2}" type="presParOf" srcId="{E78848D5-E5A4-4D2A-A2A8-6CCDB1E2F52B}" destId="{41766035-8250-487E-9A2E-7AF3B7A69591}" srcOrd="0" destOrd="0" presId="urn:microsoft.com/office/officeart/2005/8/layout/architecture+Icon"/>
    <dgm:cxn modelId="{1548FB0D-D8F6-45F2-8969-F942ACCFE5A6}" type="presParOf" srcId="{41766035-8250-487E-9A2E-7AF3B7A69591}" destId="{09F67D4E-A203-4133-B054-C9B3889E14E4}" srcOrd="0" destOrd="0" presId="urn:microsoft.com/office/officeart/2005/8/layout/architecture+Icon"/>
    <dgm:cxn modelId="{CB202905-FD66-47AA-9353-AF4DC3AACE78}" type="presParOf" srcId="{41766035-8250-487E-9A2E-7AF3B7A69591}" destId="{F2D6BAC8-9BD2-4708-8160-0C804C51415A}" srcOrd="1" destOrd="0" presId="urn:microsoft.com/office/officeart/2005/8/layout/architecture+Icon"/>
    <dgm:cxn modelId="{B8D8DCFD-015F-4E97-A4A8-BD8B8F71C73C}" type="presParOf" srcId="{41766035-8250-487E-9A2E-7AF3B7A69591}" destId="{AE312BB8-1255-4C62-AB81-6B4B5E291581}" srcOrd="2" destOrd="0" presId="urn:microsoft.com/office/officeart/2005/8/layout/architecture+Icon"/>
    <dgm:cxn modelId="{89252C73-4474-4319-BB7C-D2A5C86A6244}" type="presParOf" srcId="{AE312BB8-1255-4C62-AB81-6B4B5E291581}" destId="{3DE5F37E-8149-4147-90DD-A716477CB329}" srcOrd="0" destOrd="0" presId="urn:microsoft.com/office/officeart/2005/8/layout/architecture+Icon"/>
    <dgm:cxn modelId="{44D45F19-9E80-4028-A30F-21C0E84AF5DC}" type="presParOf" srcId="{3DE5F37E-8149-4147-90DD-A716477CB329}" destId="{ED960AE3-D6EE-41E4-9049-CD2D179FC928}" srcOrd="0" destOrd="0" presId="urn:microsoft.com/office/officeart/2005/8/layout/architecture+Icon"/>
    <dgm:cxn modelId="{EE8F8820-5DF6-43A8-B751-0DAF0B4ACD24}" type="presParOf" srcId="{3DE5F37E-8149-4147-90DD-A716477CB329}" destId="{F243E062-DBDD-4B75-953A-39544B04157B}" srcOrd="1" destOrd="0" presId="urn:microsoft.com/office/officeart/2005/8/layout/architecture+Icon"/>
    <dgm:cxn modelId="{260FAE18-3E45-4177-B1D0-1DD0F5346B79}" type="presParOf" srcId="{3DE5F37E-8149-4147-90DD-A716477CB329}" destId="{669A2B8C-316C-42BF-802E-7DF9BC986487}" srcOrd="2" destOrd="0" presId="urn:microsoft.com/office/officeart/2005/8/layout/architecture+Icon"/>
    <dgm:cxn modelId="{38BB9083-4400-4A92-A4F1-755969F696DD}" type="presParOf" srcId="{669A2B8C-316C-42BF-802E-7DF9BC986487}" destId="{D2391CFE-F3CB-41EA-8275-F26441CC2885}" srcOrd="0" destOrd="0" presId="urn:microsoft.com/office/officeart/2005/8/layout/architecture+Icon"/>
    <dgm:cxn modelId="{170CAAEF-A47A-4E6F-8699-DE2A15BF0970}" type="presParOf" srcId="{D2391CFE-F3CB-41EA-8275-F26441CC2885}" destId="{1EA7E551-15D6-4232-BFE9-89BDBF21A23C}" srcOrd="0" destOrd="0" presId="urn:microsoft.com/office/officeart/2005/8/layout/architecture+Icon"/>
    <dgm:cxn modelId="{C75BA88A-B105-4987-9124-8E8379110D92}" type="presParOf" srcId="{D2391CFE-F3CB-41EA-8275-F26441CC2885}" destId="{8E6FBCA4-657C-4313-9C6A-EFA03025F9E1}" srcOrd="1" destOrd="0" presId="urn:microsoft.com/office/officeart/2005/8/layout/architecture+Icon"/>
    <dgm:cxn modelId="{64AB6971-8CF8-4E56-80A1-A9C3CE65572A}" type="presParOf" srcId="{669A2B8C-316C-42BF-802E-7DF9BC986487}" destId="{0E763F5F-52B2-4E52-873A-51624EBE37FE}" srcOrd="1" destOrd="0" presId="urn:microsoft.com/office/officeart/2005/8/layout/architecture+Icon"/>
    <dgm:cxn modelId="{8EA2FA8D-01EF-43AA-839F-2DB1B8935359}" type="presParOf" srcId="{669A2B8C-316C-42BF-802E-7DF9BC986487}" destId="{E3C67DBD-179C-4EB6-A6D4-90CE63309E71}" srcOrd="2" destOrd="0" presId="urn:microsoft.com/office/officeart/2005/8/layout/architecture+Icon"/>
    <dgm:cxn modelId="{6B1EEA2B-E0E6-4208-A494-E4777B86C844}" type="presParOf" srcId="{E3C67DBD-179C-4EB6-A6D4-90CE63309E71}" destId="{9F6F233A-02EF-4F8F-A262-C3C37E057F2F}" srcOrd="0" destOrd="0" presId="urn:microsoft.com/office/officeart/2005/8/layout/architecture+Icon"/>
    <dgm:cxn modelId="{6F93EA2F-DA8F-463D-A700-C2F447CD5439}" type="presParOf" srcId="{E3C67DBD-179C-4EB6-A6D4-90CE63309E71}" destId="{F4F718E5-3323-4EA3-870F-1FEC7CF6DF64}" srcOrd="1" destOrd="0" presId="urn:microsoft.com/office/officeart/2005/8/layout/architecture+Icon"/>
    <dgm:cxn modelId="{BEC41C18-C034-4A50-B59E-5D5EF4C74D00}" type="presParOf" srcId="{AE312BB8-1255-4C62-AB81-6B4B5E291581}" destId="{89A8460C-7793-4D4B-9C2B-240C009408DC}" srcOrd="1" destOrd="0" presId="urn:microsoft.com/office/officeart/2005/8/layout/architecture+Icon"/>
    <dgm:cxn modelId="{A048DBA1-8FCE-4D07-B45D-C236C4BE91E5}" type="presParOf" srcId="{AE312BB8-1255-4C62-AB81-6B4B5E291581}" destId="{597F46E1-25E0-43C0-B2A3-C96140817413}" srcOrd="2" destOrd="0" presId="urn:microsoft.com/office/officeart/2005/8/layout/architecture+Icon"/>
    <dgm:cxn modelId="{31C1DD9D-64C3-4F14-AC15-F1A4B24F8C90}" type="presParOf" srcId="{597F46E1-25E0-43C0-B2A3-C96140817413}" destId="{0B95850D-2C27-4F89-BA44-0794EFD7E4A9}" srcOrd="0" destOrd="0" presId="urn:microsoft.com/office/officeart/2005/8/layout/architecture+Icon"/>
    <dgm:cxn modelId="{1518D925-AB53-406C-AD40-063FF2B54996}" type="presParOf" srcId="{597F46E1-25E0-43C0-B2A3-C96140817413}" destId="{9A5AE7E2-3852-4262-BBFD-03EA9333C1A5}" srcOrd="1" destOrd="0" presId="urn:microsoft.com/office/officeart/2005/8/layout/architecture+Icon"/>
    <dgm:cxn modelId="{450388F4-B0AF-4254-BD8E-D9FC1A19AF96}" type="presParOf" srcId="{597F46E1-25E0-43C0-B2A3-C96140817413}" destId="{5C6FE60A-6AA4-4623-BD50-5A579AA4D4E7}" srcOrd="2" destOrd="0" presId="urn:microsoft.com/office/officeart/2005/8/layout/architecture+Icon"/>
    <dgm:cxn modelId="{04D3F454-BE85-4F6B-B7C0-E54669F55D34}" type="presParOf" srcId="{5C6FE60A-6AA4-4623-BD50-5A579AA4D4E7}" destId="{545FDFE2-9E10-49C0-ADF1-42DCA8E66CC2}" srcOrd="0" destOrd="0" presId="urn:microsoft.com/office/officeart/2005/8/layout/architecture+Icon"/>
    <dgm:cxn modelId="{EFA8A87F-9C6F-4028-B480-80486E2E7D01}" type="presParOf" srcId="{545FDFE2-9E10-49C0-ADF1-42DCA8E66CC2}" destId="{72C579E0-E110-4E6E-9CCA-241C57EEC5FB}" srcOrd="0" destOrd="0" presId="urn:microsoft.com/office/officeart/2005/8/layout/architecture+Icon"/>
    <dgm:cxn modelId="{B6AC6E78-0E0E-4D8C-B103-C18300EBEE1A}" type="presParOf" srcId="{545FDFE2-9E10-49C0-ADF1-42DCA8E66CC2}" destId="{7855D5D4-BF50-40DC-9799-2CBD7490A8DD}" srcOrd="1" destOrd="0" presId="urn:microsoft.com/office/officeart/2005/8/layout/architecture+Icon"/>
    <dgm:cxn modelId="{FA2DFDF0-59F7-4CDC-9C7C-0FE8CA01F13F}" type="presParOf" srcId="{5C6FE60A-6AA4-4623-BD50-5A579AA4D4E7}" destId="{359EA768-2BDB-4595-8205-67AB99B6FCAF}" srcOrd="1" destOrd="0" presId="urn:microsoft.com/office/officeart/2005/8/layout/architecture+Icon"/>
    <dgm:cxn modelId="{BD98B391-288F-47B5-A5ED-F34BC942FF5B}" type="presParOf" srcId="{5C6FE60A-6AA4-4623-BD50-5A579AA4D4E7}" destId="{A022C317-A218-44B7-AE94-1F9B542B685F}" srcOrd="2" destOrd="0" presId="urn:microsoft.com/office/officeart/2005/8/layout/architecture+Icon"/>
    <dgm:cxn modelId="{519C2EA3-D3D5-4922-A451-CA6C6F7648D9}" type="presParOf" srcId="{A022C317-A218-44B7-AE94-1F9B542B685F}" destId="{28C23B98-78F5-483E-873C-7C79EBC0C575}" srcOrd="0" destOrd="0" presId="urn:microsoft.com/office/officeart/2005/8/layout/architecture+Icon"/>
    <dgm:cxn modelId="{7ED23412-80FA-402F-96F6-86E68AC098B1}" type="presParOf" srcId="{A022C317-A218-44B7-AE94-1F9B542B685F}" destId="{AEE68226-7E33-4A77-889F-1C3378567FF6}" srcOrd="1" destOrd="0" presId="urn:microsoft.com/office/officeart/2005/8/layout/architecture+Icon"/>
    <dgm:cxn modelId="{44EF00D5-5656-4235-81DB-B0906AC5F320}" type="presParOf" srcId="{5C6FE60A-6AA4-4623-BD50-5A579AA4D4E7}" destId="{50052A1E-CA5D-445D-98CA-4A04C2D3F0E6}" srcOrd="3" destOrd="0" presId="urn:microsoft.com/office/officeart/2005/8/layout/architecture+Icon"/>
    <dgm:cxn modelId="{112DDA79-3BFB-4BC6-AB7D-23B45B9E88C5}" type="presParOf" srcId="{5C6FE60A-6AA4-4623-BD50-5A579AA4D4E7}" destId="{E9A42D0F-6D23-4C13-A9BE-63D29C768568}" srcOrd="4" destOrd="0" presId="urn:microsoft.com/office/officeart/2005/8/layout/architecture+Icon"/>
    <dgm:cxn modelId="{F51E9A6B-924A-4294-956F-49A768F6BCDB}" type="presParOf" srcId="{E9A42D0F-6D23-4C13-A9BE-63D29C768568}" destId="{0FE2D639-6C37-45F2-A46B-A9C69AA96350}" srcOrd="0" destOrd="0" presId="urn:microsoft.com/office/officeart/2005/8/layout/architecture+Icon"/>
    <dgm:cxn modelId="{04BC50FE-0D97-4552-BA7E-28030B1AC411}" type="presParOf" srcId="{E9A42D0F-6D23-4C13-A9BE-63D29C768568}" destId="{5284D961-B57E-42DA-A604-43F8704D8F57}" srcOrd="1" destOrd="0" presId="urn:microsoft.com/office/officeart/2005/8/layout/architecture+Icon"/>
    <dgm:cxn modelId="{D3D91B4D-231A-441E-91E7-44C7F6C789C7}" type="presParOf" srcId="{5C6FE60A-6AA4-4623-BD50-5A579AA4D4E7}" destId="{C58F1F55-7E77-41EA-94C0-093FEDFC0219}" srcOrd="5" destOrd="0" presId="urn:microsoft.com/office/officeart/2005/8/layout/architecture+Icon"/>
    <dgm:cxn modelId="{06FF67FB-46F8-4A62-B0AB-786F569372B2}" type="presParOf" srcId="{5C6FE60A-6AA4-4623-BD50-5A579AA4D4E7}" destId="{041FC995-FCA6-4454-9955-C18FC91AE40B}" srcOrd="6" destOrd="0" presId="urn:microsoft.com/office/officeart/2005/8/layout/architecture+Icon"/>
    <dgm:cxn modelId="{3756D754-72AC-45EF-B2B5-11A2ABCD50B1}" type="presParOf" srcId="{041FC995-FCA6-4454-9955-C18FC91AE40B}" destId="{633F5B37-E281-44E5-A4B6-E6EAA3DAE15C}" srcOrd="0" destOrd="0" presId="urn:microsoft.com/office/officeart/2005/8/layout/architecture+Icon"/>
    <dgm:cxn modelId="{A7ED75CA-3EA3-45A4-96E2-DB9BB2D116DE}" type="presParOf" srcId="{041FC995-FCA6-4454-9955-C18FC91AE40B}" destId="{288D31C1-51CC-4425-8A94-8988B58A28A1}" srcOrd="1" destOrd="0" presId="urn:microsoft.com/office/officeart/2005/8/layout/architecture+Icon"/>
    <dgm:cxn modelId="{6485C26E-E6FA-4DB8-9EBE-AC7C075D08BA}" type="presParOf" srcId="{5C6FE60A-6AA4-4623-BD50-5A579AA4D4E7}" destId="{B138D523-4257-4944-ABD3-8D3B7D65DE42}" srcOrd="7" destOrd="0" presId="urn:microsoft.com/office/officeart/2005/8/layout/architecture+Icon"/>
    <dgm:cxn modelId="{369918E8-40CF-4408-9400-9E7D8EC338CC}" type="presParOf" srcId="{5C6FE60A-6AA4-4623-BD50-5A579AA4D4E7}" destId="{59E3AC93-315D-4B1C-9280-B17B745C47A9}" srcOrd="8" destOrd="0" presId="urn:microsoft.com/office/officeart/2005/8/layout/architecture+Icon"/>
    <dgm:cxn modelId="{DF77EDED-1853-4929-A5D7-6B572ABEC760}" type="presParOf" srcId="{59E3AC93-315D-4B1C-9280-B17B745C47A9}" destId="{87553E96-7762-4DE6-B21D-2074A0A5033A}" srcOrd="0" destOrd="0" presId="urn:microsoft.com/office/officeart/2005/8/layout/architecture+Icon"/>
    <dgm:cxn modelId="{78895922-EFD5-4B7E-B72F-E40CDCEBA635}" type="presParOf" srcId="{59E3AC93-315D-4B1C-9280-B17B745C47A9}" destId="{566B2673-62DC-4DD7-BB03-208796E19E42}" srcOrd="1" destOrd="0" presId="urn:microsoft.com/office/officeart/2005/8/layout/architecture+Icon"/>
    <dgm:cxn modelId="{271CB542-9890-4287-BDE9-FF3F654A70D8}" type="presParOf" srcId="{5C6FE60A-6AA4-4623-BD50-5A579AA4D4E7}" destId="{694DD75F-91B6-40C5-AD80-EAF739ADE6FC}" srcOrd="9" destOrd="0" presId="urn:microsoft.com/office/officeart/2005/8/layout/architecture+Icon"/>
    <dgm:cxn modelId="{F5F80F6C-6444-4795-B14D-63415EAD0E88}" type="presParOf" srcId="{5C6FE60A-6AA4-4623-BD50-5A579AA4D4E7}" destId="{C1211328-D351-4B53-BF4F-FEBAF679B4FD}" srcOrd="10" destOrd="0" presId="urn:microsoft.com/office/officeart/2005/8/layout/architecture+Icon"/>
    <dgm:cxn modelId="{8593D343-1614-4069-8D83-8F97EFC3D081}" type="presParOf" srcId="{C1211328-D351-4B53-BF4F-FEBAF679B4FD}" destId="{DAC1B32F-FAC7-428E-9501-7AA60C617C92}" srcOrd="0" destOrd="0" presId="urn:microsoft.com/office/officeart/2005/8/layout/architecture+Icon"/>
    <dgm:cxn modelId="{C39A1C5C-4C97-4537-A094-A7C574A733D8}" type="presParOf" srcId="{C1211328-D351-4B53-BF4F-FEBAF679B4FD}" destId="{48CF24B1-BBB1-4B92-9185-94C224F4DA56}" srcOrd="1" destOrd="0" presId="urn:microsoft.com/office/officeart/2005/8/layout/architecture+Icon"/>
    <dgm:cxn modelId="{4AA98D5C-0841-4D66-9CA8-D2DBA5074A38}" type="presParOf" srcId="{AE312BB8-1255-4C62-AB81-6B4B5E291581}" destId="{1475832E-8857-4054-B284-803D50F34639}" srcOrd="3" destOrd="0" presId="urn:microsoft.com/office/officeart/2005/8/layout/architecture+Icon"/>
    <dgm:cxn modelId="{C97E9A48-C008-4192-8B60-8A33A9174A9F}" type="presParOf" srcId="{AE312BB8-1255-4C62-AB81-6B4B5E291581}" destId="{86D5BA6B-8920-467C-A5F1-7427DFF65147}" srcOrd="4" destOrd="0" presId="urn:microsoft.com/office/officeart/2005/8/layout/architecture+Icon"/>
    <dgm:cxn modelId="{B380D462-A7EE-4725-9C97-157EB7057197}" type="presParOf" srcId="{86D5BA6B-8920-467C-A5F1-7427DFF65147}" destId="{3D0684FD-C0AC-4372-B1C7-2F2F58815130}" srcOrd="0" destOrd="0" presId="urn:microsoft.com/office/officeart/2005/8/layout/architecture+Icon"/>
    <dgm:cxn modelId="{E3A759C6-600E-46BF-B540-29B7C2120DCB}" type="presParOf" srcId="{86D5BA6B-8920-467C-A5F1-7427DFF65147}" destId="{E0DEFACD-3B87-4565-8D52-9817DAF57313}" srcOrd="1" destOrd="0" presId="urn:microsoft.com/office/officeart/2005/8/layout/architecture+Icon"/>
    <dgm:cxn modelId="{4584243D-C7D0-44BE-81FA-F80FBFF670E3}" type="presParOf" srcId="{86D5BA6B-8920-467C-A5F1-7427DFF65147}" destId="{C5F8AD3C-EDA1-461F-A8A1-1C493DDDDAA8}" srcOrd="2" destOrd="0" presId="urn:microsoft.com/office/officeart/2005/8/layout/architecture+Icon"/>
    <dgm:cxn modelId="{FEE1713B-112D-4E86-A2C0-B326B695419E}" type="presParOf" srcId="{C5F8AD3C-EDA1-461F-A8A1-1C493DDDDAA8}" destId="{DAF66238-46EA-4901-8CA1-1828A9C4C7D0}" srcOrd="0" destOrd="0" presId="urn:microsoft.com/office/officeart/2005/8/layout/architecture+Icon"/>
    <dgm:cxn modelId="{0AE6D5D1-E823-4AAD-85CF-3D6728F52589}" type="presParOf" srcId="{DAF66238-46EA-4901-8CA1-1828A9C4C7D0}" destId="{310D6174-37C5-420F-86F5-640CBD96BC65}" srcOrd="0" destOrd="0" presId="urn:microsoft.com/office/officeart/2005/8/layout/architecture+Icon"/>
    <dgm:cxn modelId="{880D487A-9866-4A31-B4DA-984AECEEA3F7}" type="presParOf" srcId="{DAF66238-46EA-4901-8CA1-1828A9C4C7D0}" destId="{37BA65B3-9A2E-41D1-BD13-0F461FCA31C7}" srcOrd="1" destOrd="0" presId="urn:microsoft.com/office/officeart/2005/8/layout/architecture+Icon"/>
    <dgm:cxn modelId="{2C82CB1F-1BC1-42FC-A438-503FC26DBC4A}" type="presParOf" srcId="{C5F8AD3C-EDA1-461F-A8A1-1C493DDDDAA8}" destId="{786059DB-C117-4E30-BC07-BFD42B53B77F}" srcOrd="1" destOrd="0" presId="urn:microsoft.com/office/officeart/2005/8/layout/architecture+Icon"/>
    <dgm:cxn modelId="{FCD2CD5D-165A-4DAE-A2C5-0FED4922A693}" type="presParOf" srcId="{C5F8AD3C-EDA1-461F-A8A1-1C493DDDDAA8}" destId="{53A263B0-BE0C-40FE-9823-C0B71BE1361E}" srcOrd="2" destOrd="0" presId="urn:microsoft.com/office/officeart/2005/8/layout/architecture+Icon"/>
    <dgm:cxn modelId="{81FBF6B7-0964-4E5B-8D8C-C17C9710AFD6}" type="presParOf" srcId="{53A263B0-BE0C-40FE-9823-C0B71BE1361E}" destId="{C5555BC2-79EB-4CEB-8F2E-E31ABCEB9DFE}" srcOrd="0" destOrd="0" presId="urn:microsoft.com/office/officeart/2005/8/layout/architecture+Icon"/>
    <dgm:cxn modelId="{4A9658DB-5F55-4463-8AF7-87AB5D0EABDA}" type="presParOf" srcId="{53A263B0-BE0C-40FE-9823-C0B71BE1361E}" destId="{B1142243-6DD4-488D-B5A5-0DAF0D5AC288}" srcOrd="1" destOrd="0" presId="urn:microsoft.com/office/officeart/2005/8/layout/architecture+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7F623E-00A8-4B9D-8104-B7F14637F28B}" type="doc">
      <dgm:prSet loTypeId="urn:microsoft.com/office/officeart/2005/8/layout/architecture+Icon" loCatId="relationship" qsTypeId="urn:microsoft.com/office/officeart/2005/8/quickstyle/simple3" qsCatId="simple" csTypeId="urn:microsoft.com/office/officeart/2005/8/colors/accent1_2" csCatId="accent1" phldr="1"/>
      <dgm:spPr/>
      <dgm:t>
        <a:bodyPr/>
        <a:lstStyle/>
        <a:p>
          <a:endParaRPr lang="en-US"/>
        </a:p>
      </dgm:t>
    </dgm:pt>
    <dgm:pt modelId="{80DFA26D-ADA0-409E-BD1C-7B0E4E314D94}">
      <dgm:prSet phldrT="[Text]" custT="1"/>
      <dgm:spPr/>
      <dgm:t>
        <a:bodyPr/>
        <a:lstStyle/>
        <a:p>
          <a:r>
            <a:rPr lang="en-US" sz="3200" b="1" dirty="0" smtClean="0"/>
            <a:t>Data sources and Data Staging</a:t>
          </a:r>
          <a:endParaRPr lang="en-US" sz="3200" b="1" dirty="0"/>
        </a:p>
      </dgm:t>
    </dgm:pt>
    <dgm:pt modelId="{B1CCBF79-20CF-44D4-A507-B5FFD6AF6401}" type="parTrans" cxnId="{09F3A6F4-4E5E-4778-9AF1-FDA1C7F838AC}">
      <dgm:prSet/>
      <dgm:spPr/>
      <dgm:t>
        <a:bodyPr/>
        <a:lstStyle/>
        <a:p>
          <a:endParaRPr lang="en-US" sz="1600" b="0"/>
        </a:p>
      </dgm:t>
    </dgm:pt>
    <dgm:pt modelId="{4A9DE17C-F653-4332-AC62-B8D95C53BC84}" type="sibTrans" cxnId="{09F3A6F4-4E5E-4778-9AF1-FDA1C7F838AC}">
      <dgm:prSet/>
      <dgm:spPr/>
      <dgm:t>
        <a:bodyPr/>
        <a:lstStyle/>
        <a:p>
          <a:endParaRPr lang="en-US" sz="1600" b="0"/>
        </a:p>
      </dgm:t>
    </dgm:pt>
    <dgm:pt modelId="{867EFE5C-C97A-44D5-A1C3-1720B52CD139}">
      <dgm:prSet phldrT="[Text]" custT="1"/>
      <dgm:spPr/>
      <dgm:t>
        <a:bodyPr/>
        <a:lstStyle/>
        <a:p>
          <a:r>
            <a:rPr lang="en-US" sz="1200" b="1" dirty="0" smtClean="0"/>
            <a:t>Business Warehouse : SAP Netweaver BW</a:t>
          </a:r>
          <a:endParaRPr lang="en-US" sz="1200" b="1" dirty="0"/>
        </a:p>
      </dgm:t>
    </dgm:pt>
    <dgm:pt modelId="{838AFF67-E6AD-4E82-A827-AB66A92BF3B6}" type="parTrans" cxnId="{A85D5556-E981-4097-B03D-4E5CA53E4D37}">
      <dgm:prSet/>
      <dgm:spPr/>
      <dgm:t>
        <a:bodyPr/>
        <a:lstStyle/>
        <a:p>
          <a:endParaRPr lang="en-US" sz="1600" b="0"/>
        </a:p>
      </dgm:t>
    </dgm:pt>
    <dgm:pt modelId="{7F1A14D8-2D8D-490B-982E-05BBA5AE8E2C}" type="sibTrans" cxnId="{A85D5556-E981-4097-B03D-4E5CA53E4D37}">
      <dgm:prSet/>
      <dgm:spPr/>
      <dgm:t>
        <a:bodyPr/>
        <a:lstStyle/>
        <a:p>
          <a:endParaRPr lang="en-US" sz="1600" b="0"/>
        </a:p>
      </dgm:t>
    </dgm:pt>
    <dgm:pt modelId="{9D73D9E6-AFF0-4519-AFE4-29F4F295877C}">
      <dgm:prSet phldrT="[Text]" custT="1"/>
      <dgm:spPr/>
      <dgm:t>
        <a:bodyPr/>
        <a:lstStyle/>
        <a:p>
          <a:r>
            <a:rPr lang="en-US" sz="1200" b="1" dirty="0" smtClean="0"/>
            <a:t>High-Performance In-Memory Appliance SAP HANA </a:t>
          </a:r>
        </a:p>
      </dgm:t>
    </dgm:pt>
    <dgm:pt modelId="{76AC160B-132B-4C00-AAE0-58D13AC5F96A}" type="parTrans" cxnId="{F7BD9C6D-2E6D-44C8-9CF3-5021A7CE953B}">
      <dgm:prSet/>
      <dgm:spPr/>
      <dgm:t>
        <a:bodyPr/>
        <a:lstStyle/>
        <a:p>
          <a:endParaRPr lang="en-US" sz="1600" b="0"/>
        </a:p>
      </dgm:t>
    </dgm:pt>
    <dgm:pt modelId="{4708D2AB-C91E-44B2-BAFC-9ABF9E27C7B5}" type="sibTrans" cxnId="{F7BD9C6D-2E6D-44C8-9CF3-5021A7CE953B}">
      <dgm:prSet/>
      <dgm:spPr/>
      <dgm:t>
        <a:bodyPr/>
        <a:lstStyle/>
        <a:p>
          <a:endParaRPr lang="en-US" sz="1600" b="0"/>
        </a:p>
      </dgm:t>
    </dgm:pt>
    <dgm:pt modelId="{BA1902A1-C093-4CED-BAB6-1FDE8A5DD225}">
      <dgm:prSet phldrT="[Text]" custT="1"/>
      <dgm:spPr/>
      <dgm:t>
        <a:bodyPr/>
        <a:lstStyle/>
        <a:p>
          <a:r>
            <a:rPr lang="en-US" sz="1200" b="1" dirty="0" smtClean="0"/>
            <a:t>Business Suite</a:t>
          </a:r>
        </a:p>
      </dgm:t>
    </dgm:pt>
    <dgm:pt modelId="{5F30CAAA-EB6A-4F36-89F9-748C72DFFEBA}" type="parTrans" cxnId="{FEE40BF1-BE55-422B-8A47-42FC05918847}">
      <dgm:prSet/>
      <dgm:spPr/>
      <dgm:t>
        <a:bodyPr/>
        <a:lstStyle/>
        <a:p>
          <a:endParaRPr lang="en-US" sz="1600" b="0"/>
        </a:p>
      </dgm:t>
    </dgm:pt>
    <dgm:pt modelId="{C3D4F52F-F0FD-407A-B5AC-3EF278A69A24}" type="sibTrans" cxnId="{FEE40BF1-BE55-422B-8A47-42FC05918847}">
      <dgm:prSet/>
      <dgm:spPr/>
      <dgm:t>
        <a:bodyPr/>
        <a:lstStyle/>
        <a:p>
          <a:endParaRPr lang="en-US" sz="1600" b="0"/>
        </a:p>
      </dgm:t>
    </dgm:pt>
    <dgm:pt modelId="{A261A1FC-A9E5-4B12-9079-3B17746916D7}">
      <dgm:prSet phldrT="[Text]" custT="1"/>
      <dgm:spPr/>
      <dgm:t>
        <a:bodyPr/>
        <a:lstStyle/>
        <a:p>
          <a:r>
            <a:rPr lang="en-US" sz="1200" b="1" dirty="0" smtClean="0"/>
            <a:t>Non-SAP</a:t>
          </a:r>
        </a:p>
      </dgm:t>
    </dgm:pt>
    <dgm:pt modelId="{123A0D67-8B23-419E-96F3-EF31EEF6735D}" type="parTrans" cxnId="{C1C30F84-1B4F-4E23-9093-B7BA99005FD9}">
      <dgm:prSet/>
      <dgm:spPr/>
      <dgm:t>
        <a:bodyPr/>
        <a:lstStyle/>
        <a:p>
          <a:endParaRPr lang="en-US" sz="1600" b="0"/>
        </a:p>
      </dgm:t>
    </dgm:pt>
    <dgm:pt modelId="{FD134B57-9FDF-4A41-BE9C-B4FB0CB03962}" type="sibTrans" cxnId="{C1C30F84-1B4F-4E23-9093-B7BA99005FD9}">
      <dgm:prSet/>
      <dgm:spPr/>
      <dgm:t>
        <a:bodyPr/>
        <a:lstStyle/>
        <a:p>
          <a:endParaRPr lang="en-US" sz="1600" b="0"/>
        </a:p>
      </dgm:t>
    </dgm:pt>
    <dgm:pt modelId="{92C1F552-F0D4-4B02-86D2-D7C3EC1B4D95}" type="pres">
      <dgm:prSet presAssocID="{3A7F623E-00A8-4B9D-8104-B7F14637F28B}" presName="Name0" presStyleCnt="0">
        <dgm:presLayoutVars>
          <dgm:chPref val="1"/>
          <dgm:dir/>
          <dgm:animOne val="branch"/>
          <dgm:animLvl val="lvl"/>
          <dgm:resizeHandles/>
        </dgm:presLayoutVars>
      </dgm:prSet>
      <dgm:spPr/>
      <dgm:t>
        <a:bodyPr/>
        <a:lstStyle/>
        <a:p>
          <a:endParaRPr lang="en-US"/>
        </a:p>
      </dgm:t>
    </dgm:pt>
    <dgm:pt modelId="{5BDFFDEF-B803-4B77-A82A-FD7F3CAA0A89}" type="pres">
      <dgm:prSet presAssocID="{80DFA26D-ADA0-409E-BD1C-7B0E4E314D94}" presName="vertOne" presStyleCnt="0"/>
      <dgm:spPr/>
      <dgm:t>
        <a:bodyPr/>
        <a:lstStyle/>
        <a:p>
          <a:endParaRPr lang="en-US"/>
        </a:p>
      </dgm:t>
    </dgm:pt>
    <dgm:pt modelId="{B68D2C8B-B419-42FB-8796-1F7864E8DAA5}" type="pres">
      <dgm:prSet presAssocID="{80DFA26D-ADA0-409E-BD1C-7B0E4E314D94}" presName="txOne" presStyleLbl="node0" presStyleIdx="0" presStyleCnt="1" custScaleY="134919" custLinFactNeighborX="-18835" custLinFactNeighborY="4000">
        <dgm:presLayoutVars>
          <dgm:chPref val="3"/>
        </dgm:presLayoutVars>
      </dgm:prSet>
      <dgm:spPr/>
      <dgm:t>
        <a:bodyPr/>
        <a:lstStyle/>
        <a:p>
          <a:endParaRPr lang="en-US"/>
        </a:p>
      </dgm:t>
    </dgm:pt>
    <dgm:pt modelId="{411B6FD8-A1D0-457A-8BFD-45BD2ADE33CC}" type="pres">
      <dgm:prSet presAssocID="{80DFA26D-ADA0-409E-BD1C-7B0E4E314D94}" presName="parTransOne" presStyleCnt="0"/>
      <dgm:spPr/>
      <dgm:t>
        <a:bodyPr/>
        <a:lstStyle/>
        <a:p>
          <a:endParaRPr lang="en-US"/>
        </a:p>
      </dgm:t>
    </dgm:pt>
    <dgm:pt modelId="{8AA80462-F81D-4710-B8C1-727FA7CBC6AF}" type="pres">
      <dgm:prSet presAssocID="{80DFA26D-ADA0-409E-BD1C-7B0E4E314D94}" presName="horzOne" presStyleCnt="0"/>
      <dgm:spPr/>
      <dgm:t>
        <a:bodyPr/>
        <a:lstStyle/>
        <a:p>
          <a:endParaRPr lang="en-US"/>
        </a:p>
      </dgm:t>
    </dgm:pt>
    <dgm:pt modelId="{5F4D21A8-8ACB-4926-A28C-33177B91B64F}" type="pres">
      <dgm:prSet presAssocID="{867EFE5C-C97A-44D5-A1C3-1720B52CD139}" presName="vertTwo" presStyleCnt="0"/>
      <dgm:spPr/>
      <dgm:t>
        <a:bodyPr/>
        <a:lstStyle/>
        <a:p>
          <a:endParaRPr lang="en-US"/>
        </a:p>
      </dgm:t>
    </dgm:pt>
    <dgm:pt modelId="{93B26900-E3CC-4FB6-8C32-15051ACD0A93}" type="pres">
      <dgm:prSet presAssocID="{867EFE5C-C97A-44D5-A1C3-1720B52CD139}" presName="txTwo" presStyleLbl="node2" presStyleIdx="0" presStyleCnt="4" custScaleY="140923">
        <dgm:presLayoutVars>
          <dgm:chPref val="3"/>
        </dgm:presLayoutVars>
      </dgm:prSet>
      <dgm:spPr/>
      <dgm:t>
        <a:bodyPr/>
        <a:lstStyle/>
        <a:p>
          <a:endParaRPr lang="en-US"/>
        </a:p>
      </dgm:t>
    </dgm:pt>
    <dgm:pt modelId="{360FBE22-CA92-4D14-AF20-F8DD047543F7}" type="pres">
      <dgm:prSet presAssocID="{867EFE5C-C97A-44D5-A1C3-1720B52CD139}" presName="horzTwo" presStyleCnt="0"/>
      <dgm:spPr/>
      <dgm:t>
        <a:bodyPr/>
        <a:lstStyle/>
        <a:p>
          <a:endParaRPr lang="en-US"/>
        </a:p>
      </dgm:t>
    </dgm:pt>
    <dgm:pt modelId="{FD98CCAF-77FE-436C-BD7A-D945FD298536}" type="pres">
      <dgm:prSet presAssocID="{7F1A14D8-2D8D-490B-982E-05BBA5AE8E2C}" presName="sibSpaceTwo" presStyleCnt="0"/>
      <dgm:spPr/>
      <dgm:t>
        <a:bodyPr/>
        <a:lstStyle/>
        <a:p>
          <a:endParaRPr lang="en-US"/>
        </a:p>
      </dgm:t>
    </dgm:pt>
    <dgm:pt modelId="{0702304C-62FD-4110-95DC-722AEE5F2AD9}" type="pres">
      <dgm:prSet presAssocID="{9D73D9E6-AFF0-4519-AFE4-29F4F295877C}" presName="vertTwo" presStyleCnt="0"/>
      <dgm:spPr/>
      <dgm:t>
        <a:bodyPr/>
        <a:lstStyle/>
        <a:p>
          <a:endParaRPr lang="en-US"/>
        </a:p>
      </dgm:t>
    </dgm:pt>
    <dgm:pt modelId="{5FA76E24-4D42-4286-A538-329511962DAC}" type="pres">
      <dgm:prSet presAssocID="{9D73D9E6-AFF0-4519-AFE4-29F4F295877C}" presName="txTwo" presStyleLbl="node2" presStyleIdx="1" presStyleCnt="4" custScaleY="140923">
        <dgm:presLayoutVars>
          <dgm:chPref val="3"/>
        </dgm:presLayoutVars>
      </dgm:prSet>
      <dgm:spPr/>
      <dgm:t>
        <a:bodyPr/>
        <a:lstStyle/>
        <a:p>
          <a:endParaRPr lang="en-US"/>
        </a:p>
      </dgm:t>
    </dgm:pt>
    <dgm:pt modelId="{470B24E4-8EEB-4B98-95CD-5A26F28CA058}" type="pres">
      <dgm:prSet presAssocID="{9D73D9E6-AFF0-4519-AFE4-29F4F295877C}" presName="horzTwo" presStyleCnt="0"/>
      <dgm:spPr/>
      <dgm:t>
        <a:bodyPr/>
        <a:lstStyle/>
        <a:p>
          <a:endParaRPr lang="en-US"/>
        </a:p>
      </dgm:t>
    </dgm:pt>
    <dgm:pt modelId="{130322F2-0B78-4460-844E-69A0D99AFE9C}" type="pres">
      <dgm:prSet presAssocID="{4708D2AB-C91E-44B2-BAFC-9ABF9E27C7B5}" presName="sibSpaceTwo" presStyleCnt="0"/>
      <dgm:spPr/>
      <dgm:t>
        <a:bodyPr/>
        <a:lstStyle/>
        <a:p>
          <a:endParaRPr lang="en-US"/>
        </a:p>
      </dgm:t>
    </dgm:pt>
    <dgm:pt modelId="{7B0DA677-98C7-4FAE-8C53-0F6F8F353C97}" type="pres">
      <dgm:prSet presAssocID="{BA1902A1-C093-4CED-BAB6-1FDE8A5DD225}" presName="vertTwo" presStyleCnt="0"/>
      <dgm:spPr/>
      <dgm:t>
        <a:bodyPr/>
        <a:lstStyle/>
        <a:p>
          <a:endParaRPr lang="en-US"/>
        </a:p>
      </dgm:t>
    </dgm:pt>
    <dgm:pt modelId="{D93B55DE-EEB4-492D-B49A-FE486050A5A7}" type="pres">
      <dgm:prSet presAssocID="{BA1902A1-C093-4CED-BAB6-1FDE8A5DD225}" presName="txTwo" presStyleLbl="node2" presStyleIdx="2" presStyleCnt="4" custScaleY="140923">
        <dgm:presLayoutVars>
          <dgm:chPref val="3"/>
        </dgm:presLayoutVars>
      </dgm:prSet>
      <dgm:spPr/>
      <dgm:t>
        <a:bodyPr/>
        <a:lstStyle/>
        <a:p>
          <a:endParaRPr lang="en-US"/>
        </a:p>
      </dgm:t>
    </dgm:pt>
    <dgm:pt modelId="{4FDDE244-4028-4DE1-8780-5531FF586DA8}" type="pres">
      <dgm:prSet presAssocID="{BA1902A1-C093-4CED-BAB6-1FDE8A5DD225}" presName="horzTwo" presStyleCnt="0"/>
      <dgm:spPr/>
      <dgm:t>
        <a:bodyPr/>
        <a:lstStyle/>
        <a:p>
          <a:endParaRPr lang="en-US"/>
        </a:p>
      </dgm:t>
    </dgm:pt>
    <dgm:pt modelId="{BBAB058B-E70C-4A46-A814-36F373DEF85B}" type="pres">
      <dgm:prSet presAssocID="{C3D4F52F-F0FD-407A-B5AC-3EF278A69A24}" presName="sibSpaceTwo" presStyleCnt="0"/>
      <dgm:spPr/>
      <dgm:t>
        <a:bodyPr/>
        <a:lstStyle/>
        <a:p>
          <a:endParaRPr lang="en-US"/>
        </a:p>
      </dgm:t>
    </dgm:pt>
    <dgm:pt modelId="{F9806F14-9C08-4F72-95B4-3B9E3808DA9D}" type="pres">
      <dgm:prSet presAssocID="{A261A1FC-A9E5-4B12-9079-3B17746916D7}" presName="vertTwo" presStyleCnt="0"/>
      <dgm:spPr/>
      <dgm:t>
        <a:bodyPr/>
        <a:lstStyle/>
        <a:p>
          <a:endParaRPr lang="en-US"/>
        </a:p>
      </dgm:t>
    </dgm:pt>
    <dgm:pt modelId="{3392EEC3-2078-4900-98B1-80101B7184FE}" type="pres">
      <dgm:prSet presAssocID="{A261A1FC-A9E5-4B12-9079-3B17746916D7}" presName="txTwo" presStyleLbl="node2" presStyleIdx="3" presStyleCnt="4" custScaleY="140923">
        <dgm:presLayoutVars>
          <dgm:chPref val="3"/>
        </dgm:presLayoutVars>
      </dgm:prSet>
      <dgm:spPr/>
      <dgm:t>
        <a:bodyPr/>
        <a:lstStyle/>
        <a:p>
          <a:endParaRPr lang="en-US"/>
        </a:p>
      </dgm:t>
    </dgm:pt>
    <dgm:pt modelId="{408BC87C-5F7F-46ED-A382-A098A44DB4FC}" type="pres">
      <dgm:prSet presAssocID="{A261A1FC-A9E5-4B12-9079-3B17746916D7}" presName="horzTwo" presStyleCnt="0"/>
      <dgm:spPr/>
      <dgm:t>
        <a:bodyPr/>
        <a:lstStyle/>
        <a:p>
          <a:endParaRPr lang="en-US"/>
        </a:p>
      </dgm:t>
    </dgm:pt>
  </dgm:ptLst>
  <dgm:cxnLst>
    <dgm:cxn modelId="{FEE40BF1-BE55-422B-8A47-42FC05918847}" srcId="{80DFA26D-ADA0-409E-BD1C-7B0E4E314D94}" destId="{BA1902A1-C093-4CED-BAB6-1FDE8A5DD225}" srcOrd="2" destOrd="0" parTransId="{5F30CAAA-EB6A-4F36-89F9-748C72DFFEBA}" sibTransId="{C3D4F52F-F0FD-407A-B5AC-3EF278A69A24}"/>
    <dgm:cxn modelId="{D0F230CA-1695-4E63-A739-872CC0A1C1B9}" type="presOf" srcId="{BA1902A1-C093-4CED-BAB6-1FDE8A5DD225}" destId="{D93B55DE-EEB4-492D-B49A-FE486050A5A7}" srcOrd="0" destOrd="0" presId="urn:microsoft.com/office/officeart/2005/8/layout/architecture+Icon"/>
    <dgm:cxn modelId="{F5E50CB3-6099-4590-A5F4-6C623363442A}" type="presOf" srcId="{9D73D9E6-AFF0-4519-AFE4-29F4F295877C}" destId="{5FA76E24-4D42-4286-A538-329511962DAC}" srcOrd="0" destOrd="0" presId="urn:microsoft.com/office/officeart/2005/8/layout/architecture+Icon"/>
    <dgm:cxn modelId="{7F1F25F9-1506-4AD4-971F-4661E4C45868}" type="presOf" srcId="{A261A1FC-A9E5-4B12-9079-3B17746916D7}" destId="{3392EEC3-2078-4900-98B1-80101B7184FE}" srcOrd="0" destOrd="0" presId="urn:microsoft.com/office/officeart/2005/8/layout/architecture+Icon"/>
    <dgm:cxn modelId="{A85D5556-E981-4097-B03D-4E5CA53E4D37}" srcId="{80DFA26D-ADA0-409E-BD1C-7B0E4E314D94}" destId="{867EFE5C-C97A-44D5-A1C3-1720B52CD139}" srcOrd="0" destOrd="0" parTransId="{838AFF67-E6AD-4E82-A827-AB66A92BF3B6}" sibTransId="{7F1A14D8-2D8D-490B-982E-05BBA5AE8E2C}"/>
    <dgm:cxn modelId="{11804FE7-F74E-4036-B52E-52A6CFAA416B}" type="presOf" srcId="{3A7F623E-00A8-4B9D-8104-B7F14637F28B}" destId="{92C1F552-F0D4-4B02-86D2-D7C3EC1B4D95}" srcOrd="0" destOrd="0" presId="urn:microsoft.com/office/officeart/2005/8/layout/architecture+Icon"/>
    <dgm:cxn modelId="{C1C30F84-1B4F-4E23-9093-B7BA99005FD9}" srcId="{80DFA26D-ADA0-409E-BD1C-7B0E4E314D94}" destId="{A261A1FC-A9E5-4B12-9079-3B17746916D7}" srcOrd="3" destOrd="0" parTransId="{123A0D67-8B23-419E-96F3-EF31EEF6735D}" sibTransId="{FD134B57-9FDF-4A41-BE9C-B4FB0CB03962}"/>
    <dgm:cxn modelId="{53D3133A-6B1A-45E6-80C6-961A86ADED04}" type="presOf" srcId="{80DFA26D-ADA0-409E-BD1C-7B0E4E314D94}" destId="{B68D2C8B-B419-42FB-8796-1F7864E8DAA5}" srcOrd="0" destOrd="0" presId="urn:microsoft.com/office/officeart/2005/8/layout/architecture+Icon"/>
    <dgm:cxn modelId="{09F3A6F4-4E5E-4778-9AF1-FDA1C7F838AC}" srcId="{3A7F623E-00A8-4B9D-8104-B7F14637F28B}" destId="{80DFA26D-ADA0-409E-BD1C-7B0E4E314D94}" srcOrd="0" destOrd="0" parTransId="{B1CCBF79-20CF-44D4-A507-B5FFD6AF6401}" sibTransId="{4A9DE17C-F653-4332-AC62-B8D95C53BC84}"/>
    <dgm:cxn modelId="{F7BD9C6D-2E6D-44C8-9CF3-5021A7CE953B}" srcId="{80DFA26D-ADA0-409E-BD1C-7B0E4E314D94}" destId="{9D73D9E6-AFF0-4519-AFE4-29F4F295877C}" srcOrd="1" destOrd="0" parTransId="{76AC160B-132B-4C00-AAE0-58D13AC5F96A}" sibTransId="{4708D2AB-C91E-44B2-BAFC-9ABF9E27C7B5}"/>
    <dgm:cxn modelId="{423EFA83-7E13-4986-9708-82E7A90DBE27}" type="presOf" srcId="{867EFE5C-C97A-44D5-A1C3-1720B52CD139}" destId="{93B26900-E3CC-4FB6-8C32-15051ACD0A93}" srcOrd="0" destOrd="0" presId="urn:microsoft.com/office/officeart/2005/8/layout/architecture+Icon"/>
    <dgm:cxn modelId="{3DC0836F-B1A8-4DA3-9A87-E29920BBB0F2}" type="presParOf" srcId="{92C1F552-F0D4-4B02-86D2-D7C3EC1B4D95}" destId="{5BDFFDEF-B803-4B77-A82A-FD7F3CAA0A89}" srcOrd="0" destOrd="0" presId="urn:microsoft.com/office/officeart/2005/8/layout/architecture+Icon"/>
    <dgm:cxn modelId="{14378BF9-71CB-41D5-A9EB-6CD49D3CCBDA}" type="presParOf" srcId="{5BDFFDEF-B803-4B77-A82A-FD7F3CAA0A89}" destId="{B68D2C8B-B419-42FB-8796-1F7864E8DAA5}" srcOrd="0" destOrd="0" presId="urn:microsoft.com/office/officeart/2005/8/layout/architecture+Icon"/>
    <dgm:cxn modelId="{951979A5-B987-46AB-9FBA-55B5FBBCF9AF}" type="presParOf" srcId="{5BDFFDEF-B803-4B77-A82A-FD7F3CAA0A89}" destId="{411B6FD8-A1D0-457A-8BFD-45BD2ADE33CC}" srcOrd="1" destOrd="0" presId="urn:microsoft.com/office/officeart/2005/8/layout/architecture+Icon"/>
    <dgm:cxn modelId="{0352D699-0F71-42B6-94FA-AD970FBCE6D4}" type="presParOf" srcId="{5BDFFDEF-B803-4B77-A82A-FD7F3CAA0A89}" destId="{8AA80462-F81D-4710-B8C1-727FA7CBC6AF}" srcOrd="2" destOrd="0" presId="urn:microsoft.com/office/officeart/2005/8/layout/architecture+Icon"/>
    <dgm:cxn modelId="{0560EC4F-CD7E-4B8F-8FC4-99973975F1DC}" type="presParOf" srcId="{8AA80462-F81D-4710-B8C1-727FA7CBC6AF}" destId="{5F4D21A8-8ACB-4926-A28C-33177B91B64F}" srcOrd="0" destOrd="0" presId="urn:microsoft.com/office/officeart/2005/8/layout/architecture+Icon"/>
    <dgm:cxn modelId="{92E24FBA-4FB3-4FF7-90F2-1951D8407012}" type="presParOf" srcId="{5F4D21A8-8ACB-4926-A28C-33177B91B64F}" destId="{93B26900-E3CC-4FB6-8C32-15051ACD0A93}" srcOrd="0" destOrd="0" presId="urn:microsoft.com/office/officeart/2005/8/layout/architecture+Icon"/>
    <dgm:cxn modelId="{18FCBA44-8FA8-4F29-9792-DC71640208B8}" type="presParOf" srcId="{5F4D21A8-8ACB-4926-A28C-33177B91B64F}" destId="{360FBE22-CA92-4D14-AF20-F8DD047543F7}" srcOrd="1" destOrd="0" presId="urn:microsoft.com/office/officeart/2005/8/layout/architecture+Icon"/>
    <dgm:cxn modelId="{A32E2BD4-D4D3-4271-80F9-2D4B1DBB2675}" type="presParOf" srcId="{8AA80462-F81D-4710-B8C1-727FA7CBC6AF}" destId="{FD98CCAF-77FE-436C-BD7A-D945FD298536}" srcOrd="1" destOrd="0" presId="urn:microsoft.com/office/officeart/2005/8/layout/architecture+Icon"/>
    <dgm:cxn modelId="{4AE1AE54-3892-44A3-BEA5-E9F3B0A592FC}" type="presParOf" srcId="{8AA80462-F81D-4710-B8C1-727FA7CBC6AF}" destId="{0702304C-62FD-4110-95DC-722AEE5F2AD9}" srcOrd="2" destOrd="0" presId="urn:microsoft.com/office/officeart/2005/8/layout/architecture+Icon"/>
    <dgm:cxn modelId="{1B8427F9-9B80-458F-93FF-3FFAC234162F}" type="presParOf" srcId="{0702304C-62FD-4110-95DC-722AEE5F2AD9}" destId="{5FA76E24-4D42-4286-A538-329511962DAC}" srcOrd="0" destOrd="0" presId="urn:microsoft.com/office/officeart/2005/8/layout/architecture+Icon"/>
    <dgm:cxn modelId="{5C668426-215D-4030-8F9C-20ACE924F6F0}" type="presParOf" srcId="{0702304C-62FD-4110-95DC-722AEE5F2AD9}" destId="{470B24E4-8EEB-4B98-95CD-5A26F28CA058}" srcOrd="1" destOrd="0" presId="urn:microsoft.com/office/officeart/2005/8/layout/architecture+Icon"/>
    <dgm:cxn modelId="{331A6EB8-9B05-4CB1-8185-8014C4AEF125}" type="presParOf" srcId="{8AA80462-F81D-4710-B8C1-727FA7CBC6AF}" destId="{130322F2-0B78-4460-844E-69A0D99AFE9C}" srcOrd="3" destOrd="0" presId="urn:microsoft.com/office/officeart/2005/8/layout/architecture+Icon"/>
    <dgm:cxn modelId="{2DD60F3A-1A64-431B-8248-7A1BCDEDDF75}" type="presParOf" srcId="{8AA80462-F81D-4710-B8C1-727FA7CBC6AF}" destId="{7B0DA677-98C7-4FAE-8C53-0F6F8F353C97}" srcOrd="4" destOrd="0" presId="urn:microsoft.com/office/officeart/2005/8/layout/architecture+Icon"/>
    <dgm:cxn modelId="{CE29BE2D-B185-4766-AAF5-1471FCB4589F}" type="presParOf" srcId="{7B0DA677-98C7-4FAE-8C53-0F6F8F353C97}" destId="{D93B55DE-EEB4-492D-B49A-FE486050A5A7}" srcOrd="0" destOrd="0" presId="urn:microsoft.com/office/officeart/2005/8/layout/architecture+Icon"/>
    <dgm:cxn modelId="{921E2947-3BF4-4EB2-85F0-9B05150E8C68}" type="presParOf" srcId="{7B0DA677-98C7-4FAE-8C53-0F6F8F353C97}" destId="{4FDDE244-4028-4DE1-8780-5531FF586DA8}" srcOrd="1" destOrd="0" presId="urn:microsoft.com/office/officeart/2005/8/layout/architecture+Icon"/>
    <dgm:cxn modelId="{FB993109-C305-4543-9B21-C8624A89B193}" type="presParOf" srcId="{8AA80462-F81D-4710-B8C1-727FA7CBC6AF}" destId="{BBAB058B-E70C-4A46-A814-36F373DEF85B}" srcOrd="5" destOrd="0" presId="urn:microsoft.com/office/officeart/2005/8/layout/architecture+Icon"/>
    <dgm:cxn modelId="{5D0FC72A-0B48-4E01-947A-3A6CB30E5007}" type="presParOf" srcId="{8AA80462-F81D-4710-B8C1-727FA7CBC6AF}" destId="{F9806F14-9C08-4F72-95B4-3B9E3808DA9D}" srcOrd="6" destOrd="0" presId="urn:microsoft.com/office/officeart/2005/8/layout/architecture+Icon"/>
    <dgm:cxn modelId="{BEF9CC88-6432-4298-8D99-1333FB767F5F}" type="presParOf" srcId="{F9806F14-9C08-4F72-95B4-3B9E3808DA9D}" destId="{3392EEC3-2078-4900-98B1-80101B7184FE}" srcOrd="0" destOrd="0" presId="urn:microsoft.com/office/officeart/2005/8/layout/architecture+Icon"/>
    <dgm:cxn modelId="{C28CA2C1-9D8B-48F2-8AD8-C746B8C3979D}" type="presParOf" srcId="{F9806F14-9C08-4F72-95B4-3B9E3808DA9D}" destId="{408BC87C-5F7F-46ED-A382-A098A44DB4FC}" srcOrd="1" destOrd="0" presId="urn:microsoft.com/office/officeart/2005/8/layout/architecture+Icon"/>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1FE25DE-4BDA-4E75-BB45-74DA7B2BA842}" type="doc">
      <dgm:prSet loTypeId="urn:microsoft.com/office/officeart/2005/8/layout/lProcess2" loCatId="list" qsTypeId="urn:microsoft.com/office/officeart/2005/8/quickstyle/3d1" qsCatId="3D" csTypeId="urn:microsoft.com/office/officeart/2005/8/colors/accent3_2" csCatId="accent3" phldr="1"/>
      <dgm:spPr/>
      <dgm:t>
        <a:bodyPr/>
        <a:lstStyle/>
        <a:p>
          <a:endParaRPr lang="en-US"/>
        </a:p>
      </dgm:t>
    </dgm:pt>
    <dgm:pt modelId="{EA80C3C0-A275-46FC-B1DB-D2003ADB3605}">
      <dgm:prSet phldrT="[Text]"/>
      <dgm:spPr/>
      <dgm:t>
        <a:bodyPr/>
        <a:lstStyle/>
        <a:p>
          <a:r>
            <a:rPr lang="en-US" dirty="0" smtClean="0"/>
            <a:t>With BEx Query</a:t>
          </a:r>
          <a:endParaRPr lang="en-US" dirty="0"/>
        </a:p>
      </dgm:t>
    </dgm:pt>
    <dgm:pt modelId="{E0E82440-99A6-4679-AE51-84013782E669}" type="parTrans" cxnId="{02605D4F-D731-47E5-AEB1-61983485DA41}">
      <dgm:prSet/>
      <dgm:spPr/>
      <dgm:t>
        <a:bodyPr/>
        <a:lstStyle/>
        <a:p>
          <a:endParaRPr lang="en-US"/>
        </a:p>
      </dgm:t>
    </dgm:pt>
    <dgm:pt modelId="{01B9AF74-B076-4D82-AA01-B6D4F9F62599}" type="sibTrans" cxnId="{02605D4F-D731-47E5-AEB1-61983485DA41}">
      <dgm:prSet/>
      <dgm:spPr/>
      <dgm:t>
        <a:bodyPr/>
        <a:lstStyle/>
        <a:p>
          <a:endParaRPr lang="en-US"/>
        </a:p>
      </dgm:t>
    </dgm:pt>
    <dgm:pt modelId="{FAEF054C-5E80-47CF-A946-985DE8AC9FDF}">
      <dgm:prSet phldrT="[Text]"/>
      <dgm:spPr/>
      <dgm:t>
        <a:bodyPr/>
        <a:lstStyle/>
        <a:p>
          <a:r>
            <a:rPr lang="en-US" dirty="0" smtClean="0"/>
            <a:t>BEx Query Views</a:t>
          </a:r>
          <a:endParaRPr lang="en-US" dirty="0"/>
        </a:p>
      </dgm:t>
    </dgm:pt>
    <dgm:pt modelId="{760F3E9F-0201-4A32-9D19-451151105C4D}" type="parTrans" cxnId="{BA5EEED8-82E4-46F7-ADB2-142B8EA74A59}">
      <dgm:prSet/>
      <dgm:spPr/>
      <dgm:t>
        <a:bodyPr/>
        <a:lstStyle/>
        <a:p>
          <a:endParaRPr lang="en-US"/>
        </a:p>
      </dgm:t>
    </dgm:pt>
    <dgm:pt modelId="{1610509E-CD90-48F6-95FF-75A837767B0F}" type="sibTrans" cxnId="{BA5EEED8-82E4-46F7-ADB2-142B8EA74A59}">
      <dgm:prSet/>
      <dgm:spPr/>
      <dgm:t>
        <a:bodyPr/>
        <a:lstStyle/>
        <a:p>
          <a:endParaRPr lang="en-US"/>
        </a:p>
      </dgm:t>
    </dgm:pt>
    <dgm:pt modelId="{BFC8893C-53C2-4F6A-870A-0F03A9A235F0}">
      <dgm:prSet phldrT="[Text]"/>
      <dgm:spPr/>
      <dgm:t>
        <a:bodyPr/>
        <a:lstStyle/>
        <a:p>
          <a:r>
            <a:rPr lang="en-US" dirty="0" err="1" smtClean="0"/>
            <a:t>InfoCubes</a:t>
          </a:r>
          <a:endParaRPr lang="en-US" dirty="0"/>
        </a:p>
      </dgm:t>
    </dgm:pt>
    <dgm:pt modelId="{67D7E0E1-4C91-403F-9687-AE301E39E5F7}" type="parTrans" cxnId="{6FF7F416-AA73-4F1C-94D2-EA9FFE43DA58}">
      <dgm:prSet/>
      <dgm:spPr/>
      <dgm:t>
        <a:bodyPr/>
        <a:lstStyle/>
        <a:p>
          <a:endParaRPr lang="en-US"/>
        </a:p>
      </dgm:t>
    </dgm:pt>
    <dgm:pt modelId="{F197B95E-2302-4327-9055-2D0113DED703}" type="sibTrans" cxnId="{6FF7F416-AA73-4F1C-94D2-EA9FFE43DA58}">
      <dgm:prSet/>
      <dgm:spPr/>
      <dgm:t>
        <a:bodyPr/>
        <a:lstStyle/>
        <a:p>
          <a:endParaRPr lang="en-US"/>
        </a:p>
      </dgm:t>
    </dgm:pt>
    <dgm:pt modelId="{52647BB4-CC07-4459-9422-8260114F2E9E}">
      <dgm:prSet phldrT="[Text]"/>
      <dgm:spPr/>
      <dgm:t>
        <a:bodyPr/>
        <a:lstStyle/>
        <a:p>
          <a:r>
            <a:rPr lang="en-US" dirty="0" smtClean="0"/>
            <a:t>Without BEx Query (direct to InfoProvider)</a:t>
          </a:r>
          <a:endParaRPr lang="en-US" dirty="0"/>
        </a:p>
      </dgm:t>
    </dgm:pt>
    <dgm:pt modelId="{F7E03787-1E54-4762-8554-D44625144077}" type="parTrans" cxnId="{F3A5295C-FA59-4E6C-B258-C475842CDB53}">
      <dgm:prSet/>
      <dgm:spPr/>
      <dgm:t>
        <a:bodyPr/>
        <a:lstStyle/>
        <a:p>
          <a:endParaRPr lang="en-US"/>
        </a:p>
      </dgm:t>
    </dgm:pt>
    <dgm:pt modelId="{5884BC79-B638-43FE-ABE8-0902B87F4C03}" type="sibTrans" cxnId="{F3A5295C-FA59-4E6C-B258-C475842CDB53}">
      <dgm:prSet/>
      <dgm:spPr/>
      <dgm:t>
        <a:bodyPr/>
        <a:lstStyle/>
        <a:p>
          <a:endParaRPr lang="en-US"/>
        </a:p>
      </dgm:t>
    </dgm:pt>
    <dgm:pt modelId="{E4B13C14-C387-401D-ABE3-CA1D74098143}">
      <dgm:prSet phldrT="[Text]"/>
      <dgm:spPr/>
      <dgm:t>
        <a:bodyPr/>
        <a:lstStyle/>
        <a:p>
          <a:r>
            <a:rPr lang="en-US" dirty="0" err="1" smtClean="0"/>
            <a:t>InfoCubes</a:t>
          </a:r>
          <a:endParaRPr lang="en-US" dirty="0"/>
        </a:p>
      </dgm:t>
    </dgm:pt>
    <dgm:pt modelId="{3A7B1BF9-DBCB-44F9-95E7-15777D7C6CAA}" type="parTrans" cxnId="{E8EA0288-842E-47E7-AEC2-7BC92269AD91}">
      <dgm:prSet/>
      <dgm:spPr/>
      <dgm:t>
        <a:bodyPr/>
        <a:lstStyle/>
        <a:p>
          <a:endParaRPr lang="en-US"/>
        </a:p>
      </dgm:t>
    </dgm:pt>
    <dgm:pt modelId="{F5F1AA59-6170-4187-A905-A044EF826329}" type="sibTrans" cxnId="{E8EA0288-842E-47E7-AEC2-7BC92269AD91}">
      <dgm:prSet/>
      <dgm:spPr/>
      <dgm:t>
        <a:bodyPr/>
        <a:lstStyle/>
        <a:p>
          <a:endParaRPr lang="en-US"/>
        </a:p>
      </dgm:t>
    </dgm:pt>
    <dgm:pt modelId="{CCF5168E-05C3-4A8D-840D-0237ADBFDD80}">
      <dgm:prSet phldrT="[Text]"/>
      <dgm:spPr/>
      <dgm:t>
        <a:bodyPr/>
        <a:lstStyle/>
        <a:p>
          <a:r>
            <a:rPr lang="en-US" dirty="0" err="1" smtClean="0"/>
            <a:t>Multiproviders</a:t>
          </a:r>
          <a:endParaRPr lang="en-US" dirty="0"/>
        </a:p>
      </dgm:t>
    </dgm:pt>
    <dgm:pt modelId="{ECE0F43A-15F8-4D61-A91A-8394FD069BB6}" type="parTrans" cxnId="{1E22E1E0-198B-4274-907D-DA56C1A03614}">
      <dgm:prSet/>
      <dgm:spPr/>
      <dgm:t>
        <a:bodyPr/>
        <a:lstStyle/>
        <a:p>
          <a:endParaRPr lang="en-US"/>
        </a:p>
      </dgm:t>
    </dgm:pt>
    <dgm:pt modelId="{B582A49A-96B6-4958-A1DD-DEC9DD8B4418}" type="sibTrans" cxnId="{1E22E1E0-198B-4274-907D-DA56C1A03614}">
      <dgm:prSet/>
      <dgm:spPr/>
      <dgm:t>
        <a:bodyPr/>
        <a:lstStyle/>
        <a:p>
          <a:endParaRPr lang="en-US"/>
        </a:p>
      </dgm:t>
    </dgm:pt>
    <dgm:pt modelId="{C0471539-8C6E-4A66-BB11-2DB552BD439A}">
      <dgm:prSet phldrT="[Text]"/>
      <dgm:spPr/>
      <dgm:t>
        <a:bodyPr/>
        <a:lstStyle/>
        <a:p>
          <a:r>
            <a:rPr lang="en-US" dirty="0" smtClean="0"/>
            <a:t>Remote Cubes</a:t>
          </a:r>
          <a:endParaRPr lang="en-US" dirty="0"/>
        </a:p>
      </dgm:t>
    </dgm:pt>
    <dgm:pt modelId="{B060DECF-0D72-4EB2-BAC9-F8915F218E76}" type="parTrans" cxnId="{3BB0DEA2-E914-400B-8915-12DF9153EAAE}">
      <dgm:prSet/>
      <dgm:spPr/>
      <dgm:t>
        <a:bodyPr/>
        <a:lstStyle/>
        <a:p>
          <a:endParaRPr lang="en-US"/>
        </a:p>
      </dgm:t>
    </dgm:pt>
    <dgm:pt modelId="{5D7B76E2-7B9C-4650-B22F-D5434740AE36}" type="sibTrans" cxnId="{3BB0DEA2-E914-400B-8915-12DF9153EAAE}">
      <dgm:prSet/>
      <dgm:spPr/>
      <dgm:t>
        <a:bodyPr/>
        <a:lstStyle/>
        <a:p>
          <a:endParaRPr lang="en-US"/>
        </a:p>
      </dgm:t>
    </dgm:pt>
    <dgm:pt modelId="{51F2CF14-AC4F-4FFA-AED2-1CE6214694A9}">
      <dgm:prSet phldrT="[Text]"/>
      <dgm:spPr/>
      <dgm:t>
        <a:bodyPr/>
        <a:lstStyle/>
        <a:p>
          <a:r>
            <a:rPr lang="en-US" dirty="0" smtClean="0"/>
            <a:t>Virtual </a:t>
          </a:r>
          <a:r>
            <a:rPr lang="en-US" dirty="0" err="1" smtClean="0"/>
            <a:t>InfoCubes</a:t>
          </a:r>
          <a:endParaRPr lang="en-US" dirty="0"/>
        </a:p>
      </dgm:t>
    </dgm:pt>
    <dgm:pt modelId="{5EF79F90-A304-402A-AA81-2A6BDB473EA4}" type="parTrans" cxnId="{75E10E2C-6FBC-4A2A-8072-7E5594FEA6C6}">
      <dgm:prSet/>
      <dgm:spPr/>
      <dgm:t>
        <a:bodyPr/>
        <a:lstStyle/>
        <a:p>
          <a:endParaRPr lang="en-US"/>
        </a:p>
      </dgm:t>
    </dgm:pt>
    <dgm:pt modelId="{6FA31DCB-1A56-4D45-844E-46DA34B9FD91}" type="sibTrans" cxnId="{75E10E2C-6FBC-4A2A-8072-7E5594FEA6C6}">
      <dgm:prSet/>
      <dgm:spPr/>
      <dgm:t>
        <a:bodyPr/>
        <a:lstStyle/>
        <a:p>
          <a:endParaRPr lang="en-US"/>
        </a:p>
      </dgm:t>
    </dgm:pt>
    <dgm:pt modelId="{56509855-E825-402B-A8AF-2074CCA07C9C}">
      <dgm:prSet phldrT="[Text]"/>
      <dgm:spPr/>
      <dgm:t>
        <a:bodyPr/>
        <a:lstStyle/>
        <a:p>
          <a:r>
            <a:rPr lang="en-US" dirty="0" smtClean="0"/>
            <a:t>Data Store Objects (DSO)</a:t>
          </a:r>
          <a:endParaRPr lang="en-US" dirty="0"/>
        </a:p>
      </dgm:t>
    </dgm:pt>
    <dgm:pt modelId="{87552A03-DA03-4D66-A7D8-13FB4986BAF7}" type="parTrans" cxnId="{2EE5C617-CF87-4DA1-B5B2-EA4BEEC59D17}">
      <dgm:prSet/>
      <dgm:spPr/>
      <dgm:t>
        <a:bodyPr/>
        <a:lstStyle/>
        <a:p>
          <a:endParaRPr lang="en-US"/>
        </a:p>
      </dgm:t>
    </dgm:pt>
    <dgm:pt modelId="{EA33EF5C-DFF1-47F6-AD83-9522B0336B1D}" type="sibTrans" cxnId="{2EE5C617-CF87-4DA1-B5B2-EA4BEEC59D17}">
      <dgm:prSet/>
      <dgm:spPr/>
      <dgm:t>
        <a:bodyPr/>
        <a:lstStyle/>
        <a:p>
          <a:endParaRPr lang="en-US"/>
        </a:p>
      </dgm:t>
    </dgm:pt>
    <dgm:pt modelId="{CA0F9A8F-852D-4884-BC87-E4524BEFC8D2}">
      <dgm:prSet phldrT="[Text]"/>
      <dgm:spPr/>
      <dgm:t>
        <a:bodyPr/>
        <a:lstStyle/>
        <a:p>
          <a:r>
            <a:rPr lang="en-US" dirty="0" smtClean="0"/>
            <a:t>BW </a:t>
          </a:r>
          <a:r>
            <a:rPr lang="en-US" dirty="0" err="1" smtClean="0"/>
            <a:t>InfoSets</a:t>
          </a:r>
          <a:endParaRPr lang="en-US" dirty="0"/>
        </a:p>
      </dgm:t>
    </dgm:pt>
    <dgm:pt modelId="{69313113-D06E-44AD-886B-4487BDA9C212}" type="parTrans" cxnId="{3D8FEA59-D01E-46B6-841E-AA369282B846}">
      <dgm:prSet/>
      <dgm:spPr/>
      <dgm:t>
        <a:bodyPr/>
        <a:lstStyle/>
        <a:p>
          <a:endParaRPr lang="en-US"/>
        </a:p>
      </dgm:t>
    </dgm:pt>
    <dgm:pt modelId="{7D8B2CB2-5975-4D5E-B3C5-25D2679F84FA}" type="sibTrans" cxnId="{3D8FEA59-D01E-46B6-841E-AA369282B846}">
      <dgm:prSet/>
      <dgm:spPr/>
      <dgm:t>
        <a:bodyPr/>
        <a:lstStyle/>
        <a:p>
          <a:endParaRPr lang="en-US"/>
        </a:p>
      </dgm:t>
    </dgm:pt>
    <dgm:pt modelId="{23EE79AA-58F4-4F25-BD37-77B3E5DC3CC0}">
      <dgm:prSet phldrT="[Text]"/>
      <dgm:spPr/>
      <dgm:t>
        <a:bodyPr/>
        <a:lstStyle/>
        <a:p>
          <a:r>
            <a:rPr lang="en-US" dirty="0" smtClean="0"/>
            <a:t>Classic </a:t>
          </a:r>
          <a:r>
            <a:rPr lang="en-US" dirty="0" err="1" smtClean="0"/>
            <a:t>InfoSets</a:t>
          </a:r>
          <a:r>
            <a:rPr lang="en-US" dirty="0" smtClean="0"/>
            <a:t> (Transient Provider)</a:t>
          </a:r>
          <a:endParaRPr lang="en-US" dirty="0"/>
        </a:p>
      </dgm:t>
    </dgm:pt>
    <dgm:pt modelId="{E68732BA-64EE-4D3D-94AC-0D15D84F4B5A}" type="parTrans" cxnId="{E8971B12-279B-44E6-A663-19A044CF204C}">
      <dgm:prSet/>
      <dgm:spPr/>
      <dgm:t>
        <a:bodyPr/>
        <a:lstStyle/>
        <a:p>
          <a:endParaRPr lang="en-US"/>
        </a:p>
      </dgm:t>
    </dgm:pt>
    <dgm:pt modelId="{5E209F59-00B9-41B6-8E47-C6E2ECE6A2B0}" type="sibTrans" cxnId="{E8971B12-279B-44E6-A663-19A044CF204C}">
      <dgm:prSet/>
      <dgm:spPr/>
      <dgm:t>
        <a:bodyPr/>
        <a:lstStyle/>
        <a:p>
          <a:endParaRPr lang="en-US"/>
        </a:p>
      </dgm:t>
    </dgm:pt>
    <dgm:pt modelId="{8AA1A6B3-0ABE-4902-9364-58C3A91D3881}">
      <dgm:prSet phldrT="[Text]"/>
      <dgm:spPr/>
      <dgm:t>
        <a:bodyPr/>
        <a:lstStyle/>
        <a:p>
          <a:r>
            <a:rPr lang="en-US" dirty="0" err="1" smtClean="0"/>
            <a:t>MultiProviders</a:t>
          </a:r>
          <a:endParaRPr lang="en-US" dirty="0"/>
        </a:p>
      </dgm:t>
    </dgm:pt>
    <dgm:pt modelId="{01923A6D-785C-4652-A578-A19C2C0CDDB9}" type="parTrans" cxnId="{BBF2D275-46AB-4E13-ADBE-B05397707EE9}">
      <dgm:prSet/>
      <dgm:spPr/>
      <dgm:t>
        <a:bodyPr/>
        <a:lstStyle/>
        <a:p>
          <a:endParaRPr lang="en-US"/>
        </a:p>
      </dgm:t>
    </dgm:pt>
    <dgm:pt modelId="{50008390-54FA-47B5-BAB9-A0208B2B657F}" type="sibTrans" cxnId="{BBF2D275-46AB-4E13-ADBE-B05397707EE9}">
      <dgm:prSet/>
      <dgm:spPr/>
      <dgm:t>
        <a:bodyPr/>
        <a:lstStyle/>
        <a:p>
          <a:endParaRPr lang="en-US"/>
        </a:p>
      </dgm:t>
    </dgm:pt>
    <dgm:pt modelId="{F4673034-BD4E-41B9-A0AC-12C91059F015}">
      <dgm:prSet phldrT="[Text]"/>
      <dgm:spPr/>
      <dgm:t>
        <a:bodyPr/>
        <a:lstStyle/>
        <a:p>
          <a:r>
            <a:rPr lang="en-US" dirty="0" smtClean="0"/>
            <a:t>DSO</a:t>
          </a:r>
          <a:endParaRPr lang="en-US" dirty="0"/>
        </a:p>
      </dgm:t>
    </dgm:pt>
    <dgm:pt modelId="{6CD5C9D4-0822-4FD7-811A-47ABE89A7D50}" type="parTrans" cxnId="{2E8BE2E6-C9B0-435B-A1A3-432F879113DE}">
      <dgm:prSet/>
      <dgm:spPr/>
      <dgm:t>
        <a:bodyPr/>
        <a:lstStyle/>
        <a:p>
          <a:endParaRPr lang="en-US"/>
        </a:p>
      </dgm:t>
    </dgm:pt>
    <dgm:pt modelId="{6857DCC3-8742-4C74-868C-B2E4FF1251CC}" type="sibTrans" cxnId="{2E8BE2E6-C9B0-435B-A1A3-432F879113DE}">
      <dgm:prSet/>
      <dgm:spPr/>
      <dgm:t>
        <a:bodyPr/>
        <a:lstStyle/>
        <a:p>
          <a:endParaRPr lang="en-US"/>
        </a:p>
      </dgm:t>
    </dgm:pt>
    <dgm:pt modelId="{C6F77FBB-32B4-4717-A317-4961E3D03B4C}">
      <dgm:prSet phldrT="[Text]"/>
      <dgm:spPr/>
      <dgm:t>
        <a:bodyPr/>
        <a:lstStyle/>
        <a:p>
          <a:r>
            <a:rPr lang="en-US" dirty="0" smtClean="0"/>
            <a:t>BW </a:t>
          </a:r>
          <a:r>
            <a:rPr lang="en-US" dirty="0" err="1" smtClean="0"/>
            <a:t>InfoSets</a:t>
          </a:r>
          <a:endParaRPr lang="en-US" dirty="0"/>
        </a:p>
      </dgm:t>
    </dgm:pt>
    <dgm:pt modelId="{BC755E4A-4210-4D56-8301-30DA02F86FA0}" type="parTrans" cxnId="{C43596F7-F250-4410-9C77-EAC4615BE627}">
      <dgm:prSet/>
      <dgm:spPr/>
      <dgm:t>
        <a:bodyPr/>
        <a:lstStyle/>
        <a:p>
          <a:endParaRPr lang="en-US"/>
        </a:p>
      </dgm:t>
    </dgm:pt>
    <dgm:pt modelId="{9FC5A327-0141-41E8-B49A-53C11B57C888}" type="sibTrans" cxnId="{C43596F7-F250-4410-9C77-EAC4615BE627}">
      <dgm:prSet/>
      <dgm:spPr/>
      <dgm:t>
        <a:bodyPr/>
        <a:lstStyle/>
        <a:p>
          <a:endParaRPr lang="en-US"/>
        </a:p>
      </dgm:t>
    </dgm:pt>
    <dgm:pt modelId="{E7E774C8-11F8-4DBC-8981-E2241C7122CE}" type="pres">
      <dgm:prSet presAssocID="{51FE25DE-4BDA-4E75-BB45-74DA7B2BA842}" presName="theList" presStyleCnt="0">
        <dgm:presLayoutVars>
          <dgm:dir/>
          <dgm:animLvl val="lvl"/>
          <dgm:resizeHandles val="exact"/>
        </dgm:presLayoutVars>
      </dgm:prSet>
      <dgm:spPr/>
      <dgm:t>
        <a:bodyPr/>
        <a:lstStyle/>
        <a:p>
          <a:endParaRPr lang="en-US"/>
        </a:p>
      </dgm:t>
    </dgm:pt>
    <dgm:pt modelId="{7DC64905-1451-4A9D-94CC-9187B45338D2}" type="pres">
      <dgm:prSet presAssocID="{EA80C3C0-A275-46FC-B1DB-D2003ADB3605}" presName="compNode" presStyleCnt="0"/>
      <dgm:spPr/>
    </dgm:pt>
    <dgm:pt modelId="{7A74BD69-B6DA-4656-A436-A70A3BB8A2B1}" type="pres">
      <dgm:prSet presAssocID="{EA80C3C0-A275-46FC-B1DB-D2003ADB3605}" presName="aNode" presStyleLbl="bgShp" presStyleIdx="0" presStyleCnt="2"/>
      <dgm:spPr/>
      <dgm:t>
        <a:bodyPr/>
        <a:lstStyle/>
        <a:p>
          <a:endParaRPr lang="en-US"/>
        </a:p>
      </dgm:t>
    </dgm:pt>
    <dgm:pt modelId="{F2D68EDD-5467-424B-B1FC-83974E05BF51}" type="pres">
      <dgm:prSet presAssocID="{EA80C3C0-A275-46FC-B1DB-D2003ADB3605}" presName="textNode" presStyleLbl="bgShp" presStyleIdx="0" presStyleCnt="2"/>
      <dgm:spPr/>
      <dgm:t>
        <a:bodyPr/>
        <a:lstStyle/>
        <a:p>
          <a:endParaRPr lang="en-US"/>
        </a:p>
      </dgm:t>
    </dgm:pt>
    <dgm:pt modelId="{19A171B9-989E-44EB-8B6B-00D8B1DBD63C}" type="pres">
      <dgm:prSet presAssocID="{EA80C3C0-A275-46FC-B1DB-D2003ADB3605}" presName="compChildNode" presStyleCnt="0"/>
      <dgm:spPr/>
    </dgm:pt>
    <dgm:pt modelId="{A92D6DF5-4B73-4519-918F-015D0AC9F0F3}" type="pres">
      <dgm:prSet presAssocID="{EA80C3C0-A275-46FC-B1DB-D2003ADB3605}" presName="theInnerList" presStyleCnt="0"/>
      <dgm:spPr/>
    </dgm:pt>
    <dgm:pt modelId="{878ED7DE-7516-4A72-B977-66B11A4E7017}" type="pres">
      <dgm:prSet presAssocID="{FAEF054C-5E80-47CF-A946-985DE8AC9FDF}" presName="childNode" presStyleLbl="node1" presStyleIdx="0" presStyleCnt="12">
        <dgm:presLayoutVars>
          <dgm:bulletEnabled val="1"/>
        </dgm:presLayoutVars>
      </dgm:prSet>
      <dgm:spPr/>
      <dgm:t>
        <a:bodyPr/>
        <a:lstStyle/>
        <a:p>
          <a:endParaRPr lang="en-US"/>
        </a:p>
      </dgm:t>
    </dgm:pt>
    <dgm:pt modelId="{7A70FA9F-A8B2-4DC1-B0E7-B1C84CE38127}" type="pres">
      <dgm:prSet presAssocID="{FAEF054C-5E80-47CF-A946-985DE8AC9FDF}" presName="aSpace2" presStyleCnt="0"/>
      <dgm:spPr/>
    </dgm:pt>
    <dgm:pt modelId="{88518F26-5D74-4D3B-BA52-459B47D99E9A}" type="pres">
      <dgm:prSet presAssocID="{BFC8893C-53C2-4F6A-870A-0F03A9A235F0}" presName="childNode" presStyleLbl="node1" presStyleIdx="1" presStyleCnt="12">
        <dgm:presLayoutVars>
          <dgm:bulletEnabled val="1"/>
        </dgm:presLayoutVars>
      </dgm:prSet>
      <dgm:spPr/>
      <dgm:t>
        <a:bodyPr/>
        <a:lstStyle/>
        <a:p>
          <a:endParaRPr lang="en-US"/>
        </a:p>
      </dgm:t>
    </dgm:pt>
    <dgm:pt modelId="{D2D82BE9-4789-488C-B903-B28D3BBB88EA}" type="pres">
      <dgm:prSet presAssocID="{BFC8893C-53C2-4F6A-870A-0F03A9A235F0}" presName="aSpace2" presStyleCnt="0"/>
      <dgm:spPr/>
    </dgm:pt>
    <dgm:pt modelId="{EF65EB95-E45B-460F-93D2-35CBBF667D8F}" type="pres">
      <dgm:prSet presAssocID="{CCF5168E-05C3-4A8D-840D-0237ADBFDD80}" presName="childNode" presStyleLbl="node1" presStyleIdx="2" presStyleCnt="12">
        <dgm:presLayoutVars>
          <dgm:bulletEnabled val="1"/>
        </dgm:presLayoutVars>
      </dgm:prSet>
      <dgm:spPr/>
      <dgm:t>
        <a:bodyPr/>
        <a:lstStyle/>
        <a:p>
          <a:endParaRPr lang="en-US"/>
        </a:p>
      </dgm:t>
    </dgm:pt>
    <dgm:pt modelId="{F6CF0DE0-C59D-4CCA-AF59-179DF7A23719}" type="pres">
      <dgm:prSet presAssocID="{CCF5168E-05C3-4A8D-840D-0237ADBFDD80}" presName="aSpace2" presStyleCnt="0"/>
      <dgm:spPr/>
    </dgm:pt>
    <dgm:pt modelId="{B9A72614-8960-41FD-8AFA-A5575C3A1B18}" type="pres">
      <dgm:prSet presAssocID="{C0471539-8C6E-4A66-BB11-2DB552BD439A}" presName="childNode" presStyleLbl="node1" presStyleIdx="3" presStyleCnt="12">
        <dgm:presLayoutVars>
          <dgm:bulletEnabled val="1"/>
        </dgm:presLayoutVars>
      </dgm:prSet>
      <dgm:spPr/>
      <dgm:t>
        <a:bodyPr/>
        <a:lstStyle/>
        <a:p>
          <a:endParaRPr lang="en-US"/>
        </a:p>
      </dgm:t>
    </dgm:pt>
    <dgm:pt modelId="{81542576-5425-4BAF-AADD-450D109D12E6}" type="pres">
      <dgm:prSet presAssocID="{C0471539-8C6E-4A66-BB11-2DB552BD439A}" presName="aSpace2" presStyleCnt="0"/>
      <dgm:spPr/>
    </dgm:pt>
    <dgm:pt modelId="{B33313A3-2B16-4704-84B0-4AAF2E5EA991}" type="pres">
      <dgm:prSet presAssocID="{51F2CF14-AC4F-4FFA-AED2-1CE6214694A9}" presName="childNode" presStyleLbl="node1" presStyleIdx="4" presStyleCnt="12">
        <dgm:presLayoutVars>
          <dgm:bulletEnabled val="1"/>
        </dgm:presLayoutVars>
      </dgm:prSet>
      <dgm:spPr/>
      <dgm:t>
        <a:bodyPr/>
        <a:lstStyle/>
        <a:p>
          <a:endParaRPr lang="en-US"/>
        </a:p>
      </dgm:t>
    </dgm:pt>
    <dgm:pt modelId="{662677E0-570E-40A7-9972-7835A51A32F3}" type="pres">
      <dgm:prSet presAssocID="{51F2CF14-AC4F-4FFA-AED2-1CE6214694A9}" presName="aSpace2" presStyleCnt="0"/>
      <dgm:spPr/>
    </dgm:pt>
    <dgm:pt modelId="{54299E61-D8DE-4D42-B752-42F619501C13}" type="pres">
      <dgm:prSet presAssocID="{56509855-E825-402B-A8AF-2074CCA07C9C}" presName="childNode" presStyleLbl="node1" presStyleIdx="5" presStyleCnt="12">
        <dgm:presLayoutVars>
          <dgm:bulletEnabled val="1"/>
        </dgm:presLayoutVars>
      </dgm:prSet>
      <dgm:spPr/>
      <dgm:t>
        <a:bodyPr/>
        <a:lstStyle/>
        <a:p>
          <a:endParaRPr lang="en-US"/>
        </a:p>
      </dgm:t>
    </dgm:pt>
    <dgm:pt modelId="{9B3D2B6E-7433-41A1-A430-4C02BB6E7AEB}" type="pres">
      <dgm:prSet presAssocID="{56509855-E825-402B-A8AF-2074CCA07C9C}" presName="aSpace2" presStyleCnt="0"/>
      <dgm:spPr/>
    </dgm:pt>
    <dgm:pt modelId="{427EF1EF-BD7F-4F35-BC82-A78B257D920C}" type="pres">
      <dgm:prSet presAssocID="{CA0F9A8F-852D-4884-BC87-E4524BEFC8D2}" presName="childNode" presStyleLbl="node1" presStyleIdx="6" presStyleCnt="12">
        <dgm:presLayoutVars>
          <dgm:bulletEnabled val="1"/>
        </dgm:presLayoutVars>
      </dgm:prSet>
      <dgm:spPr/>
      <dgm:t>
        <a:bodyPr/>
        <a:lstStyle/>
        <a:p>
          <a:endParaRPr lang="en-US"/>
        </a:p>
      </dgm:t>
    </dgm:pt>
    <dgm:pt modelId="{6864428B-87D2-40DB-9E06-2151989EFD73}" type="pres">
      <dgm:prSet presAssocID="{CA0F9A8F-852D-4884-BC87-E4524BEFC8D2}" presName="aSpace2" presStyleCnt="0"/>
      <dgm:spPr/>
    </dgm:pt>
    <dgm:pt modelId="{BAEAC342-6518-4C05-AFCE-A19314EA5FA5}" type="pres">
      <dgm:prSet presAssocID="{23EE79AA-58F4-4F25-BD37-77B3E5DC3CC0}" presName="childNode" presStyleLbl="node1" presStyleIdx="7" presStyleCnt="12">
        <dgm:presLayoutVars>
          <dgm:bulletEnabled val="1"/>
        </dgm:presLayoutVars>
      </dgm:prSet>
      <dgm:spPr/>
      <dgm:t>
        <a:bodyPr/>
        <a:lstStyle/>
        <a:p>
          <a:endParaRPr lang="en-US"/>
        </a:p>
      </dgm:t>
    </dgm:pt>
    <dgm:pt modelId="{28D9B757-AA78-4E30-921B-9184D6E99DF9}" type="pres">
      <dgm:prSet presAssocID="{EA80C3C0-A275-46FC-B1DB-D2003ADB3605}" presName="aSpace" presStyleCnt="0"/>
      <dgm:spPr/>
    </dgm:pt>
    <dgm:pt modelId="{F8FE0E5A-A6C1-48A5-BB38-8B86E9F851DD}" type="pres">
      <dgm:prSet presAssocID="{52647BB4-CC07-4459-9422-8260114F2E9E}" presName="compNode" presStyleCnt="0"/>
      <dgm:spPr/>
    </dgm:pt>
    <dgm:pt modelId="{A7871587-8793-4F5F-AA5A-157554B175AE}" type="pres">
      <dgm:prSet presAssocID="{52647BB4-CC07-4459-9422-8260114F2E9E}" presName="aNode" presStyleLbl="bgShp" presStyleIdx="1" presStyleCnt="2"/>
      <dgm:spPr/>
      <dgm:t>
        <a:bodyPr/>
        <a:lstStyle/>
        <a:p>
          <a:endParaRPr lang="en-US"/>
        </a:p>
      </dgm:t>
    </dgm:pt>
    <dgm:pt modelId="{045121E8-95F3-4276-BE0C-4667E5322172}" type="pres">
      <dgm:prSet presAssocID="{52647BB4-CC07-4459-9422-8260114F2E9E}" presName="textNode" presStyleLbl="bgShp" presStyleIdx="1" presStyleCnt="2"/>
      <dgm:spPr/>
      <dgm:t>
        <a:bodyPr/>
        <a:lstStyle/>
        <a:p>
          <a:endParaRPr lang="en-US"/>
        </a:p>
      </dgm:t>
    </dgm:pt>
    <dgm:pt modelId="{8A8C9815-84A2-472D-BE98-FFA49FDC864D}" type="pres">
      <dgm:prSet presAssocID="{52647BB4-CC07-4459-9422-8260114F2E9E}" presName="compChildNode" presStyleCnt="0"/>
      <dgm:spPr/>
    </dgm:pt>
    <dgm:pt modelId="{71824C5B-DD64-42E4-B4D4-3F7DDA3C9BED}" type="pres">
      <dgm:prSet presAssocID="{52647BB4-CC07-4459-9422-8260114F2E9E}" presName="theInnerList" presStyleCnt="0"/>
      <dgm:spPr/>
    </dgm:pt>
    <dgm:pt modelId="{7A941704-0297-49ED-B935-1788A9CCACBB}" type="pres">
      <dgm:prSet presAssocID="{E4B13C14-C387-401D-ABE3-CA1D74098143}" presName="childNode" presStyleLbl="node1" presStyleIdx="8" presStyleCnt="12">
        <dgm:presLayoutVars>
          <dgm:bulletEnabled val="1"/>
        </dgm:presLayoutVars>
      </dgm:prSet>
      <dgm:spPr/>
      <dgm:t>
        <a:bodyPr/>
        <a:lstStyle/>
        <a:p>
          <a:endParaRPr lang="en-US"/>
        </a:p>
      </dgm:t>
    </dgm:pt>
    <dgm:pt modelId="{E661FB70-7488-48AA-84B9-8E4501DA88D3}" type="pres">
      <dgm:prSet presAssocID="{E4B13C14-C387-401D-ABE3-CA1D74098143}" presName="aSpace2" presStyleCnt="0"/>
      <dgm:spPr/>
    </dgm:pt>
    <dgm:pt modelId="{A723C15C-1040-4D41-91B7-F955F49FD745}" type="pres">
      <dgm:prSet presAssocID="{8AA1A6B3-0ABE-4902-9364-58C3A91D3881}" presName="childNode" presStyleLbl="node1" presStyleIdx="9" presStyleCnt="12">
        <dgm:presLayoutVars>
          <dgm:bulletEnabled val="1"/>
        </dgm:presLayoutVars>
      </dgm:prSet>
      <dgm:spPr/>
      <dgm:t>
        <a:bodyPr/>
        <a:lstStyle/>
        <a:p>
          <a:endParaRPr lang="en-US"/>
        </a:p>
      </dgm:t>
    </dgm:pt>
    <dgm:pt modelId="{93C77186-A878-4873-B87A-904F1B06C9B9}" type="pres">
      <dgm:prSet presAssocID="{8AA1A6B3-0ABE-4902-9364-58C3A91D3881}" presName="aSpace2" presStyleCnt="0"/>
      <dgm:spPr/>
    </dgm:pt>
    <dgm:pt modelId="{9BB136CA-584F-4717-B5E5-1FF74FFB0678}" type="pres">
      <dgm:prSet presAssocID="{F4673034-BD4E-41B9-A0AC-12C91059F015}" presName="childNode" presStyleLbl="node1" presStyleIdx="10" presStyleCnt="12">
        <dgm:presLayoutVars>
          <dgm:bulletEnabled val="1"/>
        </dgm:presLayoutVars>
      </dgm:prSet>
      <dgm:spPr/>
      <dgm:t>
        <a:bodyPr/>
        <a:lstStyle/>
        <a:p>
          <a:endParaRPr lang="en-US"/>
        </a:p>
      </dgm:t>
    </dgm:pt>
    <dgm:pt modelId="{164F1C33-FD97-486C-9FE7-F94F86C1B46F}" type="pres">
      <dgm:prSet presAssocID="{F4673034-BD4E-41B9-A0AC-12C91059F015}" presName="aSpace2" presStyleCnt="0"/>
      <dgm:spPr/>
    </dgm:pt>
    <dgm:pt modelId="{5011AC66-1049-4C65-ACEC-F341F8585AC3}" type="pres">
      <dgm:prSet presAssocID="{C6F77FBB-32B4-4717-A317-4961E3D03B4C}" presName="childNode" presStyleLbl="node1" presStyleIdx="11" presStyleCnt="12">
        <dgm:presLayoutVars>
          <dgm:bulletEnabled val="1"/>
        </dgm:presLayoutVars>
      </dgm:prSet>
      <dgm:spPr/>
      <dgm:t>
        <a:bodyPr/>
        <a:lstStyle/>
        <a:p>
          <a:endParaRPr lang="en-US"/>
        </a:p>
      </dgm:t>
    </dgm:pt>
  </dgm:ptLst>
  <dgm:cxnLst>
    <dgm:cxn modelId="{1E22E1E0-198B-4274-907D-DA56C1A03614}" srcId="{EA80C3C0-A275-46FC-B1DB-D2003ADB3605}" destId="{CCF5168E-05C3-4A8D-840D-0237ADBFDD80}" srcOrd="2" destOrd="0" parTransId="{ECE0F43A-15F8-4D61-A91A-8394FD069BB6}" sibTransId="{B582A49A-96B6-4958-A1DD-DEC9DD8B4418}"/>
    <dgm:cxn modelId="{CA14E0CB-9FF6-4D0E-979D-84686C5E9E79}" type="presOf" srcId="{CA0F9A8F-852D-4884-BC87-E4524BEFC8D2}" destId="{427EF1EF-BD7F-4F35-BC82-A78B257D920C}" srcOrd="0" destOrd="0" presId="urn:microsoft.com/office/officeart/2005/8/layout/lProcess2"/>
    <dgm:cxn modelId="{3D8FEA59-D01E-46B6-841E-AA369282B846}" srcId="{EA80C3C0-A275-46FC-B1DB-D2003ADB3605}" destId="{CA0F9A8F-852D-4884-BC87-E4524BEFC8D2}" srcOrd="6" destOrd="0" parTransId="{69313113-D06E-44AD-886B-4487BDA9C212}" sibTransId="{7D8B2CB2-5975-4D5E-B3C5-25D2679F84FA}"/>
    <dgm:cxn modelId="{BAF5CCC0-5FD5-4D46-8A60-89DA20ECC899}" type="presOf" srcId="{C6F77FBB-32B4-4717-A317-4961E3D03B4C}" destId="{5011AC66-1049-4C65-ACEC-F341F8585AC3}" srcOrd="0" destOrd="0" presId="urn:microsoft.com/office/officeart/2005/8/layout/lProcess2"/>
    <dgm:cxn modelId="{4DC60ECC-6B14-4F5C-BE9D-7C5AB1D6420A}" type="presOf" srcId="{8AA1A6B3-0ABE-4902-9364-58C3A91D3881}" destId="{A723C15C-1040-4D41-91B7-F955F49FD745}" srcOrd="0" destOrd="0" presId="urn:microsoft.com/office/officeart/2005/8/layout/lProcess2"/>
    <dgm:cxn modelId="{2619D2A5-963B-4636-981F-910CBB83506A}" type="presOf" srcId="{52647BB4-CC07-4459-9422-8260114F2E9E}" destId="{045121E8-95F3-4276-BE0C-4667E5322172}" srcOrd="1" destOrd="0" presId="urn:microsoft.com/office/officeart/2005/8/layout/lProcess2"/>
    <dgm:cxn modelId="{61E12742-2F91-4299-BC98-271B631DD3BE}" type="presOf" srcId="{BFC8893C-53C2-4F6A-870A-0F03A9A235F0}" destId="{88518F26-5D74-4D3B-BA52-459B47D99E9A}" srcOrd="0" destOrd="0" presId="urn:microsoft.com/office/officeart/2005/8/layout/lProcess2"/>
    <dgm:cxn modelId="{2EE5C617-CF87-4DA1-B5B2-EA4BEEC59D17}" srcId="{EA80C3C0-A275-46FC-B1DB-D2003ADB3605}" destId="{56509855-E825-402B-A8AF-2074CCA07C9C}" srcOrd="5" destOrd="0" parTransId="{87552A03-DA03-4D66-A7D8-13FB4986BAF7}" sibTransId="{EA33EF5C-DFF1-47F6-AD83-9522B0336B1D}"/>
    <dgm:cxn modelId="{3BB0DEA2-E914-400B-8915-12DF9153EAAE}" srcId="{EA80C3C0-A275-46FC-B1DB-D2003ADB3605}" destId="{C0471539-8C6E-4A66-BB11-2DB552BD439A}" srcOrd="3" destOrd="0" parTransId="{B060DECF-0D72-4EB2-BAC9-F8915F218E76}" sibTransId="{5D7B76E2-7B9C-4650-B22F-D5434740AE36}"/>
    <dgm:cxn modelId="{2E8BE2E6-C9B0-435B-A1A3-432F879113DE}" srcId="{52647BB4-CC07-4459-9422-8260114F2E9E}" destId="{F4673034-BD4E-41B9-A0AC-12C91059F015}" srcOrd="2" destOrd="0" parTransId="{6CD5C9D4-0822-4FD7-811A-47ABE89A7D50}" sibTransId="{6857DCC3-8742-4C74-868C-B2E4FF1251CC}"/>
    <dgm:cxn modelId="{77C2574E-6BE0-4BB6-A9D6-20E4790004C7}" type="presOf" srcId="{F4673034-BD4E-41B9-A0AC-12C91059F015}" destId="{9BB136CA-584F-4717-B5E5-1FF74FFB0678}" srcOrd="0" destOrd="0" presId="urn:microsoft.com/office/officeart/2005/8/layout/lProcess2"/>
    <dgm:cxn modelId="{BFE92FAB-C0B4-4C2C-8FFC-94F9A5452847}" type="presOf" srcId="{E4B13C14-C387-401D-ABE3-CA1D74098143}" destId="{7A941704-0297-49ED-B935-1788A9CCACBB}" srcOrd="0" destOrd="0" presId="urn:microsoft.com/office/officeart/2005/8/layout/lProcess2"/>
    <dgm:cxn modelId="{75E10E2C-6FBC-4A2A-8072-7E5594FEA6C6}" srcId="{EA80C3C0-A275-46FC-B1DB-D2003ADB3605}" destId="{51F2CF14-AC4F-4FFA-AED2-1CE6214694A9}" srcOrd="4" destOrd="0" parTransId="{5EF79F90-A304-402A-AA81-2A6BDB473EA4}" sibTransId="{6FA31DCB-1A56-4D45-844E-46DA34B9FD91}"/>
    <dgm:cxn modelId="{E8EA0288-842E-47E7-AEC2-7BC92269AD91}" srcId="{52647BB4-CC07-4459-9422-8260114F2E9E}" destId="{E4B13C14-C387-401D-ABE3-CA1D74098143}" srcOrd="0" destOrd="0" parTransId="{3A7B1BF9-DBCB-44F9-95E7-15777D7C6CAA}" sibTransId="{F5F1AA59-6170-4187-A905-A044EF826329}"/>
    <dgm:cxn modelId="{72625D72-93C5-4B03-AFA7-337E58118D97}" type="presOf" srcId="{CCF5168E-05C3-4A8D-840D-0237ADBFDD80}" destId="{EF65EB95-E45B-460F-93D2-35CBBF667D8F}" srcOrd="0" destOrd="0" presId="urn:microsoft.com/office/officeart/2005/8/layout/lProcess2"/>
    <dgm:cxn modelId="{31981350-2CC8-4023-B2B0-01504C9E5A34}" type="presOf" srcId="{23EE79AA-58F4-4F25-BD37-77B3E5DC3CC0}" destId="{BAEAC342-6518-4C05-AFCE-A19314EA5FA5}" srcOrd="0" destOrd="0" presId="urn:microsoft.com/office/officeart/2005/8/layout/lProcess2"/>
    <dgm:cxn modelId="{2FBC52F3-2117-4E97-92A9-3D90084CBE09}" type="presOf" srcId="{52647BB4-CC07-4459-9422-8260114F2E9E}" destId="{A7871587-8793-4F5F-AA5A-157554B175AE}" srcOrd="0" destOrd="0" presId="urn:microsoft.com/office/officeart/2005/8/layout/lProcess2"/>
    <dgm:cxn modelId="{BA5EEED8-82E4-46F7-ADB2-142B8EA74A59}" srcId="{EA80C3C0-A275-46FC-B1DB-D2003ADB3605}" destId="{FAEF054C-5E80-47CF-A946-985DE8AC9FDF}" srcOrd="0" destOrd="0" parTransId="{760F3E9F-0201-4A32-9D19-451151105C4D}" sibTransId="{1610509E-CD90-48F6-95FF-75A837767B0F}"/>
    <dgm:cxn modelId="{E8971B12-279B-44E6-A663-19A044CF204C}" srcId="{EA80C3C0-A275-46FC-B1DB-D2003ADB3605}" destId="{23EE79AA-58F4-4F25-BD37-77B3E5DC3CC0}" srcOrd="7" destOrd="0" parTransId="{E68732BA-64EE-4D3D-94AC-0D15D84F4B5A}" sibTransId="{5E209F59-00B9-41B6-8E47-C6E2ECE6A2B0}"/>
    <dgm:cxn modelId="{C43596F7-F250-4410-9C77-EAC4615BE627}" srcId="{52647BB4-CC07-4459-9422-8260114F2E9E}" destId="{C6F77FBB-32B4-4717-A317-4961E3D03B4C}" srcOrd="3" destOrd="0" parTransId="{BC755E4A-4210-4D56-8301-30DA02F86FA0}" sibTransId="{9FC5A327-0141-41E8-B49A-53C11B57C888}"/>
    <dgm:cxn modelId="{E8DC2932-18B9-44DD-BE43-49EEFC77EA80}" type="presOf" srcId="{FAEF054C-5E80-47CF-A946-985DE8AC9FDF}" destId="{878ED7DE-7516-4A72-B977-66B11A4E7017}" srcOrd="0" destOrd="0" presId="urn:microsoft.com/office/officeart/2005/8/layout/lProcess2"/>
    <dgm:cxn modelId="{02605D4F-D731-47E5-AEB1-61983485DA41}" srcId="{51FE25DE-4BDA-4E75-BB45-74DA7B2BA842}" destId="{EA80C3C0-A275-46FC-B1DB-D2003ADB3605}" srcOrd="0" destOrd="0" parTransId="{E0E82440-99A6-4679-AE51-84013782E669}" sibTransId="{01B9AF74-B076-4D82-AA01-B6D4F9F62599}"/>
    <dgm:cxn modelId="{55B9AE79-EE9C-4070-9996-5546FCACFB83}" type="presOf" srcId="{51FE25DE-4BDA-4E75-BB45-74DA7B2BA842}" destId="{E7E774C8-11F8-4DBC-8981-E2241C7122CE}" srcOrd="0" destOrd="0" presId="urn:microsoft.com/office/officeart/2005/8/layout/lProcess2"/>
    <dgm:cxn modelId="{BBF2D275-46AB-4E13-ADBE-B05397707EE9}" srcId="{52647BB4-CC07-4459-9422-8260114F2E9E}" destId="{8AA1A6B3-0ABE-4902-9364-58C3A91D3881}" srcOrd="1" destOrd="0" parTransId="{01923A6D-785C-4652-A578-A19C2C0CDDB9}" sibTransId="{50008390-54FA-47B5-BAB9-A0208B2B657F}"/>
    <dgm:cxn modelId="{8075BB8C-E173-489D-898C-5CA415E75B74}" type="presOf" srcId="{EA80C3C0-A275-46FC-B1DB-D2003ADB3605}" destId="{F2D68EDD-5467-424B-B1FC-83974E05BF51}" srcOrd="1" destOrd="0" presId="urn:microsoft.com/office/officeart/2005/8/layout/lProcess2"/>
    <dgm:cxn modelId="{0B9AB1BF-DA2A-456A-A548-3811A5B55E98}" type="presOf" srcId="{EA80C3C0-A275-46FC-B1DB-D2003ADB3605}" destId="{7A74BD69-B6DA-4656-A436-A70A3BB8A2B1}" srcOrd="0" destOrd="0" presId="urn:microsoft.com/office/officeart/2005/8/layout/lProcess2"/>
    <dgm:cxn modelId="{54D44FE6-27F9-4A2B-9A2E-33C3A3317983}" type="presOf" srcId="{56509855-E825-402B-A8AF-2074CCA07C9C}" destId="{54299E61-D8DE-4D42-B752-42F619501C13}" srcOrd="0" destOrd="0" presId="urn:microsoft.com/office/officeart/2005/8/layout/lProcess2"/>
    <dgm:cxn modelId="{B17BC13C-8D94-4ACD-93D6-E99FA3EC291F}" type="presOf" srcId="{51F2CF14-AC4F-4FFA-AED2-1CE6214694A9}" destId="{B33313A3-2B16-4704-84B0-4AAF2E5EA991}" srcOrd="0" destOrd="0" presId="urn:microsoft.com/office/officeart/2005/8/layout/lProcess2"/>
    <dgm:cxn modelId="{297F1CF7-487E-48F8-8CA9-A9B3436497AB}" type="presOf" srcId="{C0471539-8C6E-4A66-BB11-2DB552BD439A}" destId="{B9A72614-8960-41FD-8AFA-A5575C3A1B18}" srcOrd="0" destOrd="0" presId="urn:microsoft.com/office/officeart/2005/8/layout/lProcess2"/>
    <dgm:cxn modelId="{F3A5295C-FA59-4E6C-B258-C475842CDB53}" srcId="{51FE25DE-4BDA-4E75-BB45-74DA7B2BA842}" destId="{52647BB4-CC07-4459-9422-8260114F2E9E}" srcOrd="1" destOrd="0" parTransId="{F7E03787-1E54-4762-8554-D44625144077}" sibTransId="{5884BC79-B638-43FE-ABE8-0902B87F4C03}"/>
    <dgm:cxn modelId="{6FF7F416-AA73-4F1C-94D2-EA9FFE43DA58}" srcId="{EA80C3C0-A275-46FC-B1DB-D2003ADB3605}" destId="{BFC8893C-53C2-4F6A-870A-0F03A9A235F0}" srcOrd="1" destOrd="0" parTransId="{67D7E0E1-4C91-403F-9687-AE301E39E5F7}" sibTransId="{F197B95E-2302-4327-9055-2D0113DED703}"/>
    <dgm:cxn modelId="{622B8D35-3A07-4481-B38C-66F497F1D9A6}" type="presParOf" srcId="{E7E774C8-11F8-4DBC-8981-E2241C7122CE}" destId="{7DC64905-1451-4A9D-94CC-9187B45338D2}" srcOrd="0" destOrd="0" presId="urn:microsoft.com/office/officeart/2005/8/layout/lProcess2"/>
    <dgm:cxn modelId="{8208EDF8-BF19-444B-9B51-2ACDD70487EC}" type="presParOf" srcId="{7DC64905-1451-4A9D-94CC-9187B45338D2}" destId="{7A74BD69-B6DA-4656-A436-A70A3BB8A2B1}" srcOrd="0" destOrd="0" presId="urn:microsoft.com/office/officeart/2005/8/layout/lProcess2"/>
    <dgm:cxn modelId="{9BB88E0E-66F1-4CB1-B688-1ADCFEBCD844}" type="presParOf" srcId="{7DC64905-1451-4A9D-94CC-9187B45338D2}" destId="{F2D68EDD-5467-424B-B1FC-83974E05BF51}" srcOrd="1" destOrd="0" presId="urn:microsoft.com/office/officeart/2005/8/layout/lProcess2"/>
    <dgm:cxn modelId="{8BFF40C7-4EA5-4984-BD08-44F9F5E3FE56}" type="presParOf" srcId="{7DC64905-1451-4A9D-94CC-9187B45338D2}" destId="{19A171B9-989E-44EB-8B6B-00D8B1DBD63C}" srcOrd="2" destOrd="0" presId="urn:microsoft.com/office/officeart/2005/8/layout/lProcess2"/>
    <dgm:cxn modelId="{25705CE3-223B-43BD-BCA9-9EC9C62F4DEA}" type="presParOf" srcId="{19A171B9-989E-44EB-8B6B-00D8B1DBD63C}" destId="{A92D6DF5-4B73-4519-918F-015D0AC9F0F3}" srcOrd="0" destOrd="0" presId="urn:microsoft.com/office/officeart/2005/8/layout/lProcess2"/>
    <dgm:cxn modelId="{AF7C3A4B-513A-43F3-A78E-41A31C22B59B}" type="presParOf" srcId="{A92D6DF5-4B73-4519-918F-015D0AC9F0F3}" destId="{878ED7DE-7516-4A72-B977-66B11A4E7017}" srcOrd="0" destOrd="0" presId="urn:microsoft.com/office/officeart/2005/8/layout/lProcess2"/>
    <dgm:cxn modelId="{8912E284-54C1-4CAC-9006-BCFA6504C32A}" type="presParOf" srcId="{A92D6DF5-4B73-4519-918F-015D0AC9F0F3}" destId="{7A70FA9F-A8B2-4DC1-B0E7-B1C84CE38127}" srcOrd="1" destOrd="0" presId="urn:microsoft.com/office/officeart/2005/8/layout/lProcess2"/>
    <dgm:cxn modelId="{E9798923-9DC1-402A-B404-FCD2AC59CF7A}" type="presParOf" srcId="{A92D6DF5-4B73-4519-918F-015D0AC9F0F3}" destId="{88518F26-5D74-4D3B-BA52-459B47D99E9A}" srcOrd="2" destOrd="0" presId="urn:microsoft.com/office/officeart/2005/8/layout/lProcess2"/>
    <dgm:cxn modelId="{8C8CC06A-666B-460B-B2D5-54B5AEFD48AD}" type="presParOf" srcId="{A92D6DF5-4B73-4519-918F-015D0AC9F0F3}" destId="{D2D82BE9-4789-488C-B903-B28D3BBB88EA}" srcOrd="3" destOrd="0" presId="urn:microsoft.com/office/officeart/2005/8/layout/lProcess2"/>
    <dgm:cxn modelId="{37F89B0D-9FA8-4CD5-A2D2-F57257CC2BA7}" type="presParOf" srcId="{A92D6DF5-4B73-4519-918F-015D0AC9F0F3}" destId="{EF65EB95-E45B-460F-93D2-35CBBF667D8F}" srcOrd="4" destOrd="0" presId="urn:microsoft.com/office/officeart/2005/8/layout/lProcess2"/>
    <dgm:cxn modelId="{8364869B-A156-4055-AA47-2AE6226EE697}" type="presParOf" srcId="{A92D6DF5-4B73-4519-918F-015D0AC9F0F3}" destId="{F6CF0DE0-C59D-4CCA-AF59-179DF7A23719}" srcOrd="5" destOrd="0" presId="urn:microsoft.com/office/officeart/2005/8/layout/lProcess2"/>
    <dgm:cxn modelId="{C663C58D-0D61-4CCA-8195-9EB3EE058689}" type="presParOf" srcId="{A92D6DF5-4B73-4519-918F-015D0AC9F0F3}" destId="{B9A72614-8960-41FD-8AFA-A5575C3A1B18}" srcOrd="6" destOrd="0" presId="urn:microsoft.com/office/officeart/2005/8/layout/lProcess2"/>
    <dgm:cxn modelId="{82C9AAD3-EE3C-4001-A16B-8F24A9387726}" type="presParOf" srcId="{A92D6DF5-4B73-4519-918F-015D0AC9F0F3}" destId="{81542576-5425-4BAF-AADD-450D109D12E6}" srcOrd="7" destOrd="0" presId="urn:microsoft.com/office/officeart/2005/8/layout/lProcess2"/>
    <dgm:cxn modelId="{0E29D833-F46C-4604-811F-2DFBC01B9CE3}" type="presParOf" srcId="{A92D6DF5-4B73-4519-918F-015D0AC9F0F3}" destId="{B33313A3-2B16-4704-84B0-4AAF2E5EA991}" srcOrd="8" destOrd="0" presId="urn:microsoft.com/office/officeart/2005/8/layout/lProcess2"/>
    <dgm:cxn modelId="{5A2D5553-1F89-4EAD-BCA5-8FCD5C2656E6}" type="presParOf" srcId="{A92D6DF5-4B73-4519-918F-015D0AC9F0F3}" destId="{662677E0-570E-40A7-9972-7835A51A32F3}" srcOrd="9" destOrd="0" presId="urn:microsoft.com/office/officeart/2005/8/layout/lProcess2"/>
    <dgm:cxn modelId="{A80CFD21-A4C7-4E35-AE20-93C4F2C6DDCF}" type="presParOf" srcId="{A92D6DF5-4B73-4519-918F-015D0AC9F0F3}" destId="{54299E61-D8DE-4D42-B752-42F619501C13}" srcOrd="10" destOrd="0" presId="urn:microsoft.com/office/officeart/2005/8/layout/lProcess2"/>
    <dgm:cxn modelId="{6D90383F-CE50-4C20-B8B8-0EB0E9FDA4FB}" type="presParOf" srcId="{A92D6DF5-4B73-4519-918F-015D0AC9F0F3}" destId="{9B3D2B6E-7433-41A1-A430-4C02BB6E7AEB}" srcOrd="11" destOrd="0" presId="urn:microsoft.com/office/officeart/2005/8/layout/lProcess2"/>
    <dgm:cxn modelId="{30420E29-4B2D-4A7E-A85E-4304B3AA6A7C}" type="presParOf" srcId="{A92D6DF5-4B73-4519-918F-015D0AC9F0F3}" destId="{427EF1EF-BD7F-4F35-BC82-A78B257D920C}" srcOrd="12" destOrd="0" presId="urn:microsoft.com/office/officeart/2005/8/layout/lProcess2"/>
    <dgm:cxn modelId="{92B35E3C-E7BE-485D-9136-99DE57DABDB2}" type="presParOf" srcId="{A92D6DF5-4B73-4519-918F-015D0AC9F0F3}" destId="{6864428B-87D2-40DB-9E06-2151989EFD73}" srcOrd="13" destOrd="0" presId="urn:microsoft.com/office/officeart/2005/8/layout/lProcess2"/>
    <dgm:cxn modelId="{28FB82FB-17D4-4B1E-BAC4-EEA2A89404F2}" type="presParOf" srcId="{A92D6DF5-4B73-4519-918F-015D0AC9F0F3}" destId="{BAEAC342-6518-4C05-AFCE-A19314EA5FA5}" srcOrd="14" destOrd="0" presId="urn:microsoft.com/office/officeart/2005/8/layout/lProcess2"/>
    <dgm:cxn modelId="{2A99BF3A-6A78-46BB-A72F-DD642018DD22}" type="presParOf" srcId="{E7E774C8-11F8-4DBC-8981-E2241C7122CE}" destId="{28D9B757-AA78-4E30-921B-9184D6E99DF9}" srcOrd="1" destOrd="0" presId="urn:microsoft.com/office/officeart/2005/8/layout/lProcess2"/>
    <dgm:cxn modelId="{AC7A6E8E-5934-4705-B523-7C69707F2034}" type="presParOf" srcId="{E7E774C8-11F8-4DBC-8981-E2241C7122CE}" destId="{F8FE0E5A-A6C1-48A5-BB38-8B86E9F851DD}" srcOrd="2" destOrd="0" presId="urn:microsoft.com/office/officeart/2005/8/layout/lProcess2"/>
    <dgm:cxn modelId="{FE6E4A9C-80BB-46CF-B932-942032A66190}" type="presParOf" srcId="{F8FE0E5A-A6C1-48A5-BB38-8B86E9F851DD}" destId="{A7871587-8793-4F5F-AA5A-157554B175AE}" srcOrd="0" destOrd="0" presId="urn:microsoft.com/office/officeart/2005/8/layout/lProcess2"/>
    <dgm:cxn modelId="{CC33F708-A74A-477D-B7A4-30959B9CDA52}" type="presParOf" srcId="{F8FE0E5A-A6C1-48A5-BB38-8B86E9F851DD}" destId="{045121E8-95F3-4276-BE0C-4667E5322172}" srcOrd="1" destOrd="0" presId="urn:microsoft.com/office/officeart/2005/8/layout/lProcess2"/>
    <dgm:cxn modelId="{1B4B0F52-75C9-4C8E-B994-7FCA3A98C457}" type="presParOf" srcId="{F8FE0E5A-A6C1-48A5-BB38-8B86E9F851DD}" destId="{8A8C9815-84A2-472D-BE98-FFA49FDC864D}" srcOrd="2" destOrd="0" presId="urn:microsoft.com/office/officeart/2005/8/layout/lProcess2"/>
    <dgm:cxn modelId="{92733B86-2C30-4275-80D6-7F310B5A84AB}" type="presParOf" srcId="{8A8C9815-84A2-472D-BE98-FFA49FDC864D}" destId="{71824C5B-DD64-42E4-B4D4-3F7DDA3C9BED}" srcOrd="0" destOrd="0" presId="urn:microsoft.com/office/officeart/2005/8/layout/lProcess2"/>
    <dgm:cxn modelId="{83CA6F20-02F2-4E56-8C97-02C85DADF9F1}" type="presParOf" srcId="{71824C5B-DD64-42E4-B4D4-3F7DDA3C9BED}" destId="{7A941704-0297-49ED-B935-1788A9CCACBB}" srcOrd="0" destOrd="0" presId="urn:microsoft.com/office/officeart/2005/8/layout/lProcess2"/>
    <dgm:cxn modelId="{1F7FC94C-41B3-4050-9EAA-A59B101D319F}" type="presParOf" srcId="{71824C5B-DD64-42E4-B4D4-3F7DDA3C9BED}" destId="{E661FB70-7488-48AA-84B9-8E4501DA88D3}" srcOrd="1" destOrd="0" presId="urn:microsoft.com/office/officeart/2005/8/layout/lProcess2"/>
    <dgm:cxn modelId="{9789733F-B879-4DFC-9C9C-90C4A6D741FC}" type="presParOf" srcId="{71824C5B-DD64-42E4-B4D4-3F7DDA3C9BED}" destId="{A723C15C-1040-4D41-91B7-F955F49FD745}" srcOrd="2" destOrd="0" presId="urn:microsoft.com/office/officeart/2005/8/layout/lProcess2"/>
    <dgm:cxn modelId="{6BB72269-226F-4AAE-9E72-68206781FBF9}" type="presParOf" srcId="{71824C5B-DD64-42E4-B4D4-3F7DDA3C9BED}" destId="{93C77186-A878-4873-B87A-904F1B06C9B9}" srcOrd="3" destOrd="0" presId="urn:microsoft.com/office/officeart/2005/8/layout/lProcess2"/>
    <dgm:cxn modelId="{20BFEE87-C260-4900-9A30-1469AAE985F4}" type="presParOf" srcId="{71824C5B-DD64-42E4-B4D4-3F7DDA3C9BED}" destId="{9BB136CA-584F-4717-B5E5-1FF74FFB0678}" srcOrd="4" destOrd="0" presId="urn:microsoft.com/office/officeart/2005/8/layout/lProcess2"/>
    <dgm:cxn modelId="{945A6358-70E7-459E-9A58-97B7BFC03E98}" type="presParOf" srcId="{71824C5B-DD64-42E4-B4D4-3F7DDA3C9BED}" destId="{164F1C33-FD97-486C-9FE7-F94F86C1B46F}" srcOrd="5" destOrd="0" presId="urn:microsoft.com/office/officeart/2005/8/layout/lProcess2"/>
    <dgm:cxn modelId="{B0F3F564-8ECD-40B7-A371-CACC50CD83ED}" type="presParOf" srcId="{71824C5B-DD64-42E4-B4D4-3F7DDA3C9BED}" destId="{5011AC66-1049-4C65-ACEC-F341F8585AC3}"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DA0EC40-6CA9-442A-8508-4965D389A97A}" type="doc">
      <dgm:prSet loTypeId="urn:microsoft.com/office/officeart/2005/8/layout/architecture+Icon" loCatId="hierarchy" qsTypeId="urn:microsoft.com/office/officeart/2005/8/quickstyle/simple3" qsCatId="simple" csTypeId="urn:microsoft.com/office/officeart/2005/8/colors/accent0_3" csCatId="mainScheme" phldr="1"/>
      <dgm:spPr/>
      <dgm:t>
        <a:bodyPr/>
        <a:lstStyle/>
        <a:p>
          <a:endParaRPr lang="en-US"/>
        </a:p>
      </dgm:t>
    </dgm:pt>
    <dgm:pt modelId="{2D0569FC-CEE1-468D-A667-2AB2720C01FA}">
      <dgm:prSet phldrT="[Text]" custT="1"/>
      <dgm:spPr/>
      <dgm:t>
        <a:bodyPr/>
        <a:lstStyle/>
        <a:p>
          <a:r>
            <a:rPr lang="en-US" sz="1200" b="1" dirty="0" smtClean="0">
              <a:solidFill>
                <a:schemeClr val="bg1"/>
              </a:solidFill>
            </a:rPr>
            <a:t>SAP</a:t>
          </a:r>
          <a:endParaRPr lang="en-US" sz="1200" b="1" dirty="0">
            <a:solidFill>
              <a:schemeClr val="bg1"/>
            </a:solidFill>
          </a:endParaRPr>
        </a:p>
      </dgm:t>
    </dgm:pt>
    <dgm:pt modelId="{47A3FD1A-995D-4C4F-B7F7-4C2C7CFF29AA}" type="parTrans" cxnId="{89EB378F-28DE-40A1-B831-E4D0BDD65460}">
      <dgm:prSet/>
      <dgm:spPr/>
      <dgm:t>
        <a:bodyPr/>
        <a:lstStyle/>
        <a:p>
          <a:endParaRPr lang="en-US" sz="1200">
            <a:solidFill>
              <a:schemeClr val="bg1"/>
            </a:solidFill>
          </a:endParaRPr>
        </a:p>
      </dgm:t>
    </dgm:pt>
    <dgm:pt modelId="{2ED5A190-848A-490E-9428-6B3906E2CBA1}" type="sibTrans" cxnId="{89EB378F-28DE-40A1-B831-E4D0BDD65460}">
      <dgm:prSet/>
      <dgm:spPr/>
      <dgm:t>
        <a:bodyPr/>
        <a:lstStyle/>
        <a:p>
          <a:endParaRPr lang="en-US" sz="1200">
            <a:solidFill>
              <a:schemeClr val="bg1"/>
            </a:solidFill>
          </a:endParaRPr>
        </a:p>
      </dgm:t>
    </dgm:pt>
    <dgm:pt modelId="{DB2E3DBC-EADC-4ED1-9268-343DDC41B845}">
      <dgm:prSet phldrT="[Text]" custT="1"/>
      <dgm:spPr/>
      <dgm:t>
        <a:bodyPr/>
        <a:lstStyle/>
        <a:p>
          <a:r>
            <a:rPr lang="en-US" sz="1200" b="1" dirty="0" smtClean="0">
              <a:solidFill>
                <a:schemeClr val="bg1"/>
              </a:solidFill>
            </a:rPr>
            <a:t>SAP Crystal</a:t>
          </a:r>
          <a:endParaRPr lang="en-US" sz="1200" b="1" dirty="0">
            <a:solidFill>
              <a:schemeClr val="bg1"/>
            </a:solidFill>
          </a:endParaRPr>
        </a:p>
      </dgm:t>
    </dgm:pt>
    <dgm:pt modelId="{D00056A6-02BA-440F-9D3F-F5A22D0B14F4}" type="parTrans" cxnId="{B3B9B96B-A244-4170-A63A-53DE61C47DB2}">
      <dgm:prSet/>
      <dgm:spPr/>
      <dgm:t>
        <a:bodyPr/>
        <a:lstStyle/>
        <a:p>
          <a:endParaRPr lang="en-US" sz="1200">
            <a:solidFill>
              <a:schemeClr val="bg1"/>
            </a:solidFill>
          </a:endParaRPr>
        </a:p>
      </dgm:t>
    </dgm:pt>
    <dgm:pt modelId="{ED6C3F7E-22A7-481C-BCB1-AFA8350D0F5E}" type="sibTrans" cxnId="{B3B9B96B-A244-4170-A63A-53DE61C47DB2}">
      <dgm:prSet/>
      <dgm:spPr/>
      <dgm:t>
        <a:bodyPr/>
        <a:lstStyle/>
        <a:p>
          <a:endParaRPr lang="en-US" sz="1200">
            <a:solidFill>
              <a:schemeClr val="bg1"/>
            </a:solidFill>
          </a:endParaRPr>
        </a:p>
      </dgm:t>
    </dgm:pt>
    <dgm:pt modelId="{EB67E79C-33FD-4408-AA19-21D9B494F1A5}">
      <dgm:prSet phldrT="[Text]" custT="1"/>
      <dgm:spPr/>
      <dgm:t>
        <a:bodyPr/>
        <a:lstStyle/>
        <a:p>
          <a:r>
            <a:rPr lang="en-US" sz="1050" b="1" dirty="0" smtClean="0">
              <a:solidFill>
                <a:schemeClr val="bg1"/>
              </a:solidFill>
            </a:rPr>
            <a:t>Web Intelligence</a:t>
          </a:r>
          <a:endParaRPr lang="en-US" sz="1050" b="1" dirty="0">
            <a:solidFill>
              <a:schemeClr val="bg1"/>
            </a:solidFill>
          </a:endParaRPr>
        </a:p>
      </dgm:t>
    </dgm:pt>
    <dgm:pt modelId="{DEE7ED22-550A-461D-BAFC-830667929B5A}" type="parTrans" cxnId="{5DDC5582-DB6C-495B-B0F1-81E56D9A3598}">
      <dgm:prSet/>
      <dgm:spPr/>
      <dgm:t>
        <a:bodyPr/>
        <a:lstStyle/>
        <a:p>
          <a:endParaRPr lang="en-US" sz="1200">
            <a:solidFill>
              <a:schemeClr val="bg1"/>
            </a:solidFill>
          </a:endParaRPr>
        </a:p>
      </dgm:t>
    </dgm:pt>
    <dgm:pt modelId="{60AC1E2A-EE23-4826-93C1-6A0AB45841C6}" type="sibTrans" cxnId="{5DDC5582-DB6C-495B-B0F1-81E56D9A3598}">
      <dgm:prSet/>
      <dgm:spPr/>
      <dgm:t>
        <a:bodyPr/>
        <a:lstStyle/>
        <a:p>
          <a:endParaRPr lang="en-US" sz="1200">
            <a:solidFill>
              <a:schemeClr val="bg1"/>
            </a:solidFill>
          </a:endParaRPr>
        </a:p>
      </dgm:t>
    </dgm:pt>
    <dgm:pt modelId="{D2745BEB-55EB-4378-AFBF-DB44BD2D7CD9}">
      <dgm:prSet phldrT="[Text]" custT="1"/>
      <dgm:spPr/>
      <dgm:t>
        <a:bodyPr/>
        <a:lstStyle/>
        <a:p>
          <a:r>
            <a:rPr lang="en-US" sz="1050" b="1" smtClean="0">
              <a:solidFill>
                <a:schemeClr val="bg1"/>
              </a:solidFill>
            </a:rPr>
            <a:t>Analysis</a:t>
          </a:r>
          <a:endParaRPr lang="en-US" sz="1050" b="1" dirty="0">
            <a:solidFill>
              <a:schemeClr val="bg1"/>
            </a:solidFill>
          </a:endParaRPr>
        </a:p>
      </dgm:t>
    </dgm:pt>
    <dgm:pt modelId="{90D014F9-DB8D-4B0C-8268-532D7E56DB21}" type="parTrans" cxnId="{923DD1A4-3D82-4A40-B48A-349F26F2EEA9}">
      <dgm:prSet/>
      <dgm:spPr/>
      <dgm:t>
        <a:bodyPr/>
        <a:lstStyle/>
        <a:p>
          <a:endParaRPr lang="en-US" sz="1200">
            <a:solidFill>
              <a:schemeClr val="bg1"/>
            </a:solidFill>
          </a:endParaRPr>
        </a:p>
      </dgm:t>
    </dgm:pt>
    <dgm:pt modelId="{F7B9E2AA-93A8-4B71-BAE6-67F2C17185E2}" type="sibTrans" cxnId="{923DD1A4-3D82-4A40-B48A-349F26F2EEA9}">
      <dgm:prSet/>
      <dgm:spPr/>
      <dgm:t>
        <a:bodyPr/>
        <a:lstStyle/>
        <a:p>
          <a:endParaRPr lang="en-US" sz="1200">
            <a:solidFill>
              <a:schemeClr val="bg1"/>
            </a:solidFill>
          </a:endParaRPr>
        </a:p>
      </dgm:t>
    </dgm:pt>
    <dgm:pt modelId="{DFB744A2-56FC-46A9-A26E-91EB526ACC15}">
      <dgm:prSet phldrT="[Text]" custT="1"/>
      <dgm:spPr/>
      <dgm:t>
        <a:bodyPr/>
        <a:lstStyle/>
        <a:p>
          <a:r>
            <a:rPr lang="en-US" sz="1050" b="1" smtClean="0">
              <a:solidFill>
                <a:schemeClr val="bg1"/>
              </a:solidFill>
            </a:rPr>
            <a:t>Design Studio</a:t>
          </a:r>
          <a:endParaRPr lang="en-US" sz="1050" b="1" dirty="0" smtClean="0">
            <a:solidFill>
              <a:schemeClr val="bg1"/>
            </a:solidFill>
          </a:endParaRPr>
        </a:p>
      </dgm:t>
    </dgm:pt>
    <dgm:pt modelId="{EBCAF89D-93E7-4964-9127-FFCDFE383EB3}" type="parTrans" cxnId="{28136A1F-E166-41E8-8C8B-C3977F1684EF}">
      <dgm:prSet/>
      <dgm:spPr/>
      <dgm:t>
        <a:bodyPr/>
        <a:lstStyle/>
        <a:p>
          <a:endParaRPr lang="en-US" sz="1200">
            <a:solidFill>
              <a:schemeClr val="bg1"/>
            </a:solidFill>
          </a:endParaRPr>
        </a:p>
      </dgm:t>
    </dgm:pt>
    <dgm:pt modelId="{9F89F159-F387-4829-9B7F-4D6E10A3B18A}" type="sibTrans" cxnId="{28136A1F-E166-41E8-8C8B-C3977F1684EF}">
      <dgm:prSet/>
      <dgm:spPr/>
      <dgm:t>
        <a:bodyPr/>
        <a:lstStyle/>
        <a:p>
          <a:endParaRPr lang="en-US" sz="1200">
            <a:solidFill>
              <a:schemeClr val="bg1"/>
            </a:solidFill>
          </a:endParaRPr>
        </a:p>
      </dgm:t>
    </dgm:pt>
    <dgm:pt modelId="{2BDAB025-E6CC-4345-BB93-E72CEA70E54E}">
      <dgm:prSet phldrT="[Text]" custT="1"/>
      <dgm:spPr/>
      <dgm:t>
        <a:bodyPr/>
        <a:lstStyle/>
        <a:p>
          <a:r>
            <a:rPr lang="en-US" sz="1050" b="1" smtClean="0">
              <a:solidFill>
                <a:schemeClr val="bg1"/>
              </a:solidFill>
            </a:rPr>
            <a:t>Predictive Analytics</a:t>
          </a:r>
          <a:endParaRPr lang="en-US" sz="1050" b="1" dirty="0" smtClean="0">
            <a:solidFill>
              <a:schemeClr val="bg1"/>
            </a:solidFill>
          </a:endParaRPr>
        </a:p>
      </dgm:t>
    </dgm:pt>
    <dgm:pt modelId="{C9CA19F5-2FE1-4E70-8951-061363BD8B75}" type="parTrans" cxnId="{AC867E66-9C5A-4794-81B9-F80CD3CC0C5B}">
      <dgm:prSet/>
      <dgm:spPr/>
      <dgm:t>
        <a:bodyPr/>
        <a:lstStyle/>
        <a:p>
          <a:endParaRPr lang="en-US" sz="1200">
            <a:solidFill>
              <a:schemeClr val="bg1"/>
            </a:solidFill>
          </a:endParaRPr>
        </a:p>
      </dgm:t>
    </dgm:pt>
    <dgm:pt modelId="{2BD4796F-38F2-4C9B-97BF-5E6479B471E4}" type="sibTrans" cxnId="{AC867E66-9C5A-4794-81B9-F80CD3CC0C5B}">
      <dgm:prSet/>
      <dgm:spPr/>
      <dgm:t>
        <a:bodyPr/>
        <a:lstStyle/>
        <a:p>
          <a:endParaRPr lang="en-US" sz="1200">
            <a:solidFill>
              <a:schemeClr val="bg1"/>
            </a:solidFill>
          </a:endParaRPr>
        </a:p>
      </dgm:t>
    </dgm:pt>
    <dgm:pt modelId="{91DB5E13-4166-4060-974E-54C1F7227C25}">
      <dgm:prSet phldrT="[Text]" custT="1"/>
      <dgm:spPr/>
      <dgm:t>
        <a:bodyPr/>
        <a:lstStyle/>
        <a:p>
          <a:r>
            <a:rPr lang="en-US" sz="1050" b="1" dirty="0" smtClean="0">
              <a:solidFill>
                <a:schemeClr val="bg1"/>
              </a:solidFill>
            </a:rPr>
            <a:t>Crystal Reports</a:t>
          </a:r>
          <a:endParaRPr lang="en-US" sz="1050" b="1" dirty="0">
            <a:solidFill>
              <a:schemeClr val="bg1"/>
            </a:solidFill>
          </a:endParaRPr>
        </a:p>
      </dgm:t>
    </dgm:pt>
    <dgm:pt modelId="{B2F1D637-64EB-45D4-9872-8E64D3934C69}" type="parTrans" cxnId="{2C760343-6152-4088-BE57-F40EC21F9C4A}">
      <dgm:prSet/>
      <dgm:spPr/>
      <dgm:t>
        <a:bodyPr/>
        <a:lstStyle/>
        <a:p>
          <a:endParaRPr lang="en-US" sz="1200">
            <a:solidFill>
              <a:schemeClr val="bg1"/>
            </a:solidFill>
          </a:endParaRPr>
        </a:p>
      </dgm:t>
    </dgm:pt>
    <dgm:pt modelId="{E1EBBCF4-9AD8-41E9-ACDA-C0ECD8D83D25}" type="sibTrans" cxnId="{2C760343-6152-4088-BE57-F40EC21F9C4A}">
      <dgm:prSet/>
      <dgm:spPr/>
      <dgm:t>
        <a:bodyPr/>
        <a:lstStyle/>
        <a:p>
          <a:endParaRPr lang="en-US" sz="1200">
            <a:solidFill>
              <a:schemeClr val="bg1"/>
            </a:solidFill>
          </a:endParaRPr>
        </a:p>
      </dgm:t>
    </dgm:pt>
    <dgm:pt modelId="{36B72CA3-4298-4456-BC15-47B8FFA57433}">
      <dgm:prSet phldrT="[Text]" custT="1"/>
      <dgm:spPr/>
      <dgm:t>
        <a:bodyPr/>
        <a:lstStyle/>
        <a:p>
          <a:r>
            <a:rPr lang="en-US" sz="1050" b="1" smtClean="0">
              <a:solidFill>
                <a:schemeClr val="bg1"/>
              </a:solidFill>
            </a:rPr>
            <a:t>Crystal Dashboard Design</a:t>
          </a:r>
          <a:endParaRPr lang="en-US" sz="1050" b="1" dirty="0">
            <a:solidFill>
              <a:schemeClr val="bg1"/>
            </a:solidFill>
          </a:endParaRPr>
        </a:p>
      </dgm:t>
    </dgm:pt>
    <dgm:pt modelId="{4078312D-59CB-45BD-B698-9AA11B656CDA}" type="parTrans" cxnId="{E341F1B4-E583-4F0E-A143-F4D3E9E9E814}">
      <dgm:prSet/>
      <dgm:spPr/>
      <dgm:t>
        <a:bodyPr/>
        <a:lstStyle/>
        <a:p>
          <a:endParaRPr lang="en-US" sz="1200">
            <a:solidFill>
              <a:schemeClr val="bg1"/>
            </a:solidFill>
          </a:endParaRPr>
        </a:p>
      </dgm:t>
    </dgm:pt>
    <dgm:pt modelId="{C5C446BE-39E3-423B-92C0-267EE85280BE}" type="sibTrans" cxnId="{E341F1B4-E583-4F0E-A143-F4D3E9E9E814}">
      <dgm:prSet/>
      <dgm:spPr/>
      <dgm:t>
        <a:bodyPr/>
        <a:lstStyle/>
        <a:p>
          <a:endParaRPr lang="en-US" sz="1200">
            <a:solidFill>
              <a:schemeClr val="bg1"/>
            </a:solidFill>
          </a:endParaRPr>
        </a:p>
      </dgm:t>
    </dgm:pt>
    <dgm:pt modelId="{1D7DE61B-55B4-4F10-AE38-112E1A57A5A1}">
      <dgm:prSet phldrT="[Text]" custT="1"/>
      <dgm:spPr/>
      <dgm:t>
        <a:bodyPr/>
        <a:lstStyle/>
        <a:p>
          <a:r>
            <a:rPr lang="en-US" sz="1050" b="1" dirty="0" smtClean="0">
              <a:solidFill>
                <a:schemeClr val="bg1"/>
              </a:solidFill>
            </a:rPr>
            <a:t>Cloud</a:t>
          </a:r>
        </a:p>
      </dgm:t>
    </dgm:pt>
    <dgm:pt modelId="{BBFF5017-52B6-42AF-91D3-50D608374B1B}" type="parTrans" cxnId="{9A68618F-53A8-45C2-93DD-35C582A9DA6B}">
      <dgm:prSet/>
      <dgm:spPr/>
      <dgm:t>
        <a:bodyPr/>
        <a:lstStyle/>
        <a:p>
          <a:endParaRPr lang="en-US" sz="1200">
            <a:solidFill>
              <a:schemeClr val="bg1"/>
            </a:solidFill>
          </a:endParaRPr>
        </a:p>
      </dgm:t>
    </dgm:pt>
    <dgm:pt modelId="{52C9BCD7-15AD-4EF2-B948-98885C47A5BE}" type="sibTrans" cxnId="{9A68618F-53A8-45C2-93DD-35C582A9DA6B}">
      <dgm:prSet/>
      <dgm:spPr/>
      <dgm:t>
        <a:bodyPr/>
        <a:lstStyle/>
        <a:p>
          <a:endParaRPr lang="en-US" sz="1200">
            <a:solidFill>
              <a:schemeClr val="bg1"/>
            </a:solidFill>
          </a:endParaRPr>
        </a:p>
      </dgm:t>
    </dgm:pt>
    <dgm:pt modelId="{1C1B8169-6675-42F0-B2EC-42E0C487ADBB}">
      <dgm:prSet phldrT="[Text]" custT="1"/>
      <dgm:spPr/>
      <dgm:t>
        <a:bodyPr/>
        <a:lstStyle/>
        <a:p>
          <a:r>
            <a:rPr lang="en-US" sz="1050" b="1" dirty="0" smtClean="0">
              <a:solidFill>
                <a:schemeClr val="bg1"/>
              </a:solidFill>
            </a:rPr>
            <a:t>Lumira</a:t>
          </a:r>
        </a:p>
      </dgm:t>
    </dgm:pt>
    <dgm:pt modelId="{B17233AC-63AF-40EC-AC43-00E63D5B2978}" type="parTrans" cxnId="{3E499008-3B24-4992-A3CD-8C4E13DD8586}">
      <dgm:prSet/>
      <dgm:spPr/>
      <dgm:t>
        <a:bodyPr/>
        <a:lstStyle/>
        <a:p>
          <a:endParaRPr lang="en-US" sz="1200">
            <a:solidFill>
              <a:schemeClr val="bg1"/>
            </a:solidFill>
          </a:endParaRPr>
        </a:p>
      </dgm:t>
    </dgm:pt>
    <dgm:pt modelId="{B5DD5C00-6894-4F46-9585-BED30979E80C}" type="sibTrans" cxnId="{3E499008-3B24-4992-A3CD-8C4E13DD8586}">
      <dgm:prSet/>
      <dgm:spPr/>
      <dgm:t>
        <a:bodyPr/>
        <a:lstStyle/>
        <a:p>
          <a:endParaRPr lang="en-US" sz="1200">
            <a:solidFill>
              <a:schemeClr val="bg1"/>
            </a:solidFill>
          </a:endParaRPr>
        </a:p>
      </dgm:t>
    </dgm:pt>
    <dgm:pt modelId="{77E1F91D-3800-4926-9040-5DE35FCAA526}">
      <dgm:prSet phldrT="[Text]" custT="1"/>
      <dgm:spPr/>
      <dgm:t>
        <a:bodyPr/>
        <a:lstStyle/>
        <a:p>
          <a:r>
            <a:rPr lang="en-US" sz="2000" b="1" dirty="0" smtClean="0">
              <a:solidFill>
                <a:schemeClr val="bg1"/>
              </a:solidFill>
            </a:rPr>
            <a:t>Analytics</a:t>
          </a:r>
          <a:r>
            <a:rPr lang="en-US" sz="2000" dirty="0" smtClean="0">
              <a:solidFill>
                <a:schemeClr val="bg1"/>
              </a:solidFill>
            </a:rPr>
            <a:t> </a:t>
          </a:r>
          <a:r>
            <a:rPr lang="en-US" sz="2000" b="1" dirty="0" smtClean="0">
              <a:solidFill>
                <a:schemeClr val="bg1"/>
              </a:solidFill>
            </a:rPr>
            <a:t>Applications</a:t>
          </a:r>
          <a:endParaRPr lang="en-US" sz="2000" b="1" dirty="0">
            <a:solidFill>
              <a:schemeClr val="bg1"/>
            </a:solidFill>
          </a:endParaRPr>
        </a:p>
      </dgm:t>
    </dgm:pt>
    <dgm:pt modelId="{FF0019B5-83CE-4B76-8D5F-3A5EEC4BB0AF}" type="parTrans" cxnId="{2BE105A3-6014-4714-A567-5F22DAEEDD9D}">
      <dgm:prSet/>
      <dgm:spPr/>
      <dgm:t>
        <a:bodyPr/>
        <a:lstStyle/>
        <a:p>
          <a:endParaRPr lang="en-US" sz="1200">
            <a:solidFill>
              <a:schemeClr val="bg1"/>
            </a:solidFill>
          </a:endParaRPr>
        </a:p>
      </dgm:t>
    </dgm:pt>
    <dgm:pt modelId="{0C051A94-5A5F-4AD0-84E8-CB22F15C4D9C}" type="sibTrans" cxnId="{2BE105A3-6014-4714-A567-5F22DAEEDD9D}">
      <dgm:prSet/>
      <dgm:spPr/>
      <dgm:t>
        <a:bodyPr/>
        <a:lstStyle/>
        <a:p>
          <a:endParaRPr lang="en-US" sz="1200">
            <a:solidFill>
              <a:schemeClr val="bg1"/>
            </a:solidFill>
          </a:endParaRPr>
        </a:p>
      </dgm:t>
    </dgm:pt>
    <dgm:pt modelId="{87E75E5D-9CC0-4AD5-BE22-59DEBAA97D38}">
      <dgm:prSet phldrT="[Text]" custT="1"/>
      <dgm:spPr/>
      <dgm:t>
        <a:bodyPr/>
        <a:lstStyle/>
        <a:p>
          <a:r>
            <a:rPr lang="en-US" sz="1200" b="1" dirty="0" smtClean="0">
              <a:solidFill>
                <a:schemeClr val="bg1"/>
              </a:solidFill>
            </a:rPr>
            <a:t>SAP BusinessObjects</a:t>
          </a:r>
          <a:endParaRPr lang="en-US" sz="1200" b="1" dirty="0">
            <a:solidFill>
              <a:schemeClr val="bg1"/>
            </a:solidFill>
          </a:endParaRPr>
        </a:p>
      </dgm:t>
    </dgm:pt>
    <dgm:pt modelId="{B3094884-7FD5-4E37-AA63-DFD57F6CCEB6}" type="parTrans" cxnId="{8E480E0C-6734-4F6E-ABC6-0CDDA1CE550D}">
      <dgm:prSet/>
      <dgm:spPr/>
      <dgm:t>
        <a:bodyPr/>
        <a:lstStyle/>
        <a:p>
          <a:endParaRPr lang="en-US" sz="1200">
            <a:solidFill>
              <a:schemeClr val="bg1"/>
            </a:solidFill>
          </a:endParaRPr>
        </a:p>
      </dgm:t>
    </dgm:pt>
    <dgm:pt modelId="{B67B58CE-AB38-48F1-A055-7B274B7C2D67}" type="sibTrans" cxnId="{8E480E0C-6734-4F6E-ABC6-0CDDA1CE550D}">
      <dgm:prSet/>
      <dgm:spPr/>
      <dgm:t>
        <a:bodyPr/>
        <a:lstStyle/>
        <a:p>
          <a:endParaRPr lang="en-US" sz="1200">
            <a:solidFill>
              <a:schemeClr val="bg1"/>
            </a:solidFill>
          </a:endParaRPr>
        </a:p>
      </dgm:t>
    </dgm:pt>
    <dgm:pt modelId="{E82C506B-5736-42C1-A56A-C916701A4982}">
      <dgm:prSet phldrT="[Text]" custT="1"/>
      <dgm:spPr/>
      <dgm:t>
        <a:bodyPr/>
        <a:lstStyle/>
        <a:p>
          <a:r>
            <a:rPr lang="en-US" sz="1050" b="1" dirty="0" smtClean="0">
              <a:solidFill>
                <a:schemeClr val="bg1"/>
              </a:solidFill>
            </a:rPr>
            <a:t>Business Explorer (BEx)</a:t>
          </a:r>
          <a:endParaRPr lang="en-US" sz="1050" b="1" dirty="0">
            <a:solidFill>
              <a:schemeClr val="bg1"/>
            </a:solidFill>
          </a:endParaRPr>
        </a:p>
      </dgm:t>
    </dgm:pt>
    <dgm:pt modelId="{D9DDEB2E-0E51-4515-A04F-63484D0BE95B}" type="parTrans" cxnId="{1C8C1CE6-98ED-4249-A766-F2831D21F3F3}">
      <dgm:prSet/>
      <dgm:spPr/>
      <dgm:t>
        <a:bodyPr/>
        <a:lstStyle/>
        <a:p>
          <a:endParaRPr lang="en-US" sz="1200">
            <a:solidFill>
              <a:schemeClr val="bg1"/>
            </a:solidFill>
          </a:endParaRPr>
        </a:p>
      </dgm:t>
    </dgm:pt>
    <dgm:pt modelId="{D08843F2-EB1D-4779-A894-B22FC69594CF}" type="sibTrans" cxnId="{1C8C1CE6-98ED-4249-A766-F2831D21F3F3}">
      <dgm:prSet/>
      <dgm:spPr/>
      <dgm:t>
        <a:bodyPr/>
        <a:lstStyle/>
        <a:p>
          <a:endParaRPr lang="en-US" sz="1200">
            <a:solidFill>
              <a:schemeClr val="bg1"/>
            </a:solidFill>
          </a:endParaRPr>
        </a:p>
      </dgm:t>
    </dgm:pt>
    <dgm:pt modelId="{63F94886-D280-41AB-9162-C1C8829F2830}">
      <dgm:prSet phldrT="[Text]" custT="1"/>
      <dgm:spPr/>
      <dgm:t>
        <a:bodyPr/>
        <a:lstStyle/>
        <a:p>
          <a:r>
            <a:rPr lang="en-US" sz="1050" b="1" dirty="0" smtClean="0">
              <a:solidFill>
                <a:schemeClr val="bg1"/>
              </a:solidFill>
            </a:rPr>
            <a:t>Visual Business</a:t>
          </a:r>
          <a:endParaRPr lang="en-US" sz="1050" b="1" dirty="0">
            <a:solidFill>
              <a:schemeClr val="bg1"/>
            </a:solidFill>
          </a:endParaRPr>
        </a:p>
      </dgm:t>
    </dgm:pt>
    <dgm:pt modelId="{EFA7FEA8-7F80-491F-BE20-0BCDB223B485}" type="parTrans" cxnId="{61AC46B0-78E3-4D5E-87EF-DD542F0ACFFE}">
      <dgm:prSet/>
      <dgm:spPr/>
      <dgm:t>
        <a:bodyPr/>
        <a:lstStyle/>
        <a:p>
          <a:endParaRPr lang="en-US" sz="1200">
            <a:solidFill>
              <a:schemeClr val="bg1"/>
            </a:solidFill>
          </a:endParaRPr>
        </a:p>
      </dgm:t>
    </dgm:pt>
    <dgm:pt modelId="{A6EACCE2-7611-443D-A5B0-7E4DB2224D6E}" type="sibTrans" cxnId="{61AC46B0-78E3-4D5E-87EF-DD542F0ACFFE}">
      <dgm:prSet/>
      <dgm:spPr/>
      <dgm:t>
        <a:bodyPr/>
        <a:lstStyle/>
        <a:p>
          <a:endParaRPr lang="en-US" sz="1200">
            <a:solidFill>
              <a:schemeClr val="bg1"/>
            </a:solidFill>
          </a:endParaRPr>
        </a:p>
      </dgm:t>
    </dgm:pt>
    <dgm:pt modelId="{E78848D5-E5A4-4D2A-A2A8-6CCDB1E2F52B}" type="pres">
      <dgm:prSet presAssocID="{8DA0EC40-6CA9-442A-8508-4965D389A97A}" presName="Name0" presStyleCnt="0">
        <dgm:presLayoutVars>
          <dgm:chPref val="1"/>
          <dgm:dir/>
          <dgm:animOne val="branch"/>
          <dgm:animLvl val="lvl"/>
          <dgm:resizeHandles/>
        </dgm:presLayoutVars>
      </dgm:prSet>
      <dgm:spPr/>
      <dgm:t>
        <a:bodyPr/>
        <a:lstStyle/>
        <a:p>
          <a:endParaRPr lang="en-US"/>
        </a:p>
      </dgm:t>
    </dgm:pt>
    <dgm:pt modelId="{41766035-8250-487E-9A2E-7AF3B7A69591}" type="pres">
      <dgm:prSet presAssocID="{77E1F91D-3800-4926-9040-5DE35FCAA526}" presName="vertOne" presStyleCnt="0"/>
      <dgm:spPr/>
      <dgm:t>
        <a:bodyPr/>
        <a:lstStyle/>
        <a:p>
          <a:endParaRPr lang="en-US"/>
        </a:p>
      </dgm:t>
    </dgm:pt>
    <dgm:pt modelId="{09F67D4E-A203-4133-B054-C9B3889E14E4}" type="pres">
      <dgm:prSet presAssocID="{77E1F91D-3800-4926-9040-5DE35FCAA526}" presName="txOne" presStyleLbl="node0" presStyleIdx="0" presStyleCnt="1" custScaleY="52402">
        <dgm:presLayoutVars>
          <dgm:chPref val="3"/>
        </dgm:presLayoutVars>
      </dgm:prSet>
      <dgm:spPr/>
      <dgm:t>
        <a:bodyPr/>
        <a:lstStyle/>
        <a:p>
          <a:endParaRPr lang="en-US"/>
        </a:p>
      </dgm:t>
    </dgm:pt>
    <dgm:pt modelId="{F2D6BAC8-9BD2-4708-8160-0C804C51415A}" type="pres">
      <dgm:prSet presAssocID="{77E1F91D-3800-4926-9040-5DE35FCAA526}" presName="parTransOne" presStyleCnt="0"/>
      <dgm:spPr/>
      <dgm:t>
        <a:bodyPr/>
        <a:lstStyle/>
        <a:p>
          <a:endParaRPr lang="en-US"/>
        </a:p>
      </dgm:t>
    </dgm:pt>
    <dgm:pt modelId="{AE312BB8-1255-4C62-AB81-6B4B5E291581}" type="pres">
      <dgm:prSet presAssocID="{77E1F91D-3800-4926-9040-5DE35FCAA526}" presName="horzOne" presStyleCnt="0"/>
      <dgm:spPr/>
      <dgm:t>
        <a:bodyPr/>
        <a:lstStyle/>
        <a:p>
          <a:endParaRPr lang="en-US"/>
        </a:p>
      </dgm:t>
    </dgm:pt>
    <dgm:pt modelId="{3DE5F37E-8149-4147-90DD-A716477CB329}" type="pres">
      <dgm:prSet presAssocID="{2D0569FC-CEE1-468D-A667-2AB2720C01FA}" presName="vertTwo" presStyleCnt="0"/>
      <dgm:spPr/>
      <dgm:t>
        <a:bodyPr/>
        <a:lstStyle/>
        <a:p>
          <a:endParaRPr lang="en-US"/>
        </a:p>
      </dgm:t>
    </dgm:pt>
    <dgm:pt modelId="{ED960AE3-D6EE-41E4-9049-CD2D179FC928}" type="pres">
      <dgm:prSet presAssocID="{2D0569FC-CEE1-468D-A667-2AB2720C01FA}" presName="txTwo" presStyleLbl="node2" presStyleIdx="0" presStyleCnt="3" custScaleY="95086" custLinFactNeighborY="-7647">
        <dgm:presLayoutVars>
          <dgm:chPref val="3"/>
        </dgm:presLayoutVars>
      </dgm:prSet>
      <dgm:spPr/>
      <dgm:t>
        <a:bodyPr/>
        <a:lstStyle/>
        <a:p>
          <a:endParaRPr lang="en-US"/>
        </a:p>
      </dgm:t>
    </dgm:pt>
    <dgm:pt modelId="{F243E062-DBDD-4B75-953A-39544B04157B}" type="pres">
      <dgm:prSet presAssocID="{2D0569FC-CEE1-468D-A667-2AB2720C01FA}" presName="parTransTwo" presStyleCnt="0"/>
      <dgm:spPr/>
      <dgm:t>
        <a:bodyPr/>
        <a:lstStyle/>
        <a:p>
          <a:endParaRPr lang="en-US"/>
        </a:p>
      </dgm:t>
    </dgm:pt>
    <dgm:pt modelId="{669A2B8C-316C-42BF-802E-7DF9BC986487}" type="pres">
      <dgm:prSet presAssocID="{2D0569FC-CEE1-468D-A667-2AB2720C01FA}" presName="horzTwo" presStyleCnt="0"/>
      <dgm:spPr/>
      <dgm:t>
        <a:bodyPr/>
        <a:lstStyle/>
        <a:p>
          <a:endParaRPr lang="en-US"/>
        </a:p>
      </dgm:t>
    </dgm:pt>
    <dgm:pt modelId="{D2391CFE-F3CB-41EA-8275-F26441CC2885}" type="pres">
      <dgm:prSet presAssocID="{E82C506B-5736-42C1-A56A-C916701A4982}" presName="vertThree" presStyleCnt="0"/>
      <dgm:spPr/>
    </dgm:pt>
    <dgm:pt modelId="{1EA7E551-15D6-4232-BFE9-89BDBF21A23C}" type="pres">
      <dgm:prSet presAssocID="{E82C506B-5736-42C1-A56A-C916701A4982}" presName="txThree" presStyleLbl="node3" presStyleIdx="0" presStyleCnt="10" custScaleY="118109" custLinFactNeighborY="5465">
        <dgm:presLayoutVars>
          <dgm:chPref val="3"/>
        </dgm:presLayoutVars>
      </dgm:prSet>
      <dgm:spPr/>
      <dgm:t>
        <a:bodyPr/>
        <a:lstStyle/>
        <a:p>
          <a:endParaRPr lang="en-US"/>
        </a:p>
      </dgm:t>
    </dgm:pt>
    <dgm:pt modelId="{8E6FBCA4-657C-4313-9C6A-EFA03025F9E1}" type="pres">
      <dgm:prSet presAssocID="{E82C506B-5736-42C1-A56A-C916701A4982}" presName="horzThree" presStyleCnt="0"/>
      <dgm:spPr/>
    </dgm:pt>
    <dgm:pt modelId="{0E763F5F-52B2-4E52-873A-51624EBE37FE}" type="pres">
      <dgm:prSet presAssocID="{D08843F2-EB1D-4779-A894-B22FC69594CF}" presName="sibSpaceThree" presStyleCnt="0"/>
      <dgm:spPr/>
    </dgm:pt>
    <dgm:pt modelId="{E3C67DBD-179C-4EB6-A6D4-90CE63309E71}" type="pres">
      <dgm:prSet presAssocID="{63F94886-D280-41AB-9162-C1C8829F2830}" presName="vertThree" presStyleCnt="0"/>
      <dgm:spPr/>
    </dgm:pt>
    <dgm:pt modelId="{9F6F233A-02EF-4F8F-A262-C3C37E057F2F}" type="pres">
      <dgm:prSet presAssocID="{63F94886-D280-41AB-9162-C1C8829F2830}" presName="txThree" presStyleLbl="node3" presStyleIdx="1" presStyleCnt="10" custScaleY="118813" custLinFactNeighborX="6751" custLinFactNeighborY="3335">
        <dgm:presLayoutVars>
          <dgm:chPref val="3"/>
        </dgm:presLayoutVars>
      </dgm:prSet>
      <dgm:spPr/>
      <dgm:t>
        <a:bodyPr/>
        <a:lstStyle/>
        <a:p>
          <a:endParaRPr lang="en-US"/>
        </a:p>
      </dgm:t>
    </dgm:pt>
    <dgm:pt modelId="{F4F718E5-3323-4EA3-870F-1FEC7CF6DF64}" type="pres">
      <dgm:prSet presAssocID="{63F94886-D280-41AB-9162-C1C8829F2830}" presName="horzThree" presStyleCnt="0"/>
      <dgm:spPr/>
    </dgm:pt>
    <dgm:pt modelId="{89A8460C-7793-4D4B-9C2B-240C009408DC}" type="pres">
      <dgm:prSet presAssocID="{2ED5A190-848A-490E-9428-6B3906E2CBA1}" presName="sibSpaceTwo" presStyleCnt="0"/>
      <dgm:spPr/>
      <dgm:t>
        <a:bodyPr/>
        <a:lstStyle/>
        <a:p>
          <a:endParaRPr lang="en-US"/>
        </a:p>
      </dgm:t>
    </dgm:pt>
    <dgm:pt modelId="{597F46E1-25E0-43C0-B2A3-C96140817413}" type="pres">
      <dgm:prSet presAssocID="{87E75E5D-9CC0-4AD5-BE22-59DEBAA97D38}" presName="vertTwo" presStyleCnt="0"/>
      <dgm:spPr/>
    </dgm:pt>
    <dgm:pt modelId="{0B95850D-2C27-4F89-BA44-0794EFD7E4A9}" type="pres">
      <dgm:prSet presAssocID="{87E75E5D-9CC0-4AD5-BE22-59DEBAA97D38}" presName="txTwo" presStyleLbl="node2" presStyleIdx="1" presStyleCnt="3">
        <dgm:presLayoutVars>
          <dgm:chPref val="3"/>
        </dgm:presLayoutVars>
      </dgm:prSet>
      <dgm:spPr/>
      <dgm:t>
        <a:bodyPr/>
        <a:lstStyle/>
        <a:p>
          <a:endParaRPr lang="en-US"/>
        </a:p>
      </dgm:t>
    </dgm:pt>
    <dgm:pt modelId="{9A5AE7E2-3852-4262-BBFD-03EA9333C1A5}" type="pres">
      <dgm:prSet presAssocID="{87E75E5D-9CC0-4AD5-BE22-59DEBAA97D38}" presName="parTransTwo" presStyleCnt="0"/>
      <dgm:spPr/>
    </dgm:pt>
    <dgm:pt modelId="{5C6FE60A-6AA4-4623-BD50-5A579AA4D4E7}" type="pres">
      <dgm:prSet presAssocID="{87E75E5D-9CC0-4AD5-BE22-59DEBAA97D38}" presName="horzTwo" presStyleCnt="0"/>
      <dgm:spPr/>
    </dgm:pt>
    <dgm:pt modelId="{545FDFE2-9E10-49C0-ADF1-42DCA8E66CC2}" type="pres">
      <dgm:prSet presAssocID="{EB67E79C-33FD-4408-AA19-21D9B494F1A5}" presName="vertThree" presStyleCnt="0"/>
      <dgm:spPr/>
      <dgm:t>
        <a:bodyPr/>
        <a:lstStyle/>
        <a:p>
          <a:endParaRPr lang="en-US"/>
        </a:p>
      </dgm:t>
    </dgm:pt>
    <dgm:pt modelId="{72C579E0-E110-4E6E-9CCA-241C57EEC5FB}" type="pres">
      <dgm:prSet presAssocID="{EB67E79C-33FD-4408-AA19-21D9B494F1A5}" presName="txThree" presStyleLbl="node3" presStyleIdx="2" presStyleCnt="10" custScaleX="105546" custScaleY="119056" custLinFactNeighborY="10432">
        <dgm:presLayoutVars>
          <dgm:chPref val="3"/>
        </dgm:presLayoutVars>
      </dgm:prSet>
      <dgm:spPr/>
      <dgm:t>
        <a:bodyPr/>
        <a:lstStyle/>
        <a:p>
          <a:endParaRPr lang="en-US"/>
        </a:p>
      </dgm:t>
    </dgm:pt>
    <dgm:pt modelId="{7855D5D4-BF50-40DC-9799-2CBD7490A8DD}" type="pres">
      <dgm:prSet presAssocID="{EB67E79C-33FD-4408-AA19-21D9B494F1A5}" presName="horzThree" presStyleCnt="0"/>
      <dgm:spPr/>
      <dgm:t>
        <a:bodyPr/>
        <a:lstStyle/>
        <a:p>
          <a:endParaRPr lang="en-US"/>
        </a:p>
      </dgm:t>
    </dgm:pt>
    <dgm:pt modelId="{359EA768-2BDB-4595-8205-67AB99B6FCAF}" type="pres">
      <dgm:prSet presAssocID="{60AC1E2A-EE23-4826-93C1-6A0AB45841C6}" presName="sibSpaceThree" presStyleCnt="0"/>
      <dgm:spPr/>
      <dgm:t>
        <a:bodyPr/>
        <a:lstStyle/>
        <a:p>
          <a:endParaRPr lang="en-US"/>
        </a:p>
      </dgm:t>
    </dgm:pt>
    <dgm:pt modelId="{A022C317-A218-44B7-AE94-1F9B542B685F}" type="pres">
      <dgm:prSet presAssocID="{D2745BEB-55EB-4378-AFBF-DB44BD2D7CD9}" presName="vertThree" presStyleCnt="0"/>
      <dgm:spPr/>
      <dgm:t>
        <a:bodyPr/>
        <a:lstStyle/>
        <a:p>
          <a:endParaRPr lang="en-US"/>
        </a:p>
      </dgm:t>
    </dgm:pt>
    <dgm:pt modelId="{28C23B98-78F5-483E-873C-7C79EBC0C575}" type="pres">
      <dgm:prSet presAssocID="{D2745BEB-55EB-4378-AFBF-DB44BD2D7CD9}" presName="txThree" presStyleLbl="node3" presStyleIdx="3" presStyleCnt="10" custScaleX="89940" custScaleY="119056" custLinFactNeighborY="10432">
        <dgm:presLayoutVars>
          <dgm:chPref val="3"/>
        </dgm:presLayoutVars>
      </dgm:prSet>
      <dgm:spPr/>
      <dgm:t>
        <a:bodyPr/>
        <a:lstStyle/>
        <a:p>
          <a:endParaRPr lang="en-US"/>
        </a:p>
      </dgm:t>
    </dgm:pt>
    <dgm:pt modelId="{AEE68226-7E33-4A77-889F-1C3378567FF6}" type="pres">
      <dgm:prSet presAssocID="{D2745BEB-55EB-4378-AFBF-DB44BD2D7CD9}" presName="horzThree" presStyleCnt="0"/>
      <dgm:spPr/>
      <dgm:t>
        <a:bodyPr/>
        <a:lstStyle/>
        <a:p>
          <a:endParaRPr lang="en-US"/>
        </a:p>
      </dgm:t>
    </dgm:pt>
    <dgm:pt modelId="{50052A1E-CA5D-445D-98CA-4A04C2D3F0E6}" type="pres">
      <dgm:prSet presAssocID="{F7B9E2AA-93A8-4B71-BAE6-67F2C17185E2}" presName="sibSpaceThree" presStyleCnt="0"/>
      <dgm:spPr/>
      <dgm:t>
        <a:bodyPr/>
        <a:lstStyle/>
        <a:p>
          <a:endParaRPr lang="en-US"/>
        </a:p>
      </dgm:t>
    </dgm:pt>
    <dgm:pt modelId="{E9A42D0F-6D23-4C13-A9BE-63D29C768568}" type="pres">
      <dgm:prSet presAssocID="{DFB744A2-56FC-46A9-A26E-91EB526ACC15}" presName="vertThree" presStyleCnt="0"/>
      <dgm:spPr/>
      <dgm:t>
        <a:bodyPr/>
        <a:lstStyle/>
        <a:p>
          <a:endParaRPr lang="en-US"/>
        </a:p>
      </dgm:t>
    </dgm:pt>
    <dgm:pt modelId="{0FE2D639-6C37-45F2-A46B-A9C69AA96350}" type="pres">
      <dgm:prSet presAssocID="{DFB744A2-56FC-46A9-A26E-91EB526ACC15}" presName="txThree" presStyleLbl="node3" presStyleIdx="4" presStyleCnt="10" custScaleY="119056" custLinFactNeighborY="10432">
        <dgm:presLayoutVars>
          <dgm:chPref val="3"/>
        </dgm:presLayoutVars>
      </dgm:prSet>
      <dgm:spPr/>
      <dgm:t>
        <a:bodyPr/>
        <a:lstStyle/>
        <a:p>
          <a:endParaRPr lang="en-US"/>
        </a:p>
      </dgm:t>
    </dgm:pt>
    <dgm:pt modelId="{5284D961-B57E-42DA-A604-43F8704D8F57}" type="pres">
      <dgm:prSet presAssocID="{DFB744A2-56FC-46A9-A26E-91EB526ACC15}" presName="horzThree" presStyleCnt="0"/>
      <dgm:spPr/>
      <dgm:t>
        <a:bodyPr/>
        <a:lstStyle/>
        <a:p>
          <a:endParaRPr lang="en-US"/>
        </a:p>
      </dgm:t>
    </dgm:pt>
    <dgm:pt modelId="{C58F1F55-7E77-41EA-94C0-093FEDFC0219}" type="pres">
      <dgm:prSet presAssocID="{9F89F159-F387-4829-9B7F-4D6E10A3B18A}" presName="sibSpaceThree" presStyleCnt="0"/>
      <dgm:spPr/>
      <dgm:t>
        <a:bodyPr/>
        <a:lstStyle/>
        <a:p>
          <a:endParaRPr lang="en-US"/>
        </a:p>
      </dgm:t>
    </dgm:pt>
    <dgm:pt modelId="{041FC995-FCA6-4454-9955-C18FC91AE40B}" type="pres">
      <dgm:prSet presAssocID="{2BDAB025-E6CC-4345-BB93-E72CEA70E54E}" presName="vertThree" presStyleCnt="0"/>
      <dgm:spPr/>
      <dgm:t>
        <a:bodyPr/>
        <a:lstStyle/>
        <a:p>
          <a:endParaRPr lang="en-US"/>
        </a:p>
      </dgm:t>
    </dgm:pt>
    <dgm:pt modelId="{633F5B37-E281-44E5-A4B6-E6EAA3DAE15C}" type="pres">
      <dgm:prSet presAssocID="{2BDAB025-E6CC-4345-BB93-E72CEA70E54E}" presName="txThree" presStyleLbl="node3" presStyleIdx="5" presStyleCnt="10" custScaleY="119056" custLinFactNeighborY="10432">
        <dgm:presLayoutVars>
          <dgm:chPref val="3"/>
        </dgm:presLayoutVars>
      </dgm:prSet>
      <dgm:spPr/>
      <dgm:t>
        <a:bodyPr/>
        <a:lstStyle/>
        <a:p>
          <a:endParaRPr lang="en-US"/>
        </a:p>
      </dgm:t>
    </dgm:pt>
    <dgm:pt modelId="{288D31C1-51CC-4425-8A94-8988B58A28A1}" type="pres">
      <dgm:prSet presAssocID="{2BDAB025-E6CC-4345-BB93-E72CEA70E54E}" presName="horzThree" presStyleCnt="0"/>
      <dgm:spPr/>
      <dgm:t>
        <a:bodyPr/>
        <a:lstStyle/>
        <a:p>
          <a:endParaRPr lang="en-US"/>
        </a:p>
      </dgm:t>
    </dgm:pt>
    <dgm:pt modelId="{B138D523-4257-4944-ABD3-8D3B7D65DE42}" type="pres">
      <dgm:prSet presAssocID="{2BD4796F-38F2-4C9B-97BF-5E6479B471E4}" presName="sibSpaceThree" presStyleCnt="0"/>
      <dgm:spPr/>
      <dgm:t>
        <a:bodyPr/>
        <a:lstStyle/>
        <a:p>
          <a:endParaRPr lang="en-US"/>
        </a:p>
      </dgm:t>
    </dgm:pt>
    <dgm:pt modelId="{59E3AC93-315D-4B1C-9280-B17B745C47A9}" type="pres">
      <dgm:prSet presAssocID="{1D7DE61B-55B4-4F10-AE38-112E1A57A5A1}" presName="vertThree" presStyleCnt="0"/>
      <dgm:spPr/>
      <dgm:t>
        <a:bodyPr/>
        <a:lstStyle/>
        <a:p>
          <a:endParaRPr lang="en-US"/>
        </a:p>
      </dgm:t>
    </dgm:pt>
    <dgm:pt modelId="{87553E96-7762-4DE6-B21D-2074A0A5033A}" type="pres">
      <dgm:prSet presAssocID="{1D7DE61B-55B4-4F10-AE38-112E1A57A5A1}" presName="txThree" presStyleLbl="node3" presStyleIdx="6" presStyleCnt="10" custScaleY="119056" custLinFactNeighborY="10432">
        <dgm:presLayoutVars>
          <dgm:chPref val="3"/>
        </dgm:presLayoutVars>
      </dgm:prSet>
      <dgm:spPr/>
      <dgm:t>
        <a:bodyPr/>
        <a:lstStyle/>
        <a:p>
          <a:endParaRPr lang="en-US"/>
        </a:p>
      </dgm:t>
    </dgm:pt>
    <dgm:pt modelId="{566B2673-62DC-4DD7-BB03-208796E19E42}" type="pres">
      <dgm:prSet presAssocID="{1D7DE61B-55B4-4F10-AE38-112E1A57A5A1}" presName="horzThree" presStyleCnt="0"/>
      <dgm:spPr/>
      <dgm:t>
        <a:bodyPr/>
        <a:lstStyle/>
        <a:p>
          <a:endParaRPr lang="en-US"/>
        </a:p>
      </dgm:t>
    </dgm:pt>
    <dgm:pt modelId="{694DD75F-91B6-40C5-AD80-EAF739ADE6FC}" type="pres">
      <dgm:prSet presAssocID="{52C9BCD7-15AD-4EF2-B948-98885C47A5BE}" presName="sibSpaceThree" presStyleCnt="0"/>
      <dgm:spPr/>
      <dgm:t>
        <a:bodyPr/>
        <a:lstStyle/>
        <a:p>
          <a:endParaRPr lang="en-US"/>
        </a:p>
      </dgm:t>
    </dgm:pt>
    <dgm:pt modelId="{C1211328-D351-4B53-BF4F-FEBAF679B4FD}" type="pres">
      <dgm:prSet presAssocID="{1C1B8169-6675-42F0-B2EC-42E0C487ADBB}" presName="vertThree" presStyleCnt="0"/>
      <dgm:spPr/>
      <dgm:t>
        <a:bodyPr/>
        <a:lstStyle/>
        <a:p>
          <a:endParaRPr lang="en-US"/>
        </a:p>
      </dgm:t>
    </dgm:pt>
    <dgm:pt modelId="{DAC1B32F-FAC7-428E-9501-7AA60C617C92}" type="pres">
      <dgm:prSet presAssocID="{1C1B8169-6675-42F0-B2EC-42E0C487ADBB}" presName="txThree" presStyleLbl="node3" presStyleIdx="7" presStyleCnt="10" custScaleX="112306" custScaleY="119056" custLinFactNeighborY="10432">
        <dgm:presLayoutVars>
          <dgm:chPref val="3"/>
        </dgm:presLayoutVars>
      </dgm:prSet>
      <dgm:spPr/>
      <dgm:t>
        <a:bodyPr/>
        <a:lstStyle/>
        <a:p>
          <a:endParaRPr lang="en-US"/>
        </a:p>
      </dgm:t>
    </dgm:pt>
    <dgm:pt modelId="{48CF24B1-BBB1-4B92-9185-94C224F4DA56}" type="pres">
      <dgm:prSet presAssocID="{1C1B8169-6675-42F0-B2EC-42E0C487ADBB}" presName="horzThree" presStyleCnt="0"/>
      <dgm:spPr/>
      <dgm:t>
        <a:bodyPr/>
        <a:lstStyle/>
        <a:p>
          <a:endParaRPr lang="en-US"/>
        </a:p>
      </dgm:t>
    </dgm:pt>
    <dgm:pt modelId="{1475832E-8857-4054-B284-803D50F34639}" type="pres">
      <dgm:prSet presAssocID="{B67B58CE-AB38-48F1-A055-7B274B7C2D67}" presName="sibSpaceTwo" presStyleCnt="0"/>
      <dgm:spPr/>
    </dgm:pt>
    <dgm:pt modelId="{86D5BA6B-8920-467C-A5F1-7427DFF65147}" type="pres">
      <dgm:prSet presAssocID="{DB2E3DBC-EADC-4ED1-9268-343DDC41B845}" presName="vertTwo" presStyleCnt="0"/>
      <dgm:spPr/>
      <dgm:t>
        <a:bodyPr/>
        <a:lstStyle/>
        <a:p>
          <a:endParaRPr lang="en-US"/>
        </a:p>
      </dgm:t>
    </dgm:pt>
    <dgm:pt modelId="{3D0684FD-C0AC-4372-B1C7-2F2F58815130}" type="pres">
      <dgm:prSet presAssocID="{DB2E3DBC-EADC-4ED1-9268-343DDC41B845}" presName="txTwo" presStyleLbl="node2" presStyleIdx="2" presStyleCnt="3" custScaleY="96899" custLinFactNeighborY="-7647">
        <dgm:presLayoutVars>
          <dgm:chPref val="3"/>
        </dgm:presLayoutVars>
      </dgm:prSet>
      <dgm:spPr/>
      <dgm:t>
        <a:bodyPr/>
        <a:lstStyle/>
        <a:p>
          <a:endParaRPr lang="en-US"/>
        </a:p>
      </dgm:t>
    </dgm:pt>
    <dgm:pt modelId="{E0DEFACD-3B87-4565-8D52-9817DAF57313}" type="pres">
      <dgm:prSet presAssocID="{DB2E3DBC-EADC-4ED1-9268-343DDC41B845}" presName="parTransTwo" presStyleCnt="0"/>
      <dgm:spPr/>
      <dgm:t>
        <a:bodyPr/>
        <a:lstStyle/>
        <a:p>
          <a:endParaRPr lang="en-US"/>
        </a:p>
      </dgm:t>
    </dgm:pt>
    <dgm:pt modelId="{C5F8AD3C-EDA1-461F-A8A1-1C493DDDDAA8}" type="pres">
      <dgm:prSet presAssocID="{DB2E3DBC-EADC-4ED1-9268-343DDC41B845}" presName="horzTwo" presStyleCnt="0"/>
      <dgm:spPr/>
      <dgm:t>
        <a:bodyPr/>
        <a:lstStyle/>
        <a:p>
          <a:endParaRPr lang="en-US"/>
        </a:p>
      </dgm:t>
    </dgm:pt>
    <dgm:pt modelId="{DAF66238-46EA-4901-8CA1-1828A9C4C7D0}" type="pres">
      <dgm:prSet presAssocID="{91DB5E13-4166-4060-974E-54C1F7227C25}" presName="vertThree" presStyleCnt="0"/>
      <dgm:spPr/>
      <dgm:t>
        <a:bodyPr/>
        <a:lstStyle/>
        <a:p>
          <a:endParaRPr lang="en-US"/>
        </a:p>
      </dgm:t>
    </dgm:pt>
    <dgm:pt modelId="{310D6174-37C5-420F-86F5-640CBD96BC65}" type="pres">
      <dgm:prSet presAssocID="{91DB5E13-4166-4060-974E-54C1F7227C25}" presName="txThree" presStyleLbl="node3" presStyleIdx="8" presStyleCnt="10" custScaleX="88393" custScaleY="119056" custLinFactNeighborY="8170">
        <dgm:presLayoutVars>
          <dgm:chPref val="3"/>
        </dgm:presLayoutVars>
      </dgm:prSet>
      <dgm:spPr/>
      <dgm:t>
        <a:bodyPr/>
        <a:lstStyle/>
        <a:p>
          <a:endParaRPr lang="en-US"/>
        </a:p>
      </dgm:t>
    </dgm:pt>
    <dgm:pt modelId="{37BA65B3-9A2E-41D1-BD13-0F461FCA31C7}" type="pres">
      <dgm:prSet presAssocID="{91DB5E13-4166-4060-974E-54C1F7227C25}" presName="horzThree" presStyleCnt="0"/>
      <dgm:spPr/>
      <dgm:t>
        <a:bodyPr/>
        <a:lstStyle/>
        <a:p>
          <a:endParaRPr lang="en-US"/>
        </a:p>
      </dgm:t>
    </dgm:pt>
    <dgm:pt modelId="{786059DB-C117-4E30-BC07-BFD42B53B77F}" type="pres">
      <dgm:prSet presAssocID="{E1EBBCF4-9AD8-41E9-ACDA-C0ECD8D83D25}" presName="sibSpaceThree" presStyleCnt="0"/>
      <dgm:spPr/>
      <dgm:t>
        <a:bodyPr/>
        <a:lstStyle/>
        <a:p>
          <a:endParaRPr lang="en-US"/>
        </a:p>
      </dgm:t>
    </dgm:pt>
    <dgm:pt modelId="{53A263B0-BE0C-40FE-9823-C0B71BE1361E}" type="pres">
      <dgm:prSet presAssocID="{36B72CA3-4298-4456-BC15-47B8FFA57433}" presName="vertThree" presStyleCnt="0"/>
      <dgm:spPr/>
      <dgm:t>
        <a:bodyPr/>
        <a:lstStyle/>
        <a:p>
          <a:endParaRPr lang="en-US"/>
        </a:p>
      </dgm:t>
    </dgm:pt>
    <dgm:pt modelId="{C5555BC2-79EB-4CEB-8F2E-E31ABCEB9DFE}" type="pres">
      <dgm:prSet presAssocID="{36B72CA3-4298-4456-BC15-47B8FFA57433}" presName="txThree" presStyleLbl="node3" presStyleIdx="9" presStyleCnt="10" custScaleY="119056" custLinFactNeighborY="8170">
        <dgm:presLayoutVars>
          <dgm:chPref val="3"/>
        </dgm:presLayoutVars>
      </dgm:prSet>
      <dgm:spPr/>
      <dgm:t>
        <a:bodyPr/>
        <a:lstStyle/>
        <a:p>
          <a:endParaRPr lang="en-US"/>
        </a:p>
      </dgm:t>
    </dgm:pt>
    <dgm:pt modelId="{B1142243-6DD4-488D-B5A5-0DAF0D5AC288}" type="pres">
      <dgm:prSet presAssocID="{36B72CA3-4298-4456-BC15-47B8FFA57433}" presName="horzThree" presStyleCnt="0"/>
      <dgm:spPr/>
      <dgm:t>
        <a:bodyPr/>
        <a:lstStyle/>
        <a:p>
          <a:endParaRPr lang="en-US"/>
        </a:p>
      </dgm:t>
    </dgm:pt>
  </dgm:ptLst>
  <dgm:cxnLst>
    <dgm:cxn modelId="{D9364342-E25E-4447-B7BB-FD4CA82A5082}" type="presOf" srcId="{1C1B8169-6675-42F0-B2EC-42E0C487ADBB}" destId="{DAC1B32F-FAC7-428E-9501-7AA60C617C92}" srcOrd="0" destOrd="0" presId="urn:microsoft.com/office/officeart/2005/8/layout/architecture+Icon"/>
    <dgm:cxn modelId="{23301CA7-F7F5-43D6-B822-1F0716C3FE40}" type="presOf" srcId="{EB67E79C-33FD-4408-AA19-21D9B494F1A5}" destId="{72C579E0-E110-4E6E-9CCA-241C57EEC5FB}" srcOrd="0" destOrd="0" presId="urn:microsoft.com/office/officeart/2005/8/layout/architecture+Icon"/>
    <dgm:cxn modelId="{61AC46B0-78E3-4D5E-87EF-DD542F0ACFFE}" srcId="{2D0569FC-CEE1-468D-A667-2AB2720C01FA}" destId="{63F94886-D280-41AB-9162-C1C8829F2830}" srcOrd="1" destOrd="0" parTransId="{EFA7FEA8-7F80-491F-BE20-0BCDB223B485}" sibTransId="{A6EACCE2-7611-443D-A5B0-7E4DB2224D6E}"/>
    <dgm:cxn modelId="{89EB378F-28DE-40A1-B831-E4D0BDD65460}" srcId="{77E1F91D-3800-4926-9040-5DE35FCAA526}" destId="{2D0569FC-CEE1-468D-A667-2AB2720C01FA}" srcOrd="0" destOrd="0" parTransId="{47A3FD1A-995D-4C4F-B7F7-4C2C7CFF29AA}" sibTransId="{2ED5A190-848A-490E-9428-6B3906E2CBA1}"/>
    <dgm:cxn modelId="{EB7CEC2C-E94B-4CD6-BBB6-6D9DB93F28C8}" type="presOf" srcId="{1D7DE61B-55B4-4F10-AE38-112E1A57A5A1}" destId="{87553E96-7762-4DE6-B21D-2074A0A5033A}" srcOrd="0" destOrd="0" presId="urn:microsoft.com/office/officeart/2005/8/layout/architecture+Icon"/>
    <dgm:cxn modelId="{2BE105A3-6014-4714-A567-5F22DAEEDD9D}" srcId="{8DA0EC40-6CA9-442A-8508-4965D389A97A}" destId="{77E1F91D-3800-4926-9040-5DE35FCAA526}" srcOrd="0" destOrd="0" parTransId="{FF0019B5-83CE-4B76-8D5F-3A5EEC4BB0AF}" sibTransId="{0C051A94-5A5F-4AD0-84E8-CB22F15C4D9C}"/>
    <dgm:cxn modelId="{5DDC5582-DB6C-495B-B0F1-81E56D9A3598}" srcId="{87E75E5D-9CC0-4AD5-BE22-59DEBAA97D38}" destId="{EB67E79C-33FD-4408-AA19-21D9B494F1A5}" srcOrd="0" destOrd="0" parTransId="{DEE7ED22-550A-461D-BAFC-830667929B5A}" sibTransId="{60AC1E2A-EE23-4826-93C1-6A0AB45841C6}"/>
    <dgm:cxn modelId="{E341F1B4-E583-4F0E-A143-F4D3E9E9E814}" srcId="{DB2E3DBC-EADC-4ED1-9268-343DDC41B845}" destId="{36B72CA3-4298-4456-BC15-47B8FFA57433}" srcOrd="1" destOrd="0" parTransId="{4078312D-59CB-45BD-B698-9AA11B656CDA}" sibTransId="{C5C446BE-39E3-423B-92C0-267EE85280BE}"/>
    <dgm:cxn modelId="{8A020AF7-F381-473E-8367-B9758B5BE991}" type="presOf" srcId="{91DB5E13-4166-4060-974E-54C1F7227C25}" destId="{310D6174-37C5-420F-86F5-640CBD96BC65}" srcOrd="0" destOrd="0" presId="urn:microsoft.com/office/officeart/2005/8/layout/architecture+Icon"/>
    <dgm:cxn modelId="{28136A1F-E166-41E8-8C8B-C3977F1684EF}" srcId="{87E75E5D-9CC0-4AD5-BE22-59DEBAA97D38}" destId="{DFB744A2-56FC-46A9-A26E-91EB526ACC15}" srcOrd="2" destOrd="0" parTransId="{EBCAF89D-93E7-4964-9127-FFCDFE383EB3}" sibTransId="{9F89F159-F387-4829-9B7F-4D6E10A3B18A}"/>
    <dgm:cxn modelId="{5CD4A6AE-A030-4138-BEFC-CA58EE37A27D}" type="presOf" srcId="{8DA0EC40-6CA9-442A-8508-4965D389A97A}" destId="{E78848D5-E5A4-4D2A-A2A8-6CCDB1E2F52B}" srcOrd="0" destOrd="0" presId="urn:microsoft.com/office/officeart/2005/8/layout/architecture+Icon"/>
    <dgm:cxn modelId="{B3B9B96B-A244-4170-A63A-53DE61C47DB2}" srcId="{77E1F91D-3800-4926-9040-5DE35FCAA526}" destId="{DB2E3DBC-EADC-4ED1-9268-343DDC41B845}" srcOrd="2" destOrd="0" parTransId="{D00056A6-02BA-440F-9D3F-F5A22D0B14F4}" sibTransId="{ED6C3F7E-22A7-481C-BCB1-AFA8350D0F5E}"/>
    <dgm:cxn modelId="{8E480E0C-6734-4F6E-ABC6-0CDDA1CE550D}" srcId="{77E1F91D-3800-4926-9040-5DE35FCAA526}" destId="{87E75E5D-9CC0-4AD5-BE22-59DEBAA97D38}" srcOrd="1" destOrd="0" parTransId="{B3094884-7FD5-4E37-AA63-DFD57F6CCEB6}" sibTransId="{B67B58CE-AB38-48F1-A055-7B274B7C2D67}"/>
    <dgm:cxn modelId="{2C760343-6152-4088-BE57-F40EC21F9C4A}" srcId="{DB2E3DBC-EADC-4ED1-9268-343DDC41B845}" destId="{91DB5E13-4166-4060-974E-54C1F7227C25}" srcOrd="0" destOrd="0" parTransId="{B2F1D637-64EB-45D4-9872-8E64D3934C69}" sibTransId="{E1EBBCF4-9AD8-41E9-ACDA-C0ECD8D83D25}"/>
    <dgm:cxn modelId="{8417EBEF-4983-448E-AE0A-B6D3D83C1F04}" type="presOf" srcId="{77E1F91D-3800-4926-9040-5DE35FCAA526}" destId="{09F67D4E-A203-4133-B054-C9B3889E14E4}" srcOrd="0" destOrd="0" presId="urn:microsoft.com/office/officeart/2005/8/layout/architecture+Icon"/>
    <dgm:cxn modelId="{B9B791EB-9A0D-4DE4-80AA-C853DD0CCDCF}" type="presOf" srcId="{2D0569FC-CEE1-468D-A667-2AB2720C01FA}" destId="{ED960AE3-D6EE-41E4-9049-CD2D179FC928}" srcOrd="0" destOrd="0" presId="urn:microsoft.com/office/officeart/2005/8/layout/architecture+Icon"/>
    <dgm:cxn modelId="{96C9431F-5FC6-4F37-904A-407AA054FC76}" type="presOf" srcId="{36B72CA3-4298-4456-BC15-47B8FFA57433}" destId="{C5555BC2-79EB-4CEB-8F2E-E31ABCEB9DFE}" srcOrd="0" destOrd="0" presId="urn:microsoft.com/office/officeart/2005/8/layout/architecture+Icon"/>
    <dgm:cxn modelId="{99A8291C-A141-4B41-804F-21EE7BABAEB0}" type="presOf" srcId="{DB2E3DBC-EADC-4ED1-9268-343DDC41B845}" destId="{3D0684FD-C0AC-4372-B1C7-2F2F58815130}" srcOrd="0" destOrd="0" presId="urn:microsoft.com/office/officeart/2005/8/layout/architecture+Icon"/>
    <dgm:cxn modelId="{923DD1A4-3D82-4A40-B48A-349F26F2EEA9}" srcId="{87E75E5D-9CC0-4AD5-BE22-59DEBAA97D38}" destId="{D2745BEB-55EB-4378-AFBF-DB44BD2D7CD9}" srcOrd="1" destOrd="0" parTransId="{90D014F9-DB8D-4B0C-8268-532D7E56DB21}" sibTransId="{F7B9E2AA-93A8-4B71-BAE6-67F2C17185E2}"/>
    <dgm:cxn modelId="{2AF2D925-0E47-4088-AC1D-8A7F981E9D14}" type="presOf" srcId="{D2745BEB-55EB-4378-AFBF-DB44BD2D7CD9}" destId="{28C23B98-78F5-483E-873C-7C79EBC0C575}" srcOrd="0" destOrd="0" presId="urn:microsoft.com/office/officeart/2005/8/layout/architecture+Icon"/>
    <dgm:cxn modelId="{1C8C1CE6-98ED-4249-A766-F2831D21F3F3}" srcId="{2D0569FC-CEE1-468D-A667-2AB2720C01FA}" destId="{E82C506B-5736-42C1-A56A-C916701A4982}" srcOrd="0" destOrd="0" parTransId="{D9DDEB2E-0E51-4515-A04F-63484D0BE95B}" sibTransId="{D08843F2-EB1D-4779-A894-B22FC69594CF}"/>
    <dgm:cxn modelId="{9A68618F-53A8-45C2-93DD-35C582A9DA6B}" srcId="{87E75E5D-9CC0-4AD5-BE22-59DEBAA97D38}" destId="{1D7DE61B-55B4-4F10-AE38-112E1A57A5A1}" srcOrd="4" destOrd="0" parTransId="{BBFF5017-52B6-42AF-91D3-50D608374B1B}" sibTransId="{52C9BCD7-15AD-4EF2-B948-98885C47A5BE}"/>
    <dgm:cxn modelId="{10A94D99-E0DF-492F-A188-AE87B24D40C7}" type="presOf" srcId="{E82C506B-5736-42C1-A56A-C916701A4982}" destId="{1EA7E551-15D6-4232-BFE9-89BDBF21A23C}" srcOrd="0" destOrd="0" presId="urn:microsoft.com/office/officeart/2005/8/layout/architecture+Icon"/>
    <dgm:cxn modelId="{3E499008-3B24-4992-A3CD-8C4E13DD8586}" srcId="{87E75E5D-9CC0-4AD5-BE22-59DEBAA97D38}" destId="{1C1B8169-6675-42F0-B2EC-42E0C487ADBB}" srcOrd="5" destOrd="0" parTransId="{B17233AC-63AF-40EC-AC43-00E63D5B2978}" sibTransId="{B5DD5C00-6894-4F46-9585-BED30979E80C}"/>
    <dgm:cxn modelId="{ADBDF43C-87AB-4787-9F48-9F7F84A73CAB}" type="presOf" srcId="{63F94886-D280-41AB-9162-C1C8829F2830}" destId="{9F6F233A-02EF-4F8F-A262-C3C37E057F2F}" srcOrd="0" destOrd="0" presId="urn:microsoft.com/office/officeart/2005/8/layout/architecture+Icon"/>
    <dgm:cxn modelId="{2EA78286-1D34-49EA-A4AC-77A6B00F561D}" type="presOf" srcId="{DFB744A2-56FC-46A9-A26E-91EB526ACC15}" destId="{0FE2D639-6C37-45F2-A46B-A9C69AA96350}" srcOrd="0" destOrd="0" presId="urn:microsoft.com/office/officeart/2005/8/layout/architecture+Icon"/>
    <dgm:cxn modelId="{AC867E66-9C5A-4794-81B9-F80CD3CC0C5B}" srcId="{87E75E5D-9CC0-4AD5-BE22-59DEBAA97D38}" destId="{2BDAB025-E6CC-4345-BB93-E72CEA70E54E}" srcOrd="3" destOrd="0" parTransId="{C9CA19F5-2FE1-4E70-8951-061363BD8B75}" sibTransId="{2BD4796F-38F2-4C9B-97BF-5E6479B471E4}"/>
    <dgm:cxn modelId="{A4C4F33E-CD0D-4A1A-A796-A706AB9A8BE3}" type="presOf" srcId="{87E75E5D-9CC0-4AD5-BE22-59DEBAA97D38}" destId="{0B95850D-2C27-4F89-BA44-0794EFD7E4A9}" srcOrd="0" destOrd="0" presId="urn:microsoft.com/office/officeart/2005/8/layout/architecture+Icon"/>
    <dgm:cxn modelId="{BBFE24E1-75CD-4E5F-A8DC-88F3E916AAC6}" type="presOf" srcId="{2BDAB025-E6CC-4345-BB93-E72CEA70E54E}" destId="{633F5B37-E281-44E5-A4B6-E6EAA3DAE15C}" srcOrd="0" destOrd="0" presId="urn:microsoft.com/office/officeart/2005/8/layout/architecture+Icon"/>
    <dgm:cxn modelId="{1D7D151B-6572-4272-A140-8A4412BA5388}" type="presParOf" srcId="{E78848D5-E5A4-4D2A-A2A8-6CCDB1E2F52B}" destId="{41766035-8250-487E-9A2E-7AF3B7A69591}" srcOrd="0" destOrd="0" presId="urn:microsoft.com/office/officeart/2005/8/layout/architecture+Icon"/>
    <dgm:cxn modelId="{3371EB5A-519F-4836-86D6-9A6D2D1C2667}" type="presParOf" srcId="{41766035-8250-487E-9A2E-7AF3B7A69591}" destId="{09F67D4E-A203-4133-B054-C9B3889E14E4}" srcOrd="0" destOrd="0" presId="urn:microsoft.com/office/officeart/2005/8/layout/architecture+Icon"/>
    <dgm:cxn modelId="{03F82A31-D1C6-40DA-9F71-41CE5C2CB122}" type="presParOf" srcId="{41766035-8250-487E-9A2E-7AF3B7A69591}" destId="{F2D6BAC8-9BD2-4708-8160-0C804C51415A}" srcOrd="1" destOrd="0" presId="urn:microsoft.com/office/officeart/2005/8/layout/architecture+Icon"/>
    <dgm:cxn modelId="{E1CAE58C-6142-4A2B-9A6A-DE58BFFBD26D}" type="presParOf" srcId="{41766035-8250-487E-9A2E-7AF3B7A69591}" destId="{AE312BB8-1255-4C62-AB81-6B4B5E291581}" srcOrd="2" destOrd="0" presId="urn:microsoft.com/office/officeart/2005/8/layout/architecture+Icon"/>
    <dgm:cxn modelId="{0236F6AF-B3F3-4460-8A14-6E1CAD21E64B}" type="presParOf" srcId="{AE312BB8-1255-4C62-AB81-6B4B5E291581}" destId="{3DE5F37E-8149-4147-90DD-A716477CB329}" srcOrd="0" destOrd="0" presId="urn:microsoft.com/office/officeart/2005/8/layout/architecture+Icon"/>
    <dgm:cxn modelId="{54636A07-7394-45C6-9707-FFCB742A42BB}" type="presParOf" srcId="{3DE5F37E-8149-4147-90DD-A716477CB329}" destId="{ED960AE3-D6EE-41E4-9049-CD2D179FC928}" srcOrd="0" destOrd="0" presId="urn:microsoft.com/office/officeart/2005/8/layout/architecture+Icon"/>
    <dgm:cxn modelId="{597DEDEF-3044-44EC-BA38-29C30F31EF92}" type="presParOf" srcId="{3DE5F37E-8149-4147-90DD-A716477CB329}" destId="{F243E062-DBDD-4B75-953A-39544B04157B}" srcOrd="1" destOrd="0" presId="urn:microsoft.com/office/officeart/2005/8/layout/architecture+Icon"/>
    <dgm:cxn modelId="{4FEBA8EE-7511-400C-94B4-33D9C93EC574}" type="presParOf" srcId="{3DE5F37E-8149-4147-90DD-A716477CB329}" destId="{669A2B8C-316C-42BF-802E-7DF9BC986487}" srcOrd="2" destOrd="0" presId="urn:microsoft.com/office/officeart/2005/8/layout/architecture+Icon"/>
    <dgm:cxn modelId="{39B76DC9-8763-4DB7-8E85-DA7557E73C7D}" type="presParOf" srcId="{669A2B8C-316C-42BF-802E-7DF9BC986487}" destId="{D2391CFE-F3CB-41EA-8275-F26441CC2885}" srcOrd="0" destOrd="0" presId="urn:microsoft.com/office/officeart/2005/8/layout/architecture+Icon"/>
    <dgm:cxn modelId="{E84AFABB-C834-4DD2-AEF0-10DB7C9EA991}" type="presParOf" srcId="{D2391CFE-F3CB-41EA-8275-F26441CC2885}" destId="{1EA7E551-15D6-4232-BFE9-89BDBF21A23C}" srcOrd="0" destOrd="0" presId="urn:microsoft.com/office/officeart/2005/8/layout/architecture+Icon"/>
    <dgm:cxn modelId="{6F1516C5-5693-4CAD-812A-72CD49FC0763}" type="presParOf" srcId="{D2391CFE-F3CB-41EA-8275-F26441CC2885}" destId="{8E6FBCA4-657C-4313-9C6A-EFA03025F9E1}" srcOrd="1" destOrd="0" presId="urn:microsoft.com/office/officeart/2005/8/layout/architecture+Icon"/>
    <dgm:cxn modelId="{7240E116-B70B-4610-BD69-262181610075}" type="presParOf" srcId="{669A2B8C-316C-42BF-802E-7DF9BC986487}" destId="{0E763F5F-52B2-4E52-873A-51624EBE37FE}" srcOrd="1" destOrd="0" presId="urn:microsoft.com/office/officeart/2005/8/layout/architecture+Icon"/>
    <dgm:cxn modelId="{EE60B473-D3A0-4D15-8664-79322367ABA6}" type="presParOf" srcId="{669A2B8C-316C-42BF-802E-7DF9BC986487}" destId="{E3C67DBD-179C-4EB6-A6D4-90CE63309E71}" srcOrd="2" destOrd="0" presId="urn:microsoft.com/office/officeart/2005/8/layout/architecture+Icon"/>
    <dgm:cxn modelId="{51FFB1CA-C1CD-41B7-B549-DE0962489940}" type="presParOf" srcId="{E3C67DBD-179C-4EB6-A6D4-90CE63309E71}" destId="{9F6F233A-02EF-4F8F-A262-C3C37E057F2F}" srcOrd="0" destOrd="0" presId="urn:microsoft.com/office/officeart/2005/8/layout/architecture+Icon"/>
    <dgm:cxn modelId="{32F63549-67DD-4DE2-BAC5-BF0A76B51C32}" type="presParOf" srcId="{E3C67DBD-179C-4EB6-A6D4-90CE63309E71}" destId="{F4F718E5-3323-4EA3-870F-1FEC7CF6DF64}" srcOrd="1" destOrd="0" presId="urn:microsoft.com/office/officeart/2005/8/layout/architecture+Icon"/>
    <dgm:cxn modelId="{B26D7C64-1695-4287-BD28-8C4AFEFBBF5F}" type="presParOf" srcId="{AE312BB8-1255-4C62-AB81-6B4B5E291581}" destId="{89A8460C-7793-4D4B-9C2B-240C009408DC}" srcOrd="1" destOrd="0" presId="urn:microsoft.com/office/officeart/2005/8/layout/architecture+Icon"/>
    <dgm:cxn modelId="{302B65BA-6949-45E5-AFA7-73B55E2068E1}" type="presParOf" srcId="{AE312BB8-1255-4C62-AB81-6B4B5E291581}" destId="{597F46E1-25E0-43C0-B2A3-C96140817413}" srcOrd="2" destOrd="0" presId="urn:microsoft.com/office/officeart/2005/8/layout/architecture+Icon"/>
    <dgm:cxn modelId="{D68D0DB1-DCC0-49C1-BBD5-D24EE0CC06CA}" type="presParOf" srcId="{597F46E1-25E0-43C0-B2A3-C96140817413}" destId="{0B95850D-2C27-4F89-BA44-0794EFD7E4A9}" srcOrd="0" destOrd="0" presId="urn:microsoft.com/office/officeart/2005/8/layout/architecture+Icon"/>
    <dgm:cxn modelId="{6F7D7FD4-14E5-430F-8C81-1FB9B6516C8E}" type="presParOf" srcId="{597F46E1-25E0-43C0-B2A3-C96140817413}" destId="{9A5AE7E2-3852-4262-BBFD-03EA9333C1A5}" srcOrd="1" destOrd="0" presId="urn:microsoft.com/office/officeart/2005/8/layout/architecture+Icon"/>
    <dgm:cxn modelId="{A6AEA184-F84D-44F1-BBC3-545B90D460F4}" type="presParOf" srcId="{597F46E1-25E0-43C0-B2A3-C96140817413}" destId="{5C6FE60A-6AA4-4623-BD50-5A579AA4D4E7}" srcOrd="2" destOrd="0" presId="urn:microsoft.com/office/officeart/2005/8/layout/architecture+Icon"/>
    <dgm:cxn modelId="{370F3687-AB84-4B0B-9FDB-6BE41001A24D}" type="presParOf" srcId="{5C6FE60A-6AA4-4623-BD50-5A579AA4D4E7}" destId="{545FDFE2-9E10-49C0-ADF1-42DCA8E66CC2}" srcOrd="0" destOrd="0" presId="urn:microsoft.com/office/officeart/2005/8/layout/architecture+Icon"/>
    <dgm:cxn modelId="{1F57F5C1-0D52-4BD1-A219-B8D46F6F7DCE}" type="presParOf" srcId="{545FDFE2-9E10-49C0-ADF1-42DCA8E66CC2}" destId="{72C579E0-E110-4E6E-9CCA-241C57EEC5FB}" srcOrd="0" destOrd="0" presId="urn:microsoft.com/office/officeart/2005/8/layout/architecture+Icon"/>
    <dgm:cxn modelId="{703BC7FD-C9F0-4531-BE13-2F594E148DAE}" type="presParOf" srcId="{545FDFE2-9E10-49C0-ADF1-42DCA8E66CC2}" destId="{7855D5D4-BF50-40DC-9799-2CBD7490A8DD}" srcOrd="1" destOrd="0" presId="urn:microsoft.com/office/officeart/2005/8/layout/architecture+Icon"/>
    <dgm:cxn modelId="{57C94C79-C9C3-4187-9539-CA7EF9EE5E4A}" type="presParOf" srcId="{5C6FE60A-6AA4-4623-BD50-5A579AA4D4E7}" destId="{359EA768-2BDB-4595-8205-67AB99B6FCAF}" srcOrd="1" destOrd="0" presId="urn:microsoft.com/office/officeart/2005/8/layout/architecture+Icon"/>
    <dgm:cxn modelId="{C1776D82-F8FC-47B9-A9FE-8E1160EE7783}" type="presParOf" srcId="{5C6FE60A-6AA4-4623-BD50-5A579AA4D4E7}" destId="{A022C317-A218-44B7-AE94-1F9B542B685F}" srcOrd="2" destOrd="0" presId="urn:microsoft.com/office/officeart/2005/8/layout/architecture+Icon"/>
    <dgm:cxn modelId="{2C2A8542-32B0-4828-80CA-B72F06D4A22B}" type="presParOf" srcId="{A022C317-A218-44B7-AE94-1F9B542B685F}" destId="{28C23B98-78F5-483E-873C-7C79EBC0C575}" srcOrd="0" destOrd="0" presId="urn:microsoft.com/office/officeart/2005/8/layout/architecture+Icon"/>
    <dgm:cxn modelId="{3E809A98-40FA-4CDC-A204-0C49E4368D39}" type="presParOf" srcId="{A022C317-A218-44B7-AE94-1F9B542B685F}" destId="{AEE68226-7E33-4A77-889F-1C3378567FF6}" srcOrd="1" destOrd="0" presId="urn:microsoft.com/office/officeart/2005/8/layout/architecture+Icon"/>
    <dgm:cxn modelId="{4B20CC20-B6BF-44C2-8A6F-B18EF23A8A03}" type="presParOf" srcId="{5C6FE60A-6AA4-4623-BD50-5A579AA4D4E7}" destId="{50052A1E-CA5D-445D-98CA-4A04C2D3F0E6}" srcOrd="3" destOrd="0" presId="urn:microsoft.com/office/officeart/2005/8/layout/architecture+Icon"/>
    <dgm:cxn modelId="{E27985F6-ADD8-4970-8355-61A56D3A7834}" type="presParOf" srcId="{5C6FE60A-6AA4-4623-BD50-5A579AA4D4E7}" destId="{E9A42D0F-6D23-4C13-A9BE-63D29C768568}" srcOrd="4" destOrd="0" presId="urn:microsoft.com/office/officeart/2005/8/layout/architecture+Icon"/>
    <dgm:cxn modelId="{E7D5E4BC-151C-4445-8567-0F67081F9FB8}" type="presParOf" srcId="{E9A42D0F-6D23-4C13-A9BE-63D29C768568}" destId="{0FE2D639-6C37-45F2-A46B-A9C69AA96350}" srcOrd="0" destOrd="0" presId="urn:microsoft.com/office/officeart/2005/8/layout/architecture+Icon"/>
    <dgm:cxn modelId="{4DCF0140-2B35-46AC-95B0-21BA2E7FEA48}" type="presParOf" srcId="{E9A42D0F-6D23-4C13-A9BE-63D29C768568}" destId="{5284D961-B57E-42DA-A604-43F8704D8F57}" srcOrd="1" destOrd="0" presId="urn:microsoft.com/office/officeart/2005/8/layout/architecture+Icon"/>
    <dgm:cxn modelId="{CC1D1E6A-C7A5-4BB0-900E-91E2932495E4}" type="presParOf" srcId="{5C6FE60A-6AA4-4623-BD50-5A579AA4D4E7}" destId="{C58F1F55-7E77-41EA-94C0-093FEDFC0219}" srcOrd="5" destOrd="0" presId="urn:microsoft.com/office/officeart/2005/8/layout/architecture+Icon"/>
    <dgm:cxn modelId="{6B06F553-E3B6-4427-B2DD-25D94989F1D2}" type="presParOf" srcId="{5C6FE60A-6AA4-4623-BD50-5A579AA4D4E7}" destId="{041FC995-FCA6-4454-9955-C18FC91AE40B}" srcOrd="6" destOrd="0" presId="urn:microsoft.com/office/officeart/2005/8/layout/architecture+Icon"/>
    <dgm:cxn modelId="{66C40CD5-5B59-433D-9268-C860DEFA3192}" type="presParOf" srcId="{041FC995-FCA6-4454-9955-C18FC91AE40B}" destId="{633F5B37-E281-44E5-A4B6-E6EAA3DAE15C}" srcOrd="0" destOrd="0" presId="urn:microsoft.com/office/officeart/2005/8/layout/architecture+Icon"/>
    <dgm:cxn modelId="{320D895C-358E-4333-8680-1BB2230A3AD4}" type="presParOf" srcId="{041FC995-FCA6-4454-9955-C18FC91AE40B}" destId="{288D31C1-51CC-4425-8A94-8988B58A28A1}" srcOrd="1" destOrd="0" presId="urn:microsoft.com/office/officeart/2005/8/layout/architecture+Icon"/>
    <dgm:cxn modelId="{7CF2895C-4965-4910-A08A-DC6E9755AA1A}" type="presParOf" srcId="{5C6FE60A-6AA4-4623-BD50-5A579AA4D4E7}" destId="{B138D523-4257-4944-ABD3-8D3B7D65DE42}" srcOrd="7" destOrd="0" presId="urn:microsoft.com/office/officeart/2005/8/layout/architecture+Icon"/>
    <dgm:cxn modelId="{D43791EF-6BBE-4189-AF06-5D240C444636}" type="presParOf" srcId="{5C6FE60A-6AA4-4623-BD50-5A579AA4D4E7}" destId="{59E3AC93-315D-4B1C-9280-B17B745C47A9}" srcOrd="8" destOrd="0" presId="urn:microsoft.com/office/officeart/2005/8/layout/architecture+Icon"/>
    <dgm:cxn modelId="{947E0420-787E-4B56-A371-B6AFC6C5EAD0}" type="presParOf" srcId="{59E3AC93-315D-4B1C-9280-B17B745C47A9}" destId="{87553E96-7762-4DE6-B21D-2074A0A5033A}" srcOrd="0" destOrd="0" presId="urn:microsoft.com/office/officeart/2005/8/layout/architecture+Icon"/>
    <dgm:cxn modelId="{904E462A-F85F-4495-A2EE-CF94AEAD608B}" type="presParOf" srcId="{59E3AC93-315D-4B1C-9280-B17B745C47A9}" destId="{566B2673-62DC-4DD7-BB03-208796E19E42}" srcOrd="1" destOrd="0" presId="urn:microsoft.com/office/officeart/2005/8/layout/architecture+Icon"/>
    <dgm:cxn modelId="{CC50CB14-BCD4-421B-BB61-CEBD4DCEB1F5}" type="presParOf" srcId="{5C6FE60A-6AA4-4623-BD50-5A579AA4D4E7}" destId="{694DD75F-91B6-40C5-AD80-EAF739ADE6FC}" srcOrd="9" destOrd="0" presId="urn:microsoft.com/office/officeart/2005/8/layout/architecture+Icon"/>
    <dgm:cxn modelId="{232DD35C-932B-4D5D-A6D0-51DF0B111012}" type="presParOf" srcId="{5C6FE60A-6AA4-4623-BD50-5A579AA4D4E7}" destId="{C1211328-D351-4B53-BF4F-FEBAF679B4FD}" srcOrd="10" destOrd="0" presId="urn:microsoft.com/office/officeart/2005/8/layout/architecture+Icon"/>
    <dgm:cxn modelId="{5E598DFA-CB4A-426F-AFC1-050B459899D5}" type="presParOf" srcId="{C1211328-D351-4B53-BF4F-FEBAF679B4FD}" destId="{DAC1B32F-FAC7-428E-9501-7AA60C617C92}" srcOrd="0" destOrd="0" presId="urn:microsoft.com/office/officeart/2005/8/layout/architecture+Icon"/>
    <dgm:cxn modelId="{53FBED4D-E641-4C2A-866D-4849F93C2E0A}" type="presParOf" srcId="{C1211328-D351-4B53-BF4F-FEBAF679B4FD}" destId="{48CF24B1-BBB1-4B92-9185-94C224F4DA56}" srcOrd="1" destOrd="0" presId="urn:microsoft.com/office/officeart/2005/8/layout/architecture+Icon"/>
    <dgm:cxn modelId="{3BCED239-BDB9-4597-8FC7-1C888A521A48}" type="presParOf" srcId="{AE312BB8-1255-4C62-AB81-6B4B5E291581}" destId="{1475832E-8857-4054-B284-803D50F34639}" srcOrd="3" destOrd="0" presId="urn:microsoft.com/office/officeart/2005/8/layout/architecture+Icon"/>
    <dgm:cxn modelId="{229C6C16-7B2B-47F2-A361-9E19B4D1C9A9}" type="presParOf" srcId="{AE312BB8-1255-4C62-AB81-6B4B5E291581}" destId="{86D5BA6B-8920-467C-A5F1-7427DFF65147}" srcOrd="4" destOrd="0" presId="urn:microsoft.com/office/officeart/2005/8/layout/architecture+Icon"/>
    <dgm:cxn modelId="{7344BAB7-B5E3-490C-BC1F-0EC649967847}" type="presParOf" srcId="{86D5BA6B-8920-467C-A5F1-7427DFF65147}" destId="{3D0684FD-C0AC-4372-B1C7-2F2F58815130}" srcOrd="0" destOrd="0" presId="urn:microsoft.com/office/officeart/2005/8/layout/architecture+Icon"/>
    <dgm:cxn modelId="{6D5B93DC-DDF5-479C-8169-8269536FBF54}" type="presParOf" srcId="{86D5BA6B-8920-467C-A5F1-7427DFF65147}" destId="{E0DEFACD-3B87-4565-8D52-9817DAF57313}" srcOrd="1" destOrd="0" presId="urn:microsoft.com/office/officeart/2005/8/layout/architecture+Icon"/>
    <dgm:cxn modelId="{4D30E028-D95C-41AD-994A-5F952F0FCE87}" type="presParOf" srcId="{86D5BA6B-8920-467C-A5F1-7427DFF65147}" destId="{C5F8AD3C-EDA1-461F-A8A1-1C493DDDDAA8}" srcOrd="2" destOrd="0" presId="urn:microsoft.com/office/officeart/2005/8/layout/architecture+Icon"/>
    <dgm:cxn modelId="{73CF2D97-7DC7-4745-B16D-9970C9FFC89D}" type="presParOf" srcId="{C5F8AD3C-EDA1-461F-A8A1-1C493DDDDAA8}" destId="{DAF66238-46EA-4901-8CA1-1828A9C4C7D0}" srcOrd="0" destOrd="0" presId="urn:microsoft.com/office/officeart/2005/8/layout/architecture+Icon"/>
    <dgm:cxn modelId="{D5B8AB50-49F6-4C27-A0E3-7AD68EE84A4E}" type="presParOf" srcId="{DAF66238-46EA-4901-8CA1-1828A9C4C7D0}" destId="{310D6174-37C5-420F-86F5-640CBD96BC65}" srcOrd="0" destOrd="0" presId="urn:microsoft.com/office/officeart/2005/8/layout/architecture+Icon"/>
    <dgm:cxn modelId="{82A14691-8CF5-4767-91D6-06B1B7DB52AF}" type="presParOf" srcId="{DAF66238-46EA-4901-8CA1-1828A9C4C7D0}" destId="{37BA65B3-9A2E-41D1-BD13-0F461FCA31C7}" srcOrd="1" destOrd="0" presId="urn:microsoft.com/office/officeart/2005/8/layout/architecture+Icon"/>
    <dgm:cxn modelId="{29BD0FE6-3386-45A7-ADB0-10C2378A418B}" type="presParOf" srcId="{C5F8AD3C-EDA1-461F-A8A1-1C493DDDDAA8}" destId="{786059DB-C117-4E30-BC07-BFD42B53B77F}" srcOrd="1" destOrd="0" presId="urn:microsoft.com/office/officeart/2005/8/layout/architecture+Icon"/>
    <dgm:cxn modelId="{A3F074E7-5E63-487C-8F4B-979EF1B68D4B}" type="presParOf" srcId="{C5F8AD3C-EDA1-461F-A8A1-1C493DDDDAA8}" destId="{53A263B0-BE0C-40FE-9823-C0B71BE1361E}" srcOrd="2" destOrd="0" presId="urn:microsoft.com/office/officeart/2005/8/layout/architecture+Icon"/>
    <dgm:cxn modelId="{E44087AB-D03E-4B58-9EF2-7B47A940594F}" type="presParOf" srcId="{53A263B0-BE0C-40FE-9823-C0B71BE1361E}" destId="{C5555BC2-79EB-4CEB-8F2E-E31ABCEB9DFE}" srcOrd="0" destOrd="0" presId="urn:microsoft.com/office/officeart/2005/8/layout/architecture+Icon"/>
    <dgm:cxn modelId="{9767A24E-22E5-4E1C-85EB-8A4F8B3DC02E}" type="presParOf" srcId="{53A263B0-BE0C-40FE-9823-C0B71BE1361E}" destId="{B1142243-6DD4-488D-B5A5-0DAF0D5AC288}" srcOrd="1" destOrd="0" presId="urn:microsoft.com/office/officeart/2005/8/layout/architecture+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A7F623E-00A8-4B9D-8104-B7F14637F28B}" type="doc">
      <dgm:prSet loTypeId="urn:microsoft.com/office/officeart/2005/8/layout/architecture+Icon" loCatId="relationship" qsTypeId="urn:microsoft.com/office/officeart/2005/8/quickstyle/simple3" qsCatId="simple" csTypeId="urn:microsoft.com/office/officeart/2005/8/colors/accent1_2" csCatId="accent1" phldr="1"/>
      <dgm:spPr/>
      <dgm:t>
        <a:bodyPr/>
        <a:lstStyle/>
        <a:p>
          <a:endParaRPr lang="en-US"/>
        </a:p>
      </dgm:t>
    </dgm:pt>
    <dgm:pt modelId="{80DFA26D-ADA0-409E-BD1C-7B0E4E314D94}">
      <dgm:prSet phldrT="[Text]" custT="1"/>
      <dgm:spPr/>
      <dgm:t>
        <a:bodyPr/>
        <a:lstStyle/>
        <a:p>
          <a:r>
            <a:rPr lang="en-US" sz="3200" b="1" dirty="0" smtClean="0"/>
            <a:t>Data sources and Data Staging</a:t>
          </a:r>
          <a:endParaRPr lang="en-US" sz="3200" b="1" dirty="0"/>
        </a:p>
      </dgm:t>
    </dgm:pt>
    <dgm:pt modelId="{B1CCBF79-20CF-44D4-A507-B5FFD6AF6401}" type="parTrans" cxnId="{09F3A6F4-4E5E-4778-9AF1-FDA1C7F838AC}">
      <dgm:prSet/>
      <dgm:spPr/>
      <dgm:t>
        <a:bodyPr/>
        <a:lstStyle/>
        <a:p>
          <a:endParaRPr lang="en-US" sz="1600" b="0"/>
        </a:p>
      </dgm:t>
    </dgm:pt>
    <dgm:pt modelId="{4A9DE17C-F653-4332-AC62-B8D95C53BC84}" type="sibTrans" cxnId="{09F3A6F4-4E5E-4778-9AF1-FDA1C7F838AC}">
      <dgm:prSet/>
      <dgm:spPr/>
      <dgm:t>
        <a:bodyPr/>
        <a:lstStyle/>
        <a:p>
          <a:endParaRPr lang="en-US" sz="1600" b="0"/>
        </a:p>
      </dgm:t>
    </dgm:pt>
    <dgm:pt modelId="{867EFE5C-C97A-44D5-A1C3-1720B52CD139}">
      <dgm:prSet phldrT="[Text]" custT="1"/>
      <dgm:spPr/>
      <dgm:t>
        <a:bodyPr/>
        <a:lstStyle/>
        <a:p>
          <a:r>
            <a:rPr lang="en-US" sz="1200" b="1" dirty="0" smtClean="0"/>
            <a:t>Business Warehouse : SAP Netweaver BW</a:t>
          </a:r>
          <a:endParaRPr lang="en-US" sz="1200" b="1" dirty="0"/>
        </a:p>
      </dgm:t>
    </dgm:pt>
    <dgm:pt modelId="{838AFF67-E6AD-4E82-A827-AB66A92BF3B6}" type="parTrans" cxnId="{A85D5556-E981-4097-B03D-4E5CA53E4D37}">
      <dgm:prSet/>
      <dgm:spPr/>
      <dgm:t>
        <a:bodyPr/>
        <a:lstStyle/>
        <a:p>
          <a:endParaRPr lang="en-US" sz="1600" b="0"/>
        </a:p>
      </dgm:t>
    </dgm:pt>
    <dgm:pt modelId="{7F1A14D8-2D8D-490B-982E-05BBA5AE8E2C}" type="sibTrans" cxnId="{A85D5556-E981-4097-B03D-4E5CA53E4D37}">
      <dgm:prSet/>
      <dgm:spPr/>
      <dgm:t>
        <a:bodyPr/>
        <a:lstStyle/>
        <a:p>
          <a:endParaRPr lang="en-US" sz="1600" b="0"/>
        </a:p>
      </dgm:t>
    </dgm:pt>
    <dgm:pt modelId="{9D73D9E6-AFF0-4519-AFE4-29F4F295877C}">
      <dgm:prSet phldrT="[Text]" custT="1"/>
      <dgm:spPr/>
      <dgm:t>
        <a:bodyPr/>
        <a:lstStyle/>
        <a:p>
          <a:r>
            <a:rPr lang="en-US" sz="1200" b="1" dirty="0" smtClean="0"/>
            <a:t>High-Performance In-Memory Appliance SAP HANA </a:t>
          </a:r>
        </a:p>
      </dgm:t>
    </dgm:pt>
    <dgm:pt modelId="{76AC160B-132B-4C00-AAE0-58D13AC5F96A}" type="parTrans" cxnId="{F7BD9C6D-2E6D-44C8-9CF3-5021A7CE953B}">
      <dgm:prSet/>
      <dgm:spPr/>
      <dgm:t>
        <a:bodyPr/>
        <a:lstStyle/>
        <a:p>
          <a:endParaRPr lang="en-US" sz="1600" b="0"/>
        </a:p>
      </dgm:t>
    </dgm:pt>
    <dgm:pt modelId="{4708D2AB-C91E-44B2-BAFC-9ABF9E27C7B5}" type="sibTrans" cxnId="{F7BD9C6D-2E6D-44C8-9CF3-5021A7CE953B}">
      <dgm:prSet/>
      <dgm:spPr/>
      <dgm:t>
        <a:bodyPr/>
        <a:lstStyle/>
        <a:p>
          <a:endParaRPr lang="en-US" sz="1600" b="0"/>
        </a:p>
      </dgm:t>
    </dgm:pt>
    <dgm:pt modelId="{BA1902A1-C093-4CED-BAB6-1FDE8A5DD225}">
      <dgm:prSet phldrT="[Text]" custT="1"/>
      <dgm:spPr/>
      <dgm:t>
        <a:bodyPr/>
        <a:lstStyle/>
        <a:p>
          <a:r>
            <a:rPr lang="en-US" sz="1200" b="1" dirty="0" smtClean="0"/>
            <a:t>Business Suite</a:t>
          </a:r>
        </a:p>
      </dgm:t>
    </dgm:pt>
    <dgm:pt modelId="{5F30CAAA-EB6A-4F36-89F9-748C72DFFEBA}" type="parTrans" cxnId="{FEE40BF1-BE55-422B-8A47-42FC05918847}">
      <dgm:prSet/>
      <dgm:spPr/>
      <dgm:t>
        <a:bodyPr/>
        <a:lstStyle/>
        <a:p>
          <a:endParaRPr lang="en-US" sz="1600" b="0"/>
        </a:p>
      </dgm:t>
    </dgm:pt>
    <dgm:pt modelId="{C3D4F52F-F0FD-407A-B5AC-3EF278A69A24}" type="sibTrans" cxnId="{FEE40BF1-BE55-422B-8A47-42FC05918847}">
      <dgm:prSet/>
      <dgm:spPr/>
      <dgm:t>
        <a:bodyPr/>
        <a:lstStyle/>
        <a:p>
          <a:endParaRPr lang="en-US" sz="1600" b="0"/>
        </a:p>
      </dgm:t>
    </dgm:pt>
    <dgm:pt modelId="{A261A1FC-A9E5-4B12-9079-3B17746916D7}">
      <dgm:prSet phldrT="[Text]" custT="1"/>
      <dgm:spPr/>
      <dgm:t>
        <a:bodyPr/>
        <a:lstStyle/>
        <a:p>
          <a:r>
            <a:rPr lang="en-US" sz="1200" b="1" dirty="0" smtClean="0"/>
            <a:t>Non-SAP</a:t>
          </a:r>
        </a:p>
      </dgm:t>
    </dgm:pt>
    <dgm:pt modelId="{123A0D67-8B23-419E-96F3-EF31EEF6735D}" type="parTrans" cxnId="{C1C30F84-1B4F-4E23-9093-B7BA99005FD9}">
      <dgm:prSet/>
      <dgm:spPr/>
      <dgm:t>
        <a:bodyPr/>
        <a:lstStyle/>
        <a:p>
          <a:endParaRPr lang="en-US" sz="1600" b="0"/>
        </a:p>
      </dgm:t>
    </dgm:pt>
    <dgm:pt modelId="{FD134B57-9FDF-4A41-BE9C-B4FB0CB03962}" type="sibTrans" cxnId="{C1C30F84-1B4F-4E23-9093-B7BA99005FD9}">
      <dgm:prSet/>
      <dgm:spPr/>
      <dgm:t>
        <a:bodyPr/>
        <a:lstStyle/>
        <a:p>
          <a:endParaRPr lang="en-US" sz="1600" b="0"/>
        </a:p>
      </dgm:t>
    </dgm:pt>
    <dgm:pt modelId="{92C1F552-F0D4-4B02-86D2-D7C3EC1B4D95}" type="pres">
      <dgm:prSet presAssocID="{3A7F623E-00A8-4B9D-8104-B7F14637F28B}" presName="Name0" presStyleCnt="0">
        <dgm:presLayoutVars>
          <dgm:chPref val="1"/>
          <dgm:dir/>
          <dgm:animOne val="branch"/>
          <dgm:animLvl val="lvl"/>
          <dgm:resizeHandles/>
        </dgm:presLayoutVars>
      </dgm:prSet>
      <dgm:spPr/>
      <dgm:t>
        <a:bodyPr/>
        <a:lstStyle/>
        <a:p>
          <a:endParaRPr lang="en-US"/>
        </a:p>
      </dgm:t>
    </dgm:pt>
    <dgm:pt modelId="{5BDFFDEF-B803-4B77-A82A-FD7F3CAA0A89}" type="pres">
      <dgm:prSet presAssocID="{80DFA26D-ADA0-409E-BD1C-7B0E4E314D94}" presName="vertOne" presStyleCnt="0"/>
      <dgm:spPr/>
      <dgm:t>
        <a:bodyPr/>
        <a:lstStyle/>
        <a:p>
          <a:endParaRPr lang="en-US"/>
        </a:p>
      </dgm:t>
    </dgm:pt>
    <dgm:pt modelId="{B68D2C8B-B419-42FB-8796-1F7864E8DAA5}" type="pres">
      <dgm:prSet presAssocID="{80DFA26D-ADA0-409E-BD1C-7B0E4E314D94}" presName="txOne" presStyleLbl="node0" presStyleIdx="0" presStyleCnt="1" custScaleY="134919" custLinFactNeighborX="-18835" custLinFactNeighborY="4000">
        <dgm:presLayoutVars>
          <dgm:chPref val="3"/>
        </dgm:presLayoutVars>
      </dgm:prSet>
      <dgm:spPr/>
      <dgm:t>
        <a:bodyPr/>
        <a:lstStyle/>
        <a:p>
          <a:endParaRPr lang="en-US"/>
        </a:p>
      </dgm:t>
    </dgm:pt>
    <dgm:pt modelId="{411B6FD8-A1D0-457A-8BFD-45BD2ADE33CC}" type="pres">
      <dgm:prSet presAssocID="{80DFA26D-ADA0-409E-BD1C-7B0E4E314D94}" presName="parTransOne" presStyleCnt="0"/>
      <dgm:spPr/>
      <dgm:t>
        <a:bodyPr/>
        <a:lstStyle/>
        <a:p>
          <a:endParaRPr lang="en-US"/>
        </a:p>
      </dgm:t>
    </dgm:pt>
    <dgm:pt modelId="{8AA80462-F81D-4710-B8C1-727FA7CBC6AF}" type="pres">
      <dgm:prSet presAssocID="{80DFA26D-ADA0-409E-BD1C-7B0E4E314D94}" presName="horzOne" presStyleCnt="0"/>
      <dgm:spPr/>
      <dgm:t>
        <a:bodyPr/>
        <a:lstStyle/>
        <a:p>
          <a:endParaRPr lang="en-US"/>
        </a:p>
      </dgm:t>
    </dgm:pt>
    <dgm:pt modelId="{5F4D21A8-8ACB-4926-A28C-33177B91B64F}" type="pres">
      <dgm:prSet presAssocID="{867EFE5C-C97A-44D5-A1C3-1720B52CD139}" presName="vertTwo" presStyleCnt="0"/>
      <dgm:spPr/>
      <dgm:t>
        <a:bodyPr/>
        <a:lstStyle/>
        <a:p>
          <a:endParaRPr lang="en-US"/>
        </a:p>
      </dgm:t>
    </dgm:pt>
    <dgm:pt modelId="{93B26900-E3CC-4FB6-8C32-15051ACD0A93}" type="pres">
      <dgm:prSet presAssocID="{867EFE5C-C97A-44D5-A1C3-1720B52CD139}" presName="txTwo" presStyleLbl="node2" presStyleIdx="0" presStyleCnt="4" custScaleY="140923">
        <dgm:presLayoutVars>
          <dgm:chPref val="3"/>
        </dgm:presLayoutVars>
      </dgm:prSet>
      <dgm:spPr/>
      <dgm:t>
        <a:bodyPr/>
        <a:lstStyle/>
        <a:p>
          <a:endParaRPr lang="en-US"/>
        </a:p>
      </dgm:t>
    </dgm:pt>
    <dgm:pt modelId="{360FBE22-CA92-4D14-AF20-F8DD047543F7}" type="pres">
      <dgm:prSet presAssocID="{867EFE5C-C97A-44D5-A1C3-1720B52CD139}" presName="horzTwo" presStyleCnt="0"/>
      <dgm:spPr/>
      <dgm:t>
        <a:bodyPr/>
        <a:lstStyle/>
        <a:p>
          <a:endParaRPr lang="en-US"/>
        </a:p>
      </dgm:t>
    </dgm:pt>
    <dgm:pt modelId="{FD98CCAF-77FE-436C-BD7A-D945FD298536}" type="pres">
      <dgm:prSet presAssocID="{7F1A14D8-2D8D-490B-982E-05BBA5AE8E2C}" presName="sibSpaceTwo" presStyleCnt="0"/>
      <dgm:spPr/>
      <dgm:t>
        <a:bodyPr/>
        <a:lstStyle/>
        <a:p>
          <a:endParaRPr lang="en-US"/>
        </a:p>
      </dgm:t>
    </dgm:pt>
    <dgm:pt modelId="{0702304C-62FD-4110-95DC-722AEE5F2AD9}" type="pres">
      <dgm:prSet presAssocID="{9D73D9E6-AFF0-4519-AFE4-29F4F295877C}" presName="vertTwo" presStyleCnt="0"/>
      <dgm:spPr/>
      <dgm:t>
        <a:bodyPr/>
        <a:lstStyle/>
        <a:p>
          <a:endParaRPr lang="en-US"/>
        </a:p>
      </dgm:t>
    </dgm:pt>
    <dgm:pt modelId="{5FA76E24-4D42-4286-A538-329511962DAC}" type="pres">
      <dgm:prSet presAssocID="{9D73D9E6-AFF0-4519-AFE4-29F4F295877C}" presName="txTwo" presStyleLbl="node2" presStyleIdx="1" presStyleCnt="4" custScaleY="140923">
        <dgm:presLayoutVars>
          <dgm:chPref val="3"/>
        </dgm:presLayoutVars>
      </dgm:prSet>
      <dgm:spPr/>
      <dgm:t>
        <a:bodyPr/>
        <a:lstStyle/>
        <a:p>
          <a:endParaRPr lang="en-US"/>
        </a:p>
      </dgm:t>
    </dgm:pt>
    <dgm:pt modelId="{470B24E4-8EEB-4B98-95CD-5A26F28CA058}" type="pres">
      <dgm:prSet presAssocID="{9D73D9E6-AFF0-4519-AFE4-29F4F295877C}" presName="horzTwo" presStyleCnt="0"/>
      <dgm:spPr/>
      <dgm:t>
        <a:bodyPr/>
        <a:lstStyle/>
        <a:p>
          <a:endParaRPr lang="en-US"/>
        </a:p>
      </dgm:t>
    </dgm:pt>
    <dgm:pt modelId="{130322F2-0B78-4460-844E-69A0D99AFE9C}" type="pres">
      <dgm:prSet presAssocID="{4708D2AB-C91E-44B2-BAFC-9ABF9E27C7B5}" presName="sibSpaceTwo" presStyleCnt="0"/>
      <dgm:spPr/>
      <dgm:t>
        <a:bodyPr/>
        <a:lstStyle/>
        <a:p>
          <a:endParaRPr lang="en-US"/>
        </a:p>
      </dgm:t>
    </dgm:pt>
    <dgm:pt modelId="{7B0DA677-98C7-4FAE-8C53-0F6F8F353C97}" type="pres">
      <dgm:prSet presAssocID="{BA1902A1-C093-4CED-BAB6-1FDE8A5DD225}" presName="vertTwo" presStyleCnt="0"/>
      <dgm:spPr/>
      <dgm:t>
        <a:bodyPr/>
        <a:lstStyle/>
        <a:p>
          <a:endParaRPr lang="en-US"/>
        </a:p>
      </dgm:t>
    </dgm:pt>
    <dgm:pt modelId="{D93B55DE-EEB4-492D-B49A-FE486050A5A7}" type="pres">
      <dgm:prSet presAssocID="{BA1902A1-C093-4CED-BAB6-1FDE8A5DD225}" presName="txTwo" presStyleLbl="node2" presStyleIdx="2" presStyleCnt="4" custScaleY="140923">
        <dgm:presLayoutVars>
          <dgm:chPref val="3"/>
        </dgm:presLayoutVars>
      </dgm:prSet>
      <dgm:spPr/>
      <dgm:t>
        <a:bodyPr/>
        <a:lstStyle/>
        <a:p>
          <a:endParaRPr lang="en-US"/>
        </a:p>
      </dgm:t>
    </dgm:pt>
    <dgm:pt modelId="{4FDDE244-4028-4DE1-8780-5531FF586DA8}" type="pres">
      <dgm:prSet presAssocID="{BA1902A1-C093-4CED-BAB6-1FDE8A5DD225}" presName="horzTwo" presStyleCnt="0"/>
      <dgm:spPr/>
      <dgm:t>
        <a:bodyPr/>
        <a:lstStyle/>
        <a:p>
          <a:endParaRPr lang="en-US"/>
        </a:p>
      </dgm:t>
    </dgm:pt>
    <dgm:pt modelId="{BBAB058B-E70C-4A46-A814-36F373DEF85B}" type="pres">
      <dgm:prSet presAssocID="{C3D4F52F-F0FD-407A-B5AC-3EF278A69A24}" presName="sibSpaceTwo" presStyleCnt="0"/>
      <dgm:spPr/>
      <dgm:t>
        <a:bodyPr/>
        <a:lstStyle/>
        <a:p>
          <a:endParaRPr lang="en-US"/>
        </a:p>
      </dgm:t>
    </dgm:pt>
    <dgm:pt modelId="{F9806F14-9C08-4F72-95B4-3B9E3808DA9D}" type="pres">
      <dgm:prSet presAssocID="{A261A1FC-A9E5-4B12-9079-3B17746916D7}" presName="vertTwo" presStyleCnt="0"/>
      <dgm:spPr/>
      <dgm:t>
        <a:bodyPr/>
        <a:lstStyle/>
        <a:p>
          <a:endParaRPr lang="en-US"/>
        </a:p>
      </dgm:t>
    </dgm:pt>
    <dgm:pt modelId="{3392EEC3-2078-4900-98B1-80101B7184FE}" type="pres">
      <dgm:prSet presAssocID="{A261A1FC-A9E5-4B12-9079-3B17746916D7}" presName="txTwo" presStyleLbl="node2" presStyleIdx="3" presStyleCnt="4" custScaleY="140923">
        <dgm:presLayoutVars>
          <dgm:chPref val="3"/>
        </dgm:presLayoutVars>
      </dgm:prSet>
      <dgm:spPr/>
      <dgm:t>
        <a:bodyPr/>
        <a:lstStyle/>
        <a:p>
          <a:endParaRPr lang="en-US"/>
        </a:p>
      </dgm:t>
    </dgm:pt>
    <dgm:pt modelId="{408BC87C-5F7F-46ED-A382-A098A44DB4FC}" type="pres">
      <dgm:prSet presAssocID="{A261A1FC-A9E5-4B12-9079-3B17746916D7}" presName="horzTwo" presStyleCnt="0"/>
      <dgm:spPr/>
      <dgm:t>
        <a:bodyPr/>
        <a:lstStyle/>
        <a:p>
          <a:endParaRPr lang="en-US"/>
        </a:p>
      </dgm:t>
    </dgm:pt>
  </dgm:ptLst>
  <dgm:cxnLst>
    <dgm:cxn modelId="{F7BD9C6D-2E6D-44C8-9CF3-5021A7CE953B}" srcId="{80DFA26D-ADA0-409E-BD1C-7B0E4E314D94}" destId="{9D73D9E6-AFF0-4519-AFE4-29F4F295877C}" srcOrd="1" destOrd="0" parTransId="{76AC160B-132B-4C00-AAE0-58D13AC5F96A}" sibTransId="{4708D2AB-C91E-44B2-BAFC-9ABF9E27C7B5}"/>
    <dgm:cxn modelId="{09F3A6F4-4E5E-4778-9AF1-FDA1C7F838AC}" srcId="{3A7F623E-00A8-4B9D-8104-B7F14637F28B}" destId="{80DFA26D-ADA0-409E-BD1C-7B0E4E314D94}" srcOrd="0" destOrd="0" parTransId="{B1CCBF79-20CF-44D4-A507-B5FFD6AF6401}" sibTransId="{4A9DE17C-F653-4332-AC62-B8D95C53BC84}"/>
    <dgm:cxn modelId="{FF377156-1AE7-4F48-B8E0-925BFAC5E419}" type="presOf" srcId="{867EFE5C-C97A-44D5-A1C3-1720B52CD139}" destId="{93B26900-E3CC-4FB6-8C32-15051ACD0A93}" srcOrd="0" destOrd="0" presId="urn:microsoft.com/office/officeart/2005/8/layout/architecture+Icon"/>
    <dgm:cxn modelId="{0FB95CE8-94C2-4B1F-B85B-FA44EAEA9357}" type="presOf" srcId="{3A7F623E-00A8-4B9D-8104-B7F14637F28B}" destId="{92C1F552-F0D4-4B02-86D2-D7C3EC1B4D95}" srcOrd="0" destOrd="0" presId="urn:microsoft.com/office/officeart/2005/8/layout/architecture+Icon"/>
    <dgm:cxn modelId="{297E4ECC-69D9-43E5-B8E5-6250B71AF5AB}" type="presOf" srcId="{BA1902A1-C093-4CED-BAB6-1FDE8A5DD225}" destId="{D93B55DE-EEB4-492D-B49A-FE486050A5A7}" srcOrd="0" destOrd="0" presId="urn:microsoft.com/office/officeart/2005/8/layout/architecture+Icon"/>
    <dgm:cxn modelId="{C1C30F84-1B4F-4E23-9093-B7BA99005FD9}" srcId="{80DFA26D-ADA0-409E-BD1C-7B0E4E314D94}" destId="{A261A1FC-A9E5-4B12-9079-3B17746916D7}" srcOrd="3" destOrd="0" parTransId="{123A0D67-8B23-419E-96F3-EF31EEF6735D}" sibTransId="{FD134B57-9FDF-4A41-BE9C-B4FB0CB03962}"/>
    <dgm:cxn modelId="{7E3CCE5B-050C-4C6E-9ED2-B84C38491185}" type="presOf" srcId="{A261A1FC-A9E5-4B12-9079-3B17746916D7}" destId="{3392EEC3-2078-4900-98B1-80101B7184FE}" srcOrd="0" destOrd="0" presId="urn:microsoft.com/office/officeart/2005/8/layout/architecture+Icon"/>
    <dgm:cxn modelId="{00A55806-AA6A-433B-AE55-AC06F9FF837B}" type="presOf" srcId="{80DFA26D-ADA0-409E-BD1C-7B0E4E314D94}" destId="{B68D2C8B-B419-42FB-8796-1F7864E8DAA5}" srcOrd="0" destOrd="0" presId="urn:microsoft.com/office/officeart/2005/8/layout/architecture+Icon"/>
    <dgm:cxn modelId="{85C10DD5-ABE7-4CC4-9658-4085DC0B94F7}" type="presOf" srcId="{9D73D9E6-AFF0-4519-AFE4-29F4F295877C}" destId="{5FA76E24-4D42-4286-A538-329511962DAC}" srcOrd="0" destOrd="0" presId="urn:microsoft.com/office/officeart/2005/8/layout/architecture+Icon"/>
    <dgm:cxn modelId="{FEE40BF1-BE55-422B-8A47-42FC05918847}" srcId="{80DFA26D-ADA0-409E-BD1C-7B0E4E314D94}" destId="{BA1902A1-C093-4CED-BAB6-1FDE8A5DD225}" srcOrd="2" destOrd="0" parTransId="{5F30CAAA-EB6A-4F36-89F9-748C72DFFEBA}" sibTransId="{C3D4F52F-F0FD-407A-B5AC-3EF278A69A24}"/>
    <dgm:cxn modelId="{A85D5556-E981-4097-B03D-4E5CA53E4D37}" srcId="{80DFA26D-ADA0-409E-BD1C-7B0E4E314D94}" destId="{867EFE5C-C97A-44D5-A1C3-1720B52CD139}" srcOrd="0" destOrd="0" parTransId="{838AFF67-E6AD-4E82-A827-AB66A92BF3B6}" sibTransId="{7F1A14D8-2D8D-490B-982E-05BBA5AE8E2C}"/>
    <dgm:cxn modelId="{B4539281-F9EA-4D36-9C69-EFDB23DD9AF6}" type="presParOf" srcId="{92C1F552-F0D4-4B02-86D2-D7C3EC1B4D95}" destId="{5BDFFDEF-B803-4B77-A82A-FD7F3CAA0A89}" srcOrd="0" destOrd="0" presId="urn:microsoft.com/office/officeart/2005/8/layout/architecture+Icon"/>
    <dgm:cxn modelId="{5772A527-BD52-4207-A83A-A5F4F144EB96}" type="presParOf" srcId="{5BDFFDEF-B803-4B77-A82A-FD7F3CAA0A89}" destId="{B68D2C8B-B419-42FB-8796-1F7864E8DAA5}" srcOrd="0" destOrd="0" presId="urn:microsoft.com/office/officeart/2005/8/layout/architecture+Icon"/>
    <dgm:cxn modelId="{FC1D1D4B-D0B3-4FF5-9DED-B5B7AA33AB11}" type="presParOf" srcId="{5BDFFDEF-B803-4B77-A82A-FD7F3CAA0A89}" destId="{411B6FD8-A1D0-457A-8BFD-45BD2ADE33CC}" srcOrd="1" destOrd="0" presId="urn:microsoft.com/office/officeart/2005/8/layout/architecture+Icon"/>
    <dgm:cxn modelId="{1A7176C1-8661-4447-BA8F-56DC8274FFF3}" type="presParOf" srcId="{5BDFFDEF-B803-4B77-A82A-FD7F3CAA0A89}" destId="{8AA80462-F81D-4710-B8C1-727FA7CBC6AF}" srcOrd="2" destOrd="0" presId="urn:microsoft.com/office/officeart/2005/8/layout/architecture+Icon"/>
    <dgm:cxn modelId="{36BE7237-245E-4B2A-B8A0-ABDAC606703C}" type="presParOf" srcId="{8AA80462-F81D-4710-B8C1-727FA7CBC6AF}" destId="{5F4D21A8-8ACB-4926-A28C-33177B91B64F}" srcOrd="0" destOrd="0" presId="urn:microsoft.com/office/officeart/2005/8/layout/architecture+Icon"/>
    <dgm:cxn modelId="{B2F0A025-23C5-4863-821A-AB0D1F59F58B}" type="presParOf" srcId="{5F4D21A8-8ACB-4926-A28C-33177B91B64F}" destId="{93B26900-E3CC-4FB6-8C32-15051ACD0A93}" srcOrd="0" destOrd="0" presId="urn:microsoft.com/office/officeart/2005/8/layout/architecture+Icon"/>
    <dgm:cxn modelId="{F7BA15BF-41AB-40F6-9BA6-1462A8FA17AE}" type="presParOf" srcId="{5F4D21A8-8ACB-4926-A28C-33177B91B64F}" destId="{360FBE22-CA92-4D14-AF20-F8DD047543F7}" srcOrd="1" destOrd="0" presId="urn:microsoft.com/office/officeart/2005/8/layout/architecture+Icon"/>
    <dgm:cxn modelId="{5A07F2D0-2DCA-46AC-B370-D2E6AEC98A27}" type="presParOf" srcId="{8AA80462-F81D-4710-B8C1-727FA7CBC6AF}" destId="{FD98CCAF-77FE-436C-BD7A-D945FD298536}" srcOrd="1" destOrd="0" presId="urn:microsoft.com/office/officeart/2005/8/layout/architecture+Icon"/>
    <dgm:cxn modelId="{83B72595-A613-41ED-B912-C09AF3FFA7C1}" type="presParOf" srcId="{8AA80462-F81D-4710-B8C1-727FA7CBC6AF}" destId="{0702304C-62FD-4110-95DC-722AEE5F2AD9}" srcOrd="2" destOrd="0" presId="urn:microsoft.com/office/officeart/2005/8/layout/architecture+Icon"/>
    <dgm:cxn modelId="{34F161F1-3090-4A65-AC80-C7D49010BACC}" type="presParOf" srcId="{0702304C-62FD-4110-95DC-722AEE5F2AD9}" destId="{5FA76E24-4D42-4286-A538-329511962DAC}" srcOrd="0" destOrd="0" presId="urn:microsoft.com/office/officeart/2005/8/layout/architecture+Icon"/>
    <dgm:cxn modelId="{0B3F5185-7156-4B22-9AF8-D90D758E5480}" type="presParOf" srcId="{0702304C-62FD-4110-95DC-722AEE5F2AD9}" destId="{470B24E4-8EEB-4B98-95CD-5A26F28CA058}" srcOrd="1" destOrd="0" presId="urn:microsoft.com/office/officeart/2005/8/layout/architecture+Icon"/>
    <dgm:cxn modelId="{EB4B472E-B6A5-400A-9BFE-8A676BF2C48A}" type="presParOf" srcId="{8AA80462-F81D-4710-B8C1-727FA7CBC6AF}" destId="{130322F2-0B78-4460-844E-69A0D99AFE9C}" srcOrd="3" destOrd="0" presId="urn:microsoft.com/office/officeart/2005/8/layout/architecture+Icon"/>
    <dgm:cxn modelId="{693A6D58-060E-41FF-91E1-A008C6E124B2}" type="presParOf" srcId="{8AA80462-F81D-4710-B8C1-727FA7CBC6AF}" destId="{7B0DA677-98C7-4FAE-8C53-0F6F8F353C97}" srcOrd="4" destOrd="0" presId="urn:microsoft.com/office/officeart/2005/8/layout/architecture+Icon"/>
    <dgm:cxn modelId="{2ED758D3-B833-48E6-A054-41C06AEBAE6B}" type="presParOf" srcId="{7B0DA677-98C7-4FAE-8C53-0F6F8F353C97}" destId="{D93B55DE-EEB4-492D-B49A-FE486050A5A7}" srcOrd="0" destOrd="0" presId="urn:microsoft.com/office/officeart/2005/8/layout/architecture+Icon"/>
    <dgm:cxn modelId="{73B17BB4-0635-4BD1-BDEC-C5188679B2BF}" type="presParOf" srcId="{7B0DA677-98C7-4FAE-8C53-0F6F8F353C97}" destId="{4FDDE244-4028-4DE1-8780-5531FF586DA8}" srcOrd="1" destOrd="0" presId="urn:microsoft.com/office/officeart/2005/8/layout/architecture+Icon"/>
    <dgm:cxn modelId="{4B2ECF30-0DC2-4834-952D-396BA2564B8E}" type="presParOf" srcId="{8AA80462-F81D-4710-B8C1-727FA7CBC6AF}" destId="{BBAB058B-E70C-4A46-A814-36F373DEF85B}" srcOrd="5" destOrd="0" presId="urn:microsoft.com/office/officeart/2005/8/layout/architecture+Icon"/>
    <dgm:cxn modelId="{A9AAD35B-EAC9-4D5E-A2A4-E1A7116BDBAB}" type="presParOf" srcId="{8AA80462-F81D-4710-B8C1-727FA7CBC6AF}" destId="{F9806F14-9C08-4F72-95B4-3B9E3808DA9D}" srcOrd="6" destOrd="0" presId="urn:microsoft.com/office/officeart/2005/8/layout/architecture+Icon"/>
    <dgm:cxn modelId="{48E1A0C6-273D-44C7-ABC1-A0CF0B82F1E6}" type="presParOf" srcId="{F9806F14-9C08-4F72-95B4-3B9E3808DA9D}" destId="{3392EEC3-2078-4900-98B1-80101B7184FE}" srcOrd="0" destOrd="0" presId="urn:microsoft.com/office/officeart/2005/8/layout/architecture+Icon"/>
    <dgm:cxn modelId="{D8FBDCFE-92A6-4C66-A6CE-7A9B408103F9}" type="presParOf" srcId="{F9806F14-9C08-4F72-95B4-3B9E3808DA9D}" destId="{408BC87C-5F7F-46ED-A382-A098A44DB4FC}" srcOrd="1" destOrd="0" presId="urn:microsoft.com/office/officeart/2005/8/layout/architecture+Icon"/>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DA0EC40-6CA9-442A-8508-4965D389A97A}" type="doc">
      <dgm:prSet loTypeId="urn:microsoft.com/office/officeart/2005/8/layout/architecture+Icon" loCatId="hierarchy" qsTypeId="urn:microsoft.com/office/officeart/2005/8/quickstyle/simple3" qsCatId="simple" csTypeId="urn:microsoft.com/office/officeart/2005/8/colors/accent0_3" csCatId="mainScheme" phldr="1"/>
      <dgm:spPr/>
      <dgm:t>
        <a:bodyPr/>
        <a:lstStyle/>
        <a:p>
          <a:endParaRPr lang="en-US"/>
        </a:p>
      </dgm:t>
    </dgm:pt>
    <dgm:pt modelId="{2D0569FC-CEE1-468D-A667-2AB2720C01FA}">
      <dgm:prSet phldrT="[Text]" custT="1"/>
      <dgm:spPr/>
      <dgm:t>
        <a:bodyPr/>
        <a:lstStyle/>
        <a:p>
          <a:r>
            <a:rPr lang="en-US" sz="1200" b="1" dirty="0" smtClean="0">
              <a:solidFill>
                <a:schemeClr val="bg1"/>
              </a:solidFill>
            </a:rPr>
            <a:t>SAP</a:t>
          </a:r>
          <a:endParaRPr lang="en-US" sz="1200" b="1" dirty="0">
            <a:solidFill>
              <a:schemeClr val="bg1"/>
            </a:solidFill>
          </a:endParaRPr>
        </a:p>
      </dgm:t>
    </dgm:pt>
    <dgm:pt modelId="{47A3FD1A-995D-4C4F-B7F7-4C2C7CFF29AA}" type="parTrans" cxnId="{89EB378F-28DE-40A1-B831-E4D0BDD65460}">
      <dgm:prSet/>
      <dgm:spPr/>
      <dgm:t>
        <a:bodyPr/>
        <a:lstStyle/>
        <a:p>
          <a:endParaRPr lang="en-US" sz="1200">
            <a:solidFill>
              <a:schemeClr val="bg1"/>
            </a:solidFill>
          </a:endParaRPr>
        </a:p>
      </dgm:t>
    </dgm:pt>
    <dgm:pt modelId="{2ED5A190-848A-490E-9428-6B3906E2CBA1}" type="sibTrans" cxnId="{89EB378F-28DE-40A1-B831-E4D0BDD65460}">
      <dgm:prSet/>
      <dgm:spPr/>
      <dgm:t>
        <a:bodyPr/>
        <a:lstStyle/>
        <a:p>
          <a:endParaRPr lang="en-US" sz="1200">
            <a:solidFill>
              <a:schemeClr val="bg1"/>
            </a:solidFill>
          </a:endParaRPr>
        </a:p>
      </dgm:t>
    </dgm:pt>
    <dgm:pt modelId="{DB2E3DBC-EADC-4ED1-9268-343DDC41B845}">
      <dgm:prSet phldrT="[Text]" custT="1"/>
      <dgm:spPr/>
      <dgm:t>
        <a:bodyPr/>
        <a:lstStyle/>
        <a:p>
          <a:r>
            <a:rPr lang="en-US" sz="1200" b="1" dirty="0" smtClean="0">
              <a:solidFill>
                <a:schemeClr val="bg1"/>
              </a:solidFill>
            </a:rPr>
            <a:t>SAP Crystal</a:t>
          </a:r>
          <a:endParaRPr lang="en-US" sz="1200" b="1" dirty="0">
            <a:solidFill>
              <a:schemeClr val="bg1"/>
            </a:solidFill>
          </a:endParaRPr>
        </a:p>
      </dgm:t>
    </dgm:pt>
    <dgm:pt modelId="{D00056A6-02BA-440F-9D3F-F5A22D0B14F4}" type="parTrans" cxnId="{B3B9B96B-A244-4170-A63A-53DE61C47DB2}">
      <dgm:prSet/>
      <dgm:spPr/>
      <dgm:t>
        <a:bodyPr/>
        <a:lstStyle/>
        <a:p>
          <a:endParaRPr lang="en-US" sz="1200">
            <a:solidFill>
              <a:schemeClr val="bg1"/>
            </a:solidFill>
          </a:endParaRPr>
        </a:p>
      </dgm:t>
    </dgm:pt>
    <dgm:pt modelId="{ED6C3F7E-22A7-481C-BCB1-AFA8350D0F5E}" type="sibTrans" cxnId="{B3B9B96B-A244-4170-A63A-53DE61C47DB2}">
      <dgm:prSet/>
      <dgm:spPr/>
      <dgm:t>
        <a:bodyPr/>
        <a:lstStyle/>
        <a:p>
          <a:endParaRPr lang="en-US" sz="1200">
            <a:solidFill>
              <a:schemeClr val="bg1"/>
            </a:solidFill>
          </a:endParaRPr>
        </a:p>
      </dgm:t>
    </dgm:pt>
    <dgm:pt modelId="{EB67E79C-33FD-4408-AA19-21D9B494F1A5}">
      <dgm:prSet phldrT="[Text]" custT="1"/>
      <dgm:spPr/>
      <dgm:t>
        <a:bodyPr/>
        <a:lstStyle/>
        <a:p>
          <a:r>
            <a:rPr lang="en-US" sz="1050" b="1" dirty="0" smtClean="0">
              <a:solidFill>
                <a:schemeClr val="bg1"/>
              </a:solidFill>
            </a:rPr>
            <a:t>Web Intelligence</a:t>
          </a:r>
          <a:endParaRPr lang="en-US" sz="1050" b="1" dirty="0">
            <a:solidFill>
              <a:schemeClr val="bg1"/>
            </a:solidFill>
          </a:endParaRPr>
        </a:p>
      </dgm:t>
    </dgm:pt>
    <dgm:pt modelId="{DEE7ED22-550A-461D-BAFC-830667929B5A}" type="parTrans" cxnId="{5DDC5582-DB6C-495B-B0F1-81E56D9A3598}">
      <dgm:prSet/>
      <dgm:spPr/>
      <dgm:t>
        <a:bodyPr/>
        <a:lstStyle/>
        <a:p>
          <a:endParaRPr lang="en-US" sz="1200">
            <a:solidFill>
              <a:schemeClr val="bg1"/>
            </a:solidFill>
          </a:endParaRPr>
        </a:p>
      </dgm:t>
    </dgm:pt>
    <dgm:pt modelId="{60AC1E2A-EE23-4826-93C1-6A0AB45841C6}" type="sibTrans" cxnId="{5DDC5582-DB6C-495B-B0F1-81E56D9A3598}">
      <dgm:prSet/>
      <dgm:spPr/>
      <dgm:t>
        <a:bodyPr/>
        <a:lstStyle/>
        <a:p>
          <a:endParaRPr lang="en-US" sz="1200">
            <a:solidFill>
              <a:schemeClr val="bg1"/>
            </a:solidFill>
          </a:endParaRPr>
        </a:p>
      </dgm:t>
    </dgm:pt>
    <dgm:pt modelId="{D2745BEB-55EB-4378-AFBF-DB44BD2D7CD9}">
      <dgm:prSet phldrT="[Text]" custT="1"/>
      <dgm:spPr/>
      <dgm:t>
        <a:bodyPr/>
        <a:lstStyle/>
        <a:p>
          <a:r>
            <a:rPr lang="en-US" sz="1050" b="1" smtClean="0">
              <a:solidFill>
                <a:schemeClr val="bg1"/>
              </a:solidFill>
            </a:rPr>
            <a:t>Analysis</a:t>
          </a:r>
          <a:endParaRPr lang="en-US" sz="1050" b="1" dirty="0">
            <a:solidFill>
              <a:schemeClr val="bg1"/>
            </a:solidFill>
          </a:endParaRPr>
        </a:p>
      </dgm:t>
    </dgm:pt>
    <dgm:pt modelId="{90D014F9-DB8D-4B0C-8268-532D7E56DB21}" type="parTrans" cxnId="{923DD1A4-3D82-4A40-B48A-349F26F2EEA9}">
      <dgm:prSet/>
      <dgm:spPr/>
      <dgm:t>
        <a:bodyPr/>
        <a:lstStyle/>
        <a:p>
          <a:endParaRPr lang="en-US" sz="1200">
            <a:solidFill>
              <a:schemeClr val="bg1"/>
            </a:solidFill>
          </a:endParaRPr>
        </a:p>
      </dgm:t>
    </dgm:pt>
    <dgm:pt modelId="{F7B9E2AA-93A8-4B71-BAE6-67F2C17185E2}" type="sibTrans" cxnId="{923DD1A4-3D82-4A40-B48A-349F26F2EEA9}">
      <dgm:prSet/>
      <dgm:spPr/>
      <dgm:t>
        <a:bodyPr/>
        <a:lstStyle/>
        <a:p>
          <a:endParaRPr lang="en-US" sz="1200">
            <a:solidFill>
              <a:schemeClr val="bg1"/>
            </a:solidFill>
          </a:endParaRPr>
        </a:p>
      </dgm:t>
    </dgm:pt>
    <dgm:pt modelId="{DFB744A2-56FC-46A9-A26E-91EB526ACC15}">
      <dgm:prSet phldrT="[Text]" custT="1"/>
      <dgm:spPr/>
      <dgm:t>
        <a:bodyPr/>
        <a:lstStyle/>
        <a:p>
          <a:r>
            <a:rPr lang="en-US" sz="1050" b="1" smtClean="0">
              <a:solidFill>
                <a:schemeClr val="bg1"/>
              </a:solidFill>
            </a:rPr>
            <a:t>Design Studio</a:t>
          </a:r>
          <a:endParaRPr lang="en-US" sz="1050" b="1" dirty="0" smtClean="0">
            <a:solidFill>
              <a:schemeClr val="bg1"/>
            </a:solidFill>
          </a:endParaRPr>
        </a:p>
      </dgm:t>
    </dgm:pt>
    <dgm:pt modelId="{EBCAF89D-93E7-4964-9127-FFCDFE383EB3}" type="parTrans" cxnId="{28136A1F-E166-41E8-8C8B-C3977F1684EF}">
      <dgm:prSet/>
      <dgm:spPr/>
      <dgm:t>
        <a:bodyPr/>
        <a:lstStyle/>
        <a:p>
          <a:endParaRPr lang="en-US" sz="1200">
            <a:solidFill>
              <a:schemeClr val="bg1"/>
            </a:solidFill>
          </a:endParaRPr>
        </a:p>
      </dgm:t>
    </dgm:pt>
    <dgm:pt modelId="{9F89F159-F387-4829-9B7F-4D6E10A3B18A}" type="sibTrans" cxnId="{28136A1F-E166-41E8-8C8B-C3977F1684EF}">
      <dgm:prSet/>
      <dgm:spPr/>
      <dgm:t>
        <a:bodyPr/>
        <a:lstStyle/>
        <a:p>
          <a:endParaRPr lang="en-US" sz="1200">
            <a:solidFill>
              <a:schemeClr val="bg1"/>
            </a:solidFill>
          </a:endParaRPr>
        </a:p>
      </dgm:t>
    </dgm:pt>
    <dgm:pt modelId="{2BDAB025-E6CC-4345-BB93-E72CEA70E54E}">
      <dgm:prSet phldrT="[Text]" custT="1"/>
      <dgm:spPr/>
      <dgm:t>
        <a:bodyPr/>
        <a:lstStyle/>
        <a:p>
          <a:r>
            <a:rPr lang="en-US" sz="1050" b="1" smtClean="0">
              <a:solidFill>
                <a:schemeClr val="bg1"/>
              </a:solidFill>
            </a:rPr>
            <a:t>Predictive Analytics</a:t>
          </a:r>
          <a:endParaRPr lang="en-US" sz="1050" b="1" dirty="0" smtClean="0">
            <a:solidFill>
              <a:schemeClr val="bg1"/>
            </a:solidFill>
          </a:endParaRPr>
        </a:p>
      </dgm:t>
    </dgm:pt>
    <dgm:pt modelId="{C9CA19F5-2FE1-4E70-8951-061363BD8B75}" type="parTrans" cxnId="{AC867E66-9C5A-4794-81B9-F80CD3CC0C5B}">
      <dgm:prSet/>
      <dgm:spPr/>
      <dgm:t>
        <a:bodyPr/>
        <a:lstStyle/>
        <a:p>
          <a:endParaRPr lang="en-US" sz="1200">
            <a:solidFill>
              <a:schemeClr val="bg1"/>
            </a:solidFill>
          </a:endParaRPr>
        </a:p>
      </dgm:t>
    </dgm:pt>
    <dgm:pt modelId="{2BD4796F-38F2-4C9B-97BF-5E6479B471E4}" type="sibTrans" cxnId="{AC867E66-9C5A-4794-81B9-F80CD3CC0C5B}">
      <dgm:prSet/>
      <dgm:spPr/>
      <dgm:t>
        <a:bodyPr/>
        <a:lstStyle/>
        <a:p>
          <a:endParaRPr lang="en-US" sz="1200">
            <a:solidFill>
              <a:schemeClr val="bg1"/>
            </a:solidFill>
          </a:endParaRPr>
        </a:p>
      </dgm:t>
    </dgm:pt>
    <dgm:pt modelId="{91DB5E13-4166-4060-974E-54C1F7227C25}">
      <dgm:prSet phldrT="[Text]" custT="1"/>
      <dgm:spPr/>
      <dgm:t>
        <a:bodyPr/>
        <a:lstStyle/>
        <a:p>
          <a:r>
            <a:rPr lang="en-US" sz="1050" b="1" dirty="0" smtClean="0">
              <a:solidFill>
                <a:schemeClr val="bg1"/>
              </a:solidFill>
            </a:rPr>
            <a:t>Crystal Reports</a:t>
          </a:r>
          <a:endParaRPr lang="en-US" sz="1050" b="1" dirty="0">
            <a:solidFill>
              <a:schemeClr val="bg1"/>
            </a:solidFill>
          </a:endParaRPr>
        </a:p>
      </dgm:t>
    </dgm:pt>
    <dgm:pt modelId="{B2F1D637-64EB-45D4-9872-8E64D3934C69}" type="parTrans" cxnId="{2C760343-6152-4088-BE57-F40EC21F9C4A}">
      <dgm:prSet/>
      <dgm:spPr/>
      <dgm:t>
        <a:bodyPr/>
        <a:lstStyle/>
        <a:p>
          <a:endParaRPr lang="en-US" sz="1200">
            <a:solidFill>
              <a:schemeClr val="bg1"/>
            </a:solidFill>
          </a:endParaRPr>
        </a:p>
      </dgm:t>
    </dgm:pt>
    <dgm:pt modelId="{E1EBBCF4-9AD8-41E9-ACDA-C0ECD8D83D25}" type="sibTrans" cxnId="{2C760343-6152-4088-BE57-F40EC21F9C4A}">
      <dgm:prSet/>
      <dgm:spPr/>
      <dgm:t>
        <a:bodyPr/>
        <a:lstStyle/>
        <a:p>
          <a:endParaRPr lang="en-US" sz="1200">
            <a:solidFill>
              <a:schemeClr val="bg1"/>
            </a:solidFill>
          </a:endParaRPr>
        </a:p>
      </dgm:t>
    </dgm:pt>
    <dgm:pt modelId="{36B72CA3-4298-4456-BC15-47B8FFA57433}">
      <dgm:prSet phldrT="[Text]" custT="1"/>
      <dgm:spPr/>
      <dgm:t>
        <a:bodyPr/>
        <a:lstStyle/>
        <a:p>
          <a:r>
            <a:rPr lang="en-US" sz="1050" b="1" smtClean="0">
              <a:solidFill>
                <a:schemeClr val="bg1"/>
              </a:solidFill>
            </a:rPr>
            <a:t>Crystal Dashboard Design</a:t>
          </a:r>
          <a:endParaRPr lang="en-US" sz="1050" b="1" dirty="0">
            <a:solidFill>
              <a:schemeClr val="bg1"/>
            </a:solidFill>
          </a:endParaRPr>
        </a:p>
      </dgm:t>
    </dgm:pt>
    <dgm:pt modelId="{4078312D-59CB-45BD-B698-9AA11B656CDA}" type="parTrans" cxnId="{E341F1B4-E583-4F0E-A143-F4D3E9E9E814}">
      <dgm:prSet/>
      <dgm:spPr/>
      <dgm:t>
        <a:bodyPr/>
        <a:lstStyle/>
        <a:p>
          <a:endParaRPr lang="en-US" sz="1200">
            <a:solidFill>
              <a:schemeClr val="bg1"/>
            </a:solidFill>
          </a:endParaRPr>
        </a:p>
      </dgm:t>
    </dgm:pt>
    <dgm:pt modelId="{C5C446BE-39E3-423B-92C0-267EE85280BE}" type="sibTrans" cxnId="{E341F1B4-E583-4F0E-A143-F4D3E9E9E814}">
      <dgm:prSet/>
      <dgm:spPr/>
      <dgm:t>
        <a:bodyPr/>
        <a:lstStyle/>
        <a:p>
          <a:endParaRPr lang="en-US" sz="1200">
            <a:solidFill>
              <a:schemeClr val="bg1"/>
            </a:solidFill>
          </a:endParaRPr>
        </a:p>
      </dgm:t>
    </dgm:pt>
    <dgm:pt modelId="{1D7DE61B-55B4-4F10-AE38-112E1A57A5A1}">
      <dgm:prSet phldrT="[Text]" custT="1"/>
      <dgm:spPr/>
      <dgm:t>
        <a:bodyPr/>
        <a:lstStyle/>
        <a:p>
          <a:r>
            <a:rPr lang="en-US" sz="1050" b="1" dirty="0" smtClean="0">
              <a:solidFill>
                <a:schemeClr val="bg1"/>
              </a:solidFill>
            </a:rPr>
            <a:t>Cloud</a:t>
          </a:r>
        </a:p>
      </dgm:t>
    </dgm:pt>
    <dgm:pt modelId="{BBFF5017-52B6-42AF-91D3-50D608374B1B}" type="parTrans" cxnId="{9A68618F-53A8-45C2-93DD-35C582A9DA6B}">
      <dgm:prSet/>
      <dgm:spPr/>
      <dgm:t>
        <a:bodyPr/>
        <a:lstStyle/>
        <a:p>
          <a:endParaRPr lang="en-US" sz="1200">
            <a:solidFill>
              <a:schemeClr val="bg1"/>
            </a:solidFill>
          </a:endParaRPr>
        </a:p>
      </dgm:t>
    </dgm:pt>
    <dgm:pt modelId="{52C9BCD7-15AD-4EF2-B948-98885C47A5BE}" type="sibTrans" cxnId="{9A68618F-53A8-45C2-93DD-35C582A9DA6B}">
      <dgm:prSet/>
      <dgm:spPr/>
      <dgm:t>
        <a:bodyPr/>
        <a:lstStyle/>
        <a:p>
          <a:endParaRPr lang="en-US" sz="1200">
            <a:solidFill>
              <a:schemeClr val="bg1"/>
            </a:solidFill>
          </a:endParaRPr>
        </a:p>
      </dgm:t>
    </dgm:pt>
    <dgm:pt modelId="{1C1B8169-6675-42F0-B2EC-42E0C487ADBB}">
      <dgm:prSet phldrT="[Text]" custT="1"/>
      <dgm:spPr/>
      <dgm:t>
        <a:bodyPr/>
        <a:lstStyle/>
        <a:p>
          <a:r>
            <a:rPr lang="en-US" sz="1050" b="1" dirty="0" smtClean="0">
              <a:solidFill>
                <a:schemeClr val="bg1"/>
              </a:solidFill>
            </a:rPr>
            <a:t>Lumira</a:t>
          </a:r>
        </a:p>
      </dgm:t>
    </dgm:pt>
    <dgm:pt modelId="{B17233AC-63AF-40EC-AC43-00E63D5B2978}" type="parTrans" cxnId="{3E499008-3B24-4992-A3CD-8C4E13DD8586}">
      <dgm:prSet/>
      <dgm:spPr/>
      <dgm:t>
        <a:bodyPr/>
        <a:lstStyle/>
        <a:p>
          <a:endParaRPr lang="en-US" sz="1200">
            <a:solidFill>
              <a:schemeClr val="bg1"/>
            </a:solidFill>
          </a:endParaRPr>
        </a:p>
      </dgm:t>
    </dgm:pt>
    <dgm:pt modelId="{B5DD5C00-6894-4F46-9585-BED30979E80C}" type="sibTrans" cxnId="{3E499008-3B24-4992-A3CD-8C4E13DD8586}">
      <dgm:prSet/>
      <dgm:spPr/>
      <dgm:t>
        <a:bodyPr/>
        <a:lstStyle/>
        <a:p>
          <a:endParaRPr lang="en-US" sz="1200">
            <a:solidFill>
              <a:schemeClr val="bg1"/>
            </a:solidFill>
          </a:endParaRPr>
        </a:p>
      </dgm:t>
    </dgm:pt>
    <dgm:pt modelId="{77E1F91D-3800-4926-9040-5DE35FCAA526}">
      <dgm:prSet phldrT="[Text]" custT="1"/>
      <dgm:spPr/>
      <dgm:t>
        <a:bodyPr/>
        <a:lstStyle/>
        <a:p>
          <a:r>
            <a:rPr lang="en-US" sz="2000" b="1" dirty="0" smtClean="0">
              <a:solidFill>
                <a:schemeClr val="bg1"/>
              </a:solidFill>
            </a:rPr>
            <a:t>Analytics</a:t>
          </a:r>
          <a:r>
            <a:rPr lang="en-US" sz="2000" dirty="0" smtClean="0">
              <a:solidFill>
                <a:schemeClr val="bg1"/>
              </a:solidFill>
            </a:rPr>
            <a:t> </a:t>
          </a:r>
          <a:r>
            <a:rPr lang="en-US" sz="2000" b="1" dirty="0" smtClean="0">
              <a:solidFill>
                <a:schemeClr val="bg1"/>
              </a:solidFill>
            </a:rPr>
            <a:t>Applications</a:t>
          </a:r>
          <a:endParaRPr lang="en-US" sz="2000" b="1" dirty="0">
            <a:solidFill>
              <a:schemeClr val="bg1"/>
            </a:solidFill>
          </a:endParaRPr>
        </a:p>
      </dgm:t>
    </dgm:pt>
    <dgm:pt modelId="{FF0019B5-83CE-4B76-8D5F-3A5EEC4BB0AF}" type="parTrans" cxnId="{2BE105A3-6014-4714-A567-5F22DAEEDD9D}">
      <dgm:prSet/>
      <dgm:spPr/>
      <dgm:t>
        <a:bodyPr/>
        <a:lstStyle/>
        <a:p>
          <a:endParaRPr lang="en-US" sz="1200">
            <a:solidFill>
              <a:schemeClr val="bg1"/>
            </a:solidFill>
          </a:endParaRPr>
        </a:p>
      </dgm:t>
    </dgm:pt>
    <dgm:pt modelId="{0C051A94-5A5F-4AD0-84E8-CB22F15C4D9C}" type="sibTrans" cxnId="{2BE105A3-6014-4714-A567-5F22DAEEDD9D}">
      <dgm:prSet/>
      <dgm:spPr/>
      <dgm:t>
        <a:bodyPr/>
        <a:lstStyle/>
        <a:p>
          <a:endParaRPr lang="en-US" sz="1200">
            <a:solidFill>
              <a:schemeClr val="bg1"/>
            </a:solidFill>
          </a:endParaRPr>
        </a:p>
      </dgm:t>
    </dgm:pt>
    <dgm:pt modelId="{87E75E5D-9CC0-4AD5-BE22-59DEBAA97D38}">
      <dgm:prSet phldrT="[Text]" custT="1"/>
      <dgm:spPr/>
      <dgm:t>
        <a:bodyPr/>
        <a:lstStyle/>
        <a:p>
          <a:r>
            <a:rPr lang="en-US" sz="1200" b="1" dirty="0" smtClean="0">
              <a:solidFill>
                <a:schemeClr val="bg1"/>
              </a:solidFill>
            </a:rPr>
            <a:t>SAP BusinessObjects</a:t>
          </a:r>
          <a:endParaRPr lang="en-US" sz="1200" b="1" dirty="0">
            <a:solidFill>
              <a:schemeClr val="bg1"/>
            </a:solidFill>
          </a:endParaRPr>
        </a:p>
      </dgm:t>
    </dgm:pt>
    <dgm:pt modelId="{B3094884-7FD5-4E37-AA63-DFD57F6CCEB6}" type="parTrans" cxnId="{8E480E0C-6734-4F6E-ABC6-0CDDA1CE550D}">
      <dgm:prSet/>
      <dgm:spPr/>
      <dgm:t>
        <a:bodyPr/>
        <a:lstStyle/>
        <a:p>
          <a:endParaRPr lang="en-US" sz="1200">
            <a:solidFill>
              <a:schemeClr val="bg1"/>
            </a:solidFill>
          </a:endParaRPr>
        </a:p>
      </dgm:t>
    </dgm:pt>
    <dgm:pt modelId="{B67B58CE-AB38-48F1-A055-7B274B7C2D67}" type="sibTrans" cxnId="{8E480E0C-6734-4F6E-ABC6-0CDDA1CE550D}">
      <dgm:prSet/>
      <dgm:spPr/>
      <dgm:t>
        <a:bodyPr/>
        <a:lstStyle/>
        <a:p>
          <a:endParaRPr lang="en-US" sz="1200">
            <a:solidFill>
              <a:schemeClr val="bg1"/>
            </a:solidFill>
          </a:endParaRPr>
        </a:p>
      </dgm:t>
    </dgm:pt>
    <dgm:pt modelId="{E82C506B-5736-42C1-A56A-C916701A4982}">
      <dgm:prSet phldrT="[Text]" custT="1"/>
      <dgm:spPr/>
      <dgm:t>
        <a:bodyPr/>
        <a:lstStyle/>
        <a:p>
          <a:r>
            <a:rPr lang="en-US" sz="1050" b="1" dirty="0" smtClean="0">
              <a:solidFill>
                <a:schemeClr val="bg1"/>
              </a:solidFill>
            </a:rPr>
            <a:t>Business Explorer (BEx)</a:t>
          </a:r>
          <a:endParaRPr lang="en-US" sz="1050" b="1" dirty="0">
            <a:solidFill>
              <a:schemeClr val="bg1"/>
            </a:solidFill>
          </a:endParaRPr>
        </a:p>
      </dgm:t>
    </dgm:pt>
    <dgm:pt modelId="{D9DDEB2E-0E51-4515-A04F-63484D0BE95B}" type="parTrans" cxnId="{1C8C1CE6-98ED-4249-A766-F2831D21F3F3}">
      <dgm:prSet/>
      <dgm:spPr/>
      <dgm:t>
        <a:bodyPr/>
        <a:lstStyle/>
        <a:p>
          <a:endParaRPr lang="en-US" sz="1200">
            <a:solidFill>
              <a:schemeClr val="bg1"/>
            </a:solidFill>
          </a:endParaRPr>
        </a:p>
      </dgm:t>
    </dgm:pt>
    <dgm:pt modelId="{D08843F2-EB1D-4779-A894-B22FC69594CF}" type="sibTrans" cxnId="{1C8C1CE6-98ED-4249-A766-F2831D21F3F3}">
      <dgm:prSet/>
      <dgm:spPr/>
      <dgm:t>
        <a:bodyPr/>
        <a:lstStyle/>
        <a:p>
          <a:endParaRPr lang="en-US" sz="1200">
            <a:solidFill>
              <a:schemeClr val="bg1"/>
            </a:solidFill>
          </a:endParaRPr>
        </a:p>
      </dgm:t>
    </dgm:pt>
    <dgm:pt modelId="{63F94886-D280-41AB-9162-C1C8829F2830}">
      <dgm:prSet phldrT="[Text]" custT="1"/>
      <dgm:spPr/>
      <dgm:t>
        <a:bodyPr/>
        <a:lstStyle/>
        <a:p>
          <a:r>
            <a:rPr lang="en-US" sz="1050" b="1" dirty="0" smtClean="0">
              <a:solidFill>
                <a:schemeClr val="bg1"/>
              </a:solidFill>
            </a:rPr>
            <a:t>Visual Business</a:t>
          </a:r>
          <a:endParaRPr lang="en-US" sz="1050" b="1" dirty="0">
            <a:solidFill>
              <a:schemeClr val="bg1"/>
            </a:solidFill>
          </a:endParaRPr>
        </a:p>
      </dgm:t>
    </dgm:pt>
    <dgm:pt modelId="{EFA7FEA8-7F80-491F-BE20-0BCDB223B485}" type="parTrans" cxnId="{61AC46B0-78E3-4D5E-87EF-DD542F0ACFFE}">
      <dgm:prSet/>
      <dgm:spPr/>
      <dgm:t>
        <a:bodyPr/>
        <a:lstStyle/>
        <a:p>
          <a:endParaRPr lang="en-US" sz="1200">
            <a:solidFill>
              <a:schemeClr val="bg1"/>
            </a:solidFill>
          </a:endParaRPr>
        </a:p>
      </dgm:t>
    </dgm:pt>
    <dgm:pt modelId="{A6EACCE2-7611-443D-A5B0-7E4DB2224D6E}" type="sibTrans" cxnId="{61AC46B0-78E3-4D5E-87EF-DD542F0ACFFE}">
      <dgm:prSet/>
      <dgm:spPr/>
      <dgm:t>
        <a:bodyPr/>
        <a:lstStyle/>
        <a:p>
          <a:endParaRPr lang="en-US" sz="1200">
            <a:solidFill>
              <a:schemeClr val="bg1"/>
            </a:solidFill>
          </a:endParaRPr>
        </a:p>
      </dgm:t>
    </dgm:pt>
    <dgm:pt modelId="{E78848D5-E5A4-4D2A-A2A8-6CCDB1E2F52B}" type="pres">
      <dgm:prSet presAssocID="{8DA0EC40-6CA9-442A-8508-4965D389A97A}" presName="Name0" presStyleCnt="0">
        <dgm:presLayoutVars>
          <dgm:chPref val="1"/>
          <dgm:dir/>
          <dgm:animOne val="branch"/>
          <dgm:animLvl val="lvl"/>
          <dgm:resizeHandles/>
        </dgm:presLayoutVars>
      </dgm:prSet>
      <dgm:spPr/>
      <dgm:t>
        <a:bodyPr/>
        <a:lstStyle/>
        <a:p>
          <a:endParaRPr lang="en-US"/>
        </a:p>
      </dgm:t>
    </dgm:pt>
    <dgm:pt modelId="{41766035-8250-487E-9A2E-7AF3B7A69591}" type="pres">
      <dgm:prSet presAssocID="{77E1F91D-3800-4926-9040-5DE35FCAA526}" presName="vertOne" presStyleCnt="0"/>
      <dgm:spPr/>
      <dgm:t>
        <a:bodyPr/>
        <a:lstStyle/>
        <a:p>
          <a:endParaRPr lang="en-US"/>
        </a:p>
      </dgm:t>
    </dgm:pt>
    <dgm:pt modelId="{09F67D4E-A203-4133-B054-C9B3889E14E4}" type="pres">
      <dgm:prSet presAssocID="{77E1F91D-3800-4926-9040-5DE35FCAA526}" presName="txOne" presStyleLbl="node0" presStyleIdx="0" presStyleCnt="1" custScaleY="52402">
        <dgm:presLayoutVars>
          <dgm:chPref val="3"/>
        </dgm:presLayoutVars>
      </dgm:prSet>
      <dgm:spPr/>
      <dgm:t>
        <a:bodyPr/>
        <a:lstStyle/>
        <a:p>
          <a:endParaRPr lang="en-US"/>
        </a:p>
      </dgm:t>
    </dgm:pt>
    <dgm:pt modelId="{F2D6BAC8-9BD2-4708-8160-0C804C51415A}" type="pres">
      <dgm:prSet presAssocID="{77E1F91D-3800-4926-9040-5DE35FCAA526}" presName="parTransOne" presStyleCnt="0"/>
      <dgm:spPr/>
      <dgm:t>
        <a:bodyPr/>
        <a:lstStyle/>
        <a:p>
          <a:endParaRPr lang="en-US"/>
        </a:p>
      </dgm:t>
    </dgm:pt>
    <dgm:pt modelId="{AE312BB8-1255-4C62-AB81-6B4B5E291581}" type="pres">
      <dgm:prSet presAssocID="{77E1F91D-3800-4926-9040-5DE35FCAA526}" presName="horzOne" presStyleCnt="0"/>
      <dgm:spPr/>
      <dgm:t>
        <a:bodyPr/>
        <a:lstStyle/>
        <a:p>
          <a:endParaRPr lang="en-US"/>
        </a:p>
      </dgm:t>
    </dgm:pt>
    <dgm:pt modelId="{3DE5F37E-8149-4147-90DD-A716477CB329}" type="pres">
      <dgm:prSet presAssocID="{2D0569FC-CEE1-468D-A667-2AB2720C01FA}" presName="vertTwo" presStyleCnt="0"/>
      <dgm:spPr/>
      <dgm:t>
        <a:bodyPr/>
        <a:lstStyle/>
        <a:p>
          <a:endParaRPr lang="en-US"/>
        </a:p>
      </dgm:t>
    </dgm:pt>
    <dgm:pt modelId="{ED960AE3-D6EE-41E4-9049-CD2D179FC928}" type="pres">
      <dgm:prSet presAssocID="{2D0569FC-CEE1-468D-A667-2AB2720C01FA}" presName="txTwo" presStyleLbl="node2" presStyleIdx="0" presStyleCnt="3" custScaleY="95086" custLinFactNeighborY="-7647">
        <dgm:presLayoutVars>
          <dgm:chPref val="3"/>
        </dgm:presLayoutVars>
      </dgm:prSet>
      <dgm:spPr/>
      <dgm:t>
        <a:bodyPr/>
        <a:lstStyle/>
        <a:p>
          <a:endParaRPr lang="en-US"/>
        </a:p>
      </dgm:t>
    </dgm:pt>
    <dgm:pt modelId="{F243E062-DBDD-4B75-953A-39544B04157B}" type="pres">
      <dgm:prSet presAssocID="{2D0569FC-CEE1-468D-A667-2AB2720C01FA}" presName="parTransTwo" presStyleCnt="0"/>
      <dgm:spPr/>
      <dgm:t>
        <a:bodyPr/>
        <a:lstStyle/>
        <a:p>
          <a:endParaRPr lang="en-US"/>
        </a:p>
      </dgm:t>
    </dgm:pt>
    <dgm:pt modelId="{669A2B8C-316C-42BF-802E-7DF9BC986487}" type="pres">
      <dgm:prSet presAssocID="{2D0569FC-CEE1-468D-A667-2AB2720C01FA}" presName="horzTwo" presStyleCnt="0"/>
      <dgm:spPr/>
      <dgm:t>
        <a:bodyPr/>
        <a:lstStyle/>
        <a:p>
          <a:endParaRPr lang="en-US"/>
        </a:p>
      </dgm:t>
    </dgm:pt>
    <dgm:pt modelId="{D2391CFE-F3CB-41EA-8275-F26441CC2885}" type="pres">
      <dgm:prSet presAssocID="{E82C506B-5736-42C1-A56A-C916701A4982}" presName="vertThree" presStyleCnt="0"/>
      <dgm:spPr/>
    </dgm:pt>
    <dgm:pt modelId="{1EA7E551-15D6-4232-BFE9-89BDBF21A23C}" type="pres">
      <dgm:prSet presAssocID="{E82C506B-5736-42C1-A56A-C916701A4982}" presName="txThree" presStyleLbl="node3" presStyleIdx="0" presStyleCnt="10" custScaleY="118109" custLinFactNeighborY="5465">
        <dgm:presLayoutVars>
          <dgm:chPref val="3"/>
        </dgm:presLayoutVars>
      </dgm:prSet>
      <dgm:spPr/>
      <dgm:t>
        <a:bodyPr/>
        <a:lstStyle/>
        <a:p>
          <a:endParaRPr lang="en-US"/>
        </a:p>
      </dgm:t>
    </dgm:pt>
    <dgm:pt modelId="{8E6FBCA4-657C-4313-9C6A-EFA03025F9E1}" type="pres">
      <dgm:prSet presAssocID="{E82C506B-5736-42C1-A56A-C916701A4982}" presName="horzThree" presStyleCnt="0"/>
      <dgm:spPr/>
    </dgm:pt>
    <dgm:pt modelId="{0E763F5F-52B2-4E52-873A-51624EBE37FE}" type="pres">
      <dgm:prSet presAssocID="{D08843F2-EB1D-4779-A894-B22FC69594CF}" presName="sibSpaceThree" presStyleCnt="0"/>
      <dgm:spPr/>
    </dgm:pt>
    <dgm:pt modelId="{E3C67DBD-179C-4EB6-A6D4-90CE63309E71}" type="pres">
      <dgm:prSet presAssocID="{63F94886-D280-41AB-9162-C1C8829F2830}" presName="vertThree" presStyleCnt="0"/>
      <dgm:spPr/>
    </dgm:pt>
    <dgm:pt modelId="{9F6F233A-02EF-4F8F-A262-C3C37E057F2F}" type="pres">
      <dgm:prSet presAssocID="{63F94886-D280-41AB-9162-C1C8829F2830}" presName="txThree" presStyleLbl="node3" presStyleIdx="1" presStyleCnt="10" custScaleY="118813" custLinFactNeighborX="6751" custLinFactNeighborY="3335">
        <dgm:presLayoutVars>
          <dgm:chPref val="3"/>
        </dgm:presLayoutVars>
      </dgm:prSet>
      <dgm:spPr/>
      <dgm:t>
        <a:bodyPr/>
        <a:lstStyle/>
        <a:p>
          <a:endParaRPr lang="en-US"/>
        </a:p>
      </dgm:t>
    </dgm:pt>
    <dgm:pt modelId="{F4F718E5-3323-4EA3-870F-1FEC7CF6DF64}" type="pres">
      <dgm:prSet presAssocID="{63F94886-D280-41AB-9162-C1C8829F2830}" presName="horzThree" presStyleCnt="0"/>
      <dgm:spPr/>
    </dgm:pt>
    <dgm:pt modelId="{89A8460C-7793-4D4B-9C2B-240C009408DC}" type="pres">
      <dgm:prSet presAssocID="{2ED5A190-848A-490E-9428-6B3906E2CBA1}" presName="sibSpaceTwo" presStyleCnt="0"/>
      <dgm:spPr/>
      <dgm:t>
        <a:bodyPr/>
        <a:lstStyle/>
        <a:p>
          <a:endParaRPr lang="en-US"/>
        </a:p>
      </dgm:t>
    </dgm:pt>
    <dgm:pt modelId="{597F46E1-25E0-43C0-B2A3-C96140817413}" type="pres">
      <dgm:prSet presAssocID="{87E75E5D-9CC0-4AD5-BE22-59DEBAA97D38}" presName="vertTwo" presStyleCnt="0"/>
      <dgm:spPr/>
    </dgm:pt>
    <dgm:pt modelId="{0B95850D-2C27-4F89-BA44-0794EFD7E4A9}" type="pres">
      <dgm:prSet presAssocID="{87E75E5D-9CC0-4AD5-BE22-59DEBAA97D38}" presName="txTwo" presStyleLbl="node2" presStyleIdx="1" presStyleCnt="3">
        <dgm:presLayoutVars>
          <dgm:chPref val="3"/>
        </dgm:presLayoutVars>
      </dgm:prSet>
      <dgm:spPr/>
      <dgm:t>
        <a:bodyPr/>
        <a:lstStyle/>
        <a:p>
          <a:endParaRPr lang="en-US"/>
        </a:p>
      </dgm:t>
    </dgm:pt>
    <dgm:pt modelId="{9A5AE7E2-3852-4262-BBFD-03EA9333C1A5}" type="pres">
      <dgm:prSet presAssocID="{87E75E5D-9CC0-4AD5-BE22-59DEBAA97D38}" presName="parTransTwo" presStyleCnt="0"/>
      <dgm:spPr/>
    </dgm:pt>
    <dgm:pt modelId="{5C6FE60A-6AA4-4623-BD50-5A579AA4D4E7}" type="pres">
      <dgm:prSet presAssocID="{87E75E5D-9CC0-4AD5-BE22-59DEBAA97D38}" presName="horzTwo" presStyleCnt="0"/>
      <dgm:spPr/>
    </dgm:pt>
    <dgm:pt modelId="{545FDFE2-9E10-49C0-ADF1-42DCA8E66CC2}" type="pres">
      <dgm:prSet presAssocID="{EB67E79C-33FD-4408-AA19-21D9B494F1A5}" presName="vertThree" presStyleCnt="0"/>
      <dgm:spPr/>
      <dgm:t>
        <a:bodyPr/>
        <a:lstStyle/>
        <a:p>
          <a:endParaRPr lang="en-US"/>
        </a:p>
      </dgm:t>
    </dgm:pt>
    <dgm:pt modelId="{72C579E0-E110-4E6E-9CCA-241C57EEC5FB}" type="pres">
      <dgm:prSet presAssocID="{EB67E79C-33FD-4408-AA19-21D9B494F1A5}" presName="txThree" presStyleLbl="node3" presStyleIdx="2" presStyleCnt="10" custScaleX="105546" custScaleY="119056" custLinFactNeighborY="10432">
        <dgm:presLayoutVars>
          <dgm:chPref val="3"/>
        </dgm:presLayoutVars>
      </dgm:prSet>
      <dgm:spPr/>
      <dgm:t>
        <a:bodyPr/>
        <a:lstStyle/>
        <a:p>
          <a:endParaRPr lang="en-US"/>
        </a:p>
      </dgm:t>
    </dgm:pt>
    <dgm:pt modelId="{7855D5D4-BF50-40DC-9799-2CBD7490A8DD}" type="pres">
      <dgm:prSet presAssocID="{EB67E79C-33FD-4408-AA19-21D9B494F1A5}" presName="horzThree" presStyleCnt="0"/>
      <dgm:spPr/>
      <dgm:t>
        <a:bodyPr/>
        <a:lstStyle/>
        <a:p>
          <a:endParaRPr lang="en-US"/>
        </a:p>
      </dgm:t>
    </dgm:pt>
    <dgm:pt modelId="{359EA768-2BDB-4595-8205-67AB99B6FCAF}" type="pres">
      <dgm:prSet presAssocID="{60AC1E2A-EE23-4826-93C1-6A0AB45841C6}" presName="sibSpaceThree" presStyleCnt="0"/>
      <dgm:spPr/>
      <dgm:t>
        <a:bodyPr/>
        <a:lstStyle/>
        <a:p>
          <a:endParaRPr lang="en-US"/>
        </a:p>
      </dgm:t>
    </dgm:pt>
    <dgm:pt modelId="{A022C317-A218-44B7-AE94-1F9B542B685F}" type="pres">
      <dgm:prSet presAssocID="{D2745BEB-55EB-4378-AFBF-DB44BD2D7CD9}" presName="vertThree" presStyleCnt="0"/>
      <dgm:spPr/>
      <dgm:t>
        <a:bodyPr/>
        <a:lstStyle/>
        <a:p>
          <a:endParaRPr lang="en-US"/>
        </a:p>
      </dgm:t>
    </dgm:pt>
    <dgm:pt modelId="{28C23B98-78F5-483E-873C-7C79EBC0C575}" type="pres">
      <dgm:prSet presAssocID="{D2745BEB-55EB-4378-AFBF-DB44BD2D7CD9}" presName="txThree" presStyleLbl="node3" presStyleIdx="3" presStyleCnt="10" custScaleX="89940" custScaleY="119056" custLinFactNeighborY="10432">
        <dgm:presLayoutVars>
          <dgm:chPref val="3"/>
        </dgm:presLayoutVars>
      </dgm:prSet>
      <dgm:spPr/>
      <dgm:t>
        <a:bodyPr/>
        <a:lstStyle/>
        <a:p>
          <a:endParaRPr lang="en-US"/>
        </a:p>
      </dgm:t>
    </dgm:pt>
    <dgm:pt modelId="{AEE68226-7E33-4A77-889F-1C3378567FF6}" type="pres">
      <dgm:prSet presAssocID="{D2745BEB-55EB-4378-AFBF-DB44BD2D7CD9}" presName="horzThree" presStyleCnt="0"/>
      <dgm:spPr/>
      <dgm:t>
        <a:bodyPr/>
        <a:lstStyle/>
        <a:p>
          <a:endParaRPr lang="en-US"/>
        </a:p>
      </dgm:t>
    </dgm:pt>
    <dgm:pt modelId="{50052A1E-CA5D-445D-98CA-4A04C2D3F0E6}" type="pres">
      <dgm:prSet presAssocID="{F7B9E2AA-93A8-4B71-BAE6-67F2C17185E2}" presName="sibSpaceThree" presStyleCnt="0"/>
      <dgm:spPr/>
      <dgm:t>
        <a:bodyPr/>
        <a:lstStyle/>
        <a:p>
          <a:endParaRPr lang="en-US"/>
        </a:p>
      </dgm:t>
    </dgm:pt>
    <dgm:pt modelId="{E9A42D0F-6D23-4C13-A9BE-63D29C768568}" type="pres">
      <dgm:prSet presAssocID="{DFB744A2-56FC-46A9-A26E-91EB526ACC15}" presName="vertThree" presStyleCnt="0"/>
      <dgm:spPr/>
      <dgm:t>
        <a:bodyPr/>
        <a:lstStyle/>
        <a:p>
          <a:endParaRPr lang="en-US"/>
        </a:p>
      </dgm:t>
    </dgm:pt>
    <dgm:pt modelId="{0FE2D639-6C37-45F2-A46B-A9C69AA96350}" type="pres">
      <dgm:prSet presAssocID="{DFB744A2-56FC-46A9-A26E-91EB526ACC15}" presName="txThree" presStyleLbl="node3" presStyleIdx="4" presStyleCnt="10" custScaleY="119056" custLinFactNeighborY="10432">
        <dgm:presLayoutVars>
          <dgm:chPref val="3"/>
        </dgm:presLayoutVars>
      </dgm:prSet>
      <dgm:spPr/>
      <dgm:t>
        <a:bodyPr/>
        <a:lstStyle/>
        <a:p>
          <a:endParaRPr lang="en-US"/>
        </a:p>
      </dgm:t>
    </dgm:pt>
    <dgm:pt modelId="{5284D961-B57E-42DA-A604-43F8704D8F57}" type="pres">
      <dgm:prSet presAssocID="{DFB744A2-56FC-46A9-A26E-91EB526ACC15}" presName="horzThree" presStyleCnt="0"/>
      <dgm:spPr/>
      <dgm:t>
        <a:bodyPr/>
        <a:lstStyle/>
        <a:p>
          <a:endParaRPr lang="en-US"/>
        </a:p>
      </dgm:t>
    </dgm:pt>
    <dgm:pt modelId="{C58F1F55-7E77-41EA-94C0-093FEDFC0219}" type="pres">
      <dgm:prSet presAssocID="{9F89F159-F387-4829-9B7F-4D6E10A3B18A}" presName="sibSpaceThree" presStyleCnt="0"/>
      <dgm:spPr/>
      <dgm:t>
        <a:bodyPr/>
        <a:lstStyle/>
        <a:p>
          <a:endParaRPr lang="en-US"/>
        </a:p>
      </dgm:t>
    </dgm:pt>
    <dgm:pt modelId="{041FC995-FCA6-4454-9955-C18FC91AE40B}" type="pres">
      <dgm:prSet presAssocID="{2BDAB025-E6CC-4345-BB93-E72CEA70E54E}" presName="vertThree" presStyleCnt="0"/>
      <dgm:spPr/>
      <dgm:t>
        <a:bodyPr/>
        <a:lstStyle/>
        <a:p>
          <a:endParaRPr lang="en-US"/>
        </a:p>
      </dgm:t>
    </dgm:pt>
    <dgm:pt modelId="{633F5B37-E281-44E5-A4B6-E6EAA3DAE15C}" type="pres">
      <dgm:prSet presAssocID="{2BDAB025-E6CC-4345-BB93-E72CEA70E54E}" presName="txThree" presStyleLbl="node3" presStyleIdx="5" presStyleCnt="10" custScaleY="119056" custLinFactNeighborY="10432">
        <dgm:presLayoutVars>
          <dgm:chPref val="3"/>
        </dgm:presLayoutVars>
      </dgm:prSet>
      <dgm:spPr/>
      <dgm:t>
        <a:bodyPr/>
        <a:lstStyle/>
        <a:p>
          <a:endParaRPr lang="en-US"/>
        </a:p>
      </dgm:t>
    </dgm:pt>
    <dgm:pt modelId="{288D31C1-51CC-4425-8A94-8988B58A28A1}" type="pres">
      <dgm:prSet presAssocID="{2BDAB025-E6CC-4345-BB93-E72CEA70E54E}" presName="horzThree" presStyleCnt="0"/>
      <dgm:spPr/>
      <dgm:t>
        <a:bodyPr/>
        <a:lstStyle/>
        <a:p>
          <a:endParaRPr lang="en-US"/>
        </a:p>
      </dgm:t>
    </dgm:pt>
    <dgm:pt modelId="{B138D523-4257-4944-ABD3-8D3B7D65DE42}" type="pres">
      <dgm:prSet presAssocID="{2BD4796F-38F2-4C9B-97BF-5E6479B471E4}" presName="sibSpaceThree" presStyleCnt="0"/>
      <dgm:spPr/>
      <dgm:t>
        <a:bodyPr/>
        <a:lstStyle/>
        <a:p>
          <a:endParaRPr lang="en-US"/>
        </a:p>
      </dgm:t>
    </dgm:pt>
    <dgm:pt modelId="{59E3AC93-315D-4B1C-9280-B17B745C47A9}" type="pres">
      <dgm:prSet presAssocID="{1D7DE61B-55B4-4F10-AE38-112E1A57A5A1}" presName="vertThree" presStyleCnt="0"/>
      <dgm:spPr/>
      <dgm:t>
        <a:bodyPr/>
        <a:lstStyle/>
        <a:p>
          <a:endParaRPr lang="en-US"/>
        </a:p>
      </dgm:t>
    </dgm:pt>
    <dgm:pt modelId="{87553E96-7762-4DE6-B21D-2074A0A5033A}" type="pres">
      <dgm:prSet presAssocID="{1D7DE61B-55B4-4F10-AE38-112E1A57A5A1}" presName="txThree" presStyleLbl="node3" presStyleIdx="6" presStyleCnt="10" custScaleY="119056" custLinFactNeighborY="10432">
        <dgm:presLayoutVars>
          <dgm:chPref val="3"/>
        </dgm:presLayoutVars>
      </dgm:prSet>
      <dgm:spPr/>
      <dgm:t>
        <a:bodyPr/>
        <a:lstStyle/>
        <a:p>
          <a:endParaRPr lang="en-US"/>
        </a:p>
      </dgm:t>
    </dgm:pt>
    <dgm:pt modelId="{566B2673-62DC-4DD7-BB03-208796E19E42}" type="pres">
      <dgm:prSet presAssocID="{1D7DE61B-55B4-4F10-AE38-112E1A57A5A1}" presName="horzThree" presStyleCnt="0"/>
      <dgm:spPr/>
      <dgm:t>
        <a:bodyPr/>
        <a:lstStyle/>
        <a:p>
          <a:endParaRPr lang="en-US"/>
        </a:p>
      </dgm:t>
    </dgm:pt>
    <dgm:pt modelId="{694DD75F-91B6-40C5-AD80-EAF739ADE6FC}" type="pres">
      <dgm:prSet presAssocID="{52C9BCD7-15AD-4EF2-B948-98885C47A5BE}" presName="sibSpaceThree" presStyleCnt="0"/>
      <dgm:spPr/>
      <dgm:t>
        <a:bodyPr/>
        <a:lstStyle/>
        <a:p>
          <a:endParaRPr lang="en-US"/>
        </a:p>
      </dgm:t>
    </dgm:pt>
    <dgm:pt modelId="{C1211328-D351-4B53-BF4F-FEBAF679B4FD}" type="pres">
      <dgm:prSet presAssocID="{1C1B8169-6675-42F0-B2EC-42E0C487ADBB}" presName="vertThree" presStyleCnt="0"/>
      <dgm:spPr/>
      <dgm:t>
        <a:bodyPr/>
        <a:lstStyle/>
        <a:p>
          <a:endParaRPr lang="en-US"/>
        </a:p>
      </dgm:t>
    </dgm:pt>
    <dgm:pt modelId="{DAC1B32F-FAC7-428E-9501-7AA60C617C92}" type="pres">
      <dgm:prSet presAssocID="{1C1B8169-6675-42F0-B2EC-42E0C487ADBB}" presName="txThree" presStyleLbl="node3" presStyleIdx="7" presStyleCnt="10" custScaleX="112306" custScaleY="119056" custLinFactNeighborY="10432">
        <dgm:presLayoutVars>
          <dgm:chPref val="3"/>
        </dgm:presLayoutVars>
      </dgm:prSet>
      <dgm:spPr/>
      <dgm:t>
        <a:bodyPr/>
        <a:lstStyle/>
        <a:p>
          <a:endParaRPr lang="en-US"/>
        </a:p>
      </dgm:t>
    </dgm:pt>
    <dgm:pt modelId="{48CF24B1-BBB1-4B92-9185-94C224F4DA56}" type="pres">
      <dgm:prSet presAssocID="{1C1B8169-6675-42F0-B2EC-42E0C487ADBB}" presName="horzThree" presStyleCnt="0"/>
      <dgm:spPr/>
      <dgm:t>
        <a:bodyPr/>
        <a:lstStyle/>
        <a:p>
          <a:endParaRPr lang="en-US"/>
        </a:p>
      </dgm:t>
    </dgm:pt>
    <dgm:pt modelId="{1475832E-8857-4054-B284-803D50F34639}" type="pres">
      <dgm:prSet presAssocID="{B67B58CE-AB38-48F1-A055-7B274B7C2D67}" presName="sibSpaceTwo" presStyleCnt="0"/>
      <dgm:spPr/>
    </dgm:pt>
    <dgm:pt modelId="{86D5BA6B-8920-467C-A5F1-7427DFF65147}" type="pres">
      <dgm:prSet presAssocID="{DB2E3DBC-EADC-4ED1-9268-343DDC41B845}" presName="vertTwo" presStyleCnt="0"/>
      <dgm:spPr/>
      <dgm:t>
        <a:bodyPr/>
        <a:lstStyle/>
        <a:p>
          <a:endParaRPr lang="en-US"/>
        </a:p>
      </dgm:t>
    </dgm:pt>
    <dgm:pt modelId="{3D0684FD-C0AC-4372-B1C7-2F2F58815130}" type="pres">
      <dgm:prSet presAssocID="{DB2E3DBC-EADC-4ED1-9268-343DDC41B845}" presName="txTwo" presStyleLbl="node2" presStyleIdx="2" presStyleCnt="3" custScaleY="96899" custLinFactNeighborY="-7647">
        <dgm:presLayoutVars>
          <dgm:chPref val="3"/>
        </dgm:presLayoutVars>
      </dgm:prSet>
      <dgm:spPr/>
      <dgm:t>
        <a:bodyPr/>
        <a:lstStyle/>
        <a:p>
          <a:endParaRPr lang="en-US"/>
        </a:p>
      </dgm:t>
    </dgm:pt>
    <dgm:pt modelId="{E0DEFACD-3B87-4565-8D52-9817DAF57313}" type="pres">
      <dgm:prSet presAssocID="{DB2E3DBC-EADC-4ED1-9268-343DDC41B845}" presName="parTransTwo" presStyleCnt="0"/>
      <dgm:spPr/>
      <dgm:t>
        <a:bodyPr/>
        <a:lstStyle/>
        <a:p>
          <a:endParaRPr lang="en-US"/>
        </a:p>
      </dgm:t>
    </dgm:pt>
    <dgm:pt modelId="{C5F8AD3C-EDA1-461F-A8A1-1C493DDDDAA8}" type="pres">
      <dgm:prSet presAssocID="{DB2E3DBC-EADC-4ED1-9268-343DDC41B845}" presName="horzTwo" presStyleCnt="0"/>
      <dgm:spPr/>
      <dgm:t>
        <a:bodyPr/>
        <a:lstStyle/>
        <a:p>
          <a:endParaRPr lang="en-US"/>
        </a:p>
      </dgm:t>
    </dgm:pt>
    <dgm:pt modelId="{DAF66238-46EA-4901-8CA1-1828A9C4C7D0}" type="pres">
      <dgm:prSet presAssocID="{91DB5E13-4166-4060-974E-54C1F7227C25}" presName="vertThree" presStyleCnt="0"/>
      <dgm:spPr/>
      <dgm:t>
        <a:bodyPr/>
        <a:lstStyle/>
        <a:p>
          <a:endParaRPr lang="en-US"/>
        </a:p>
      </dgm:t>
    </dgm:pt>
    <dgm:pt modelId="{310D6174-37C5-420F-86F5-640CBD96BC65}" type="pres">
      <dgm:prSet presAssocID="{91DB5E13-4166-4060-974E-54C1F7227C25}" presName="txThree" presStyleLbl="node3" presStyleIdx="8" presStyleCnt="10" custScaleX="88393" custScaleY="119056" custLinFactNeighborY="8170">
        <dgm:presLayoutVars>
          <dgm:chPref val="3"/>
        </dgm:presLayoutVars>
      </dgm:prSet>
      <dgm:spPr/>
      <dgm:t>
        <a:bodyPr/>
        <a:lstStyle/>
        <a:p>
          <a:endParaRPr lang="en-US"/>
        </a:p>
      </dgm:t>
    </dgm:pt>
    <dgm:pt modelId="{37BA65B3-9A2E-41D1-BD13-0F461FCA31C7}" type="pres">
      <dgm:prSet presAssocID="{91DB5E13-4166-4060-974E-54C1F7227C25}" presName="horzThree" presStyleCnt="0"/>
      <dgm:spPr/>
      <dgm:t>
        <a:bodyPr/>
        <a:lstStyle/>
        <a:p>
          <a:endParaRPr lang="en-US"/>
        </a:p>
      </dgm:t>
    </dgm:pt>
    <dgm:pt modelId="{786059DB-C117-4E30-BC07-BFD42B53B77F}" type="pres">
      <dgm:prSet presAssocID="{E1EBBCF4-9AD8-41E9-ACDA-C0ECD8D83D25}" presName="sibSpaceThree" presStyleCnt="0"/>
      <dgm:spPr/>
      <dgm:t>
        <a:bodyPr/>
        <a:lstStyle/>
        <a:p>
          <a:endParaRPr lang="en-US"/>
        </a:p>
      </dgm:t>
    </dgm:pt>
    <dgm:pt modelId="{53A263B0-BE0C-40FE-9823-C0B71BE1361E}" type="pres">
      <dgm:prSet presAssocID="{36B72CA3-4298-4456-BC15-47B8FFA57433}" presName="vertThree" presStyleCnt="0"/>
      <dgm:spPr/>
      <dgm:t>
        <a:bodyPr/>
        <a:lstStyle/>
        <a:p>
          <a:endParaRPr lang="en-US"/>
        </a:p>
      </dgm:t>
    </dgm:pt>
    <dgm:pt modelId="{C5555BC2-79EB-4CEB-8F2E-E31ABCEB9DFE}" type="pres">
      <dgm:prSet presAssocID="{36B72CA3-4298-4456-BC15-47B8FFA57433}" presName="txThree" presStyleLbl="node3" presStyleIdx="9" presStyleCnt="10" custScaleY="119056" custLinFactNeighborY="8170">
        <dgm:presLayoutVars>
          <dgm:chPref val="3"/>
        </dgm:presLayoutVars>
      </dgm:prSet>
      <dgm:spPr/>
      <dgm:t>
        <a:bodyPr/>
        <a:lstStyle/>
        <a:p>
          <a:endParaRPr lang="en-US"/>
        </a:p>
      </dgm:t>
    </dgm:pt>
    <dgm:pt modelId="{B1142243-6DD4-488D-B5A5-0DAF0D5AC288}" type="pres">
      <dgm:prSet presAssocID="{36B72CA3-4298-4456-BC15-47B8FFA57433}" presName="horzThree" presStyleCnt="0"/>
      <dgm:spPr/>
      <dgm:t>
        <a:bodyPr/>
        <a:lstStyle/>
        <a:p>
          <a:endParaRPr lang="en-US"/>
        </a:p>
      </dgm:t>
    </dgm:pt>
  </dgm:ptLst>
  <dgm:cxnLst>
    <dgm:cxn modelId="{EC244599-C157-4548-8736-E81D60CF5748}" type="presOf" srcId="{2D0569FC-CEE1-468D-A667-2AB2720C01FA}" destId="{ED960AE3-D6EE-41E4-9049-CD2D179FC928}" srcOrd="0" destOrd="0" presId="urn:microsoft.com/office/officeart/2005/8/layout/architecture+Icon"/>
    <dgm:cxn modelId="{B3B9B96B-A244-4170-A63A-53DE61C47DB2}" srcId="{77E1F91D-3800-4926-9040-5DE35FCAA526}" destId="{DB2E3DBC-EADC-4ED1-9268-343DDC41B845}" srcOrd="2" destOrd="0" parTransId="{D00056A6-02BA-440F-9D3F-F5A22D0B14F4}" sibTransId="{ED6C3F7E-22A7-481C-BCB1-AFA8350D0F5E}"/>
    <dgm:cxn modelId="{B2E3BD9D-8E48-4844-9C55-A42C53E2BA38}" type="presOf" srcId="{E82C506B-5736-42C1-A56A-C916701A4982}" destId="{1EA7E551-15D6-4232-BFE9-89BDBF21A23C}" srcOrd="0" destOrd="0" presId="urn:microsoft.com/office/officeart/2005/8/layout/architecture+Icon"/>
    <dgm:cxn modelId="{1588A044-AA11-4B7A-8BD4-167EB0502556}" type="presOf" srcId="{DFB744A2-56FC-46A9-A26E-91EB526ACC15}" destId="{0FE2D639-6C37-45F2-A46B-A9C69AA96350}" srcOrd="0" destOrd="0" presId="urn:microsoft.com/office/officeart/2005/8/layout/architecture+Icon"/>
    <dgm:cxn modelId="{53CFFC3A-9FB4-4BA1-94DF-D22EB6B0C184}" type="presOf" srcId="{8DA0EC40-6CA9-442A-8508-4965D389A97A}" destId="{E78848D5-E5A4-4D2A-A2A8-6CCDB1E2F52B}" srcOrd="0" destOrd="0" presId="urn:microsoft.com/office/officeart/2005/8/layout/architecture+Icon"/>
    <dgm:cxn modelId="{1F1C3571-C7BB-4E7C-92BB-E64C81742386}" type="presOf" srcId="{DB2E3DBC-EADC-4ED1-9268-343DDC41B845}" destId="{3D0684FD-C0AC-4372-B1C7-2F2F58815130}" srcOrd="0" destOrd="0" presId="urn:microsoft.com/office/officeart/2005/8/layout/architecture+Icon"/>
    <dgm:cxn modelId="{E341F1B4-E583-4F0E-A143-F4D3E9E9E814}" srcId="{DB2E3DBC-EADC-4ED1-9268-343DDC41B845}" destId="{36B72CA3-4298-4456-BC15-47B8FFA57433}" srcOrd="1" destOrd="0" parTransId="{4078312D-59CB-45BD-B698-9AA11B656CDA}" sibTransId="{C5C446BE-39E3-423B-92C0-267EE85280BE}"/>
    <dgm:cxn modelId="{2C760343-6152-4088-BE57-F40EC21F9C4A}" srcId="{DB2E3DBC-EADC-4ED1-9268-343DDC41B845}" destId="{91DB5E13-4166-4060-974E-54C1F7227C25}" srcOrd="0" destOrd="0" parTransId="{B2F1D637-64EB-45D4-9872-8E64D3934C69}" sibTransId="{E1EBBCF4-9AD8-41E9-ACDA-C0ECD8D83D25}"/>
    <dgm:cxn modelId="{D2ED4398-3583-40CF-8C4E-B0D766F29F5C}" type="presOf" srcId="{EB67E79C-33FD-4408-AA19-21D9B494F1A5}" destId="{72C579E0-E110-4E6E-9CCA-241C57EEC5FB}" srcOrd="0" destOrd="0" presId="urn:microsoft.com/office/officeart/2005/8/layout/architecture+Icon"/>
    <dgm:cxn modelId="{923DD1A4-3D82-4A40-B48A-349F26F2EEA9}" srcId="{87E75E5D-9CC0-4AD5-BE22-59DEBAA97D38}" destId="{D2745BEB-55EB-4378-AFBF-DB44BD2D7CD9}" srcOrd="1" destOrd="0" parTransId="{90D014F9-DB8D-4B0C-8268-532D7E56DB21}" sibTransId="{F7B9E2AA-93A8-4B71-BAE6-67F2C17185E2}"/>
    <dgm:cxn modelId="{AC867E66-9C5A-4794-81B9-F80CD3CC0C5B}" srcId="{87E75E5D-9CC0-4AD5-BE22-59DEBAA97D38}" destId="{2BDAB025-E6CC-4345-BB93-E72CEA70E54E}" srcOrd="3" destOrd="0" parTransId="{C9CA19F5-2FE1-4E70-8951-061363BD8B75}" sibTransId="{2BD4796F-38F2-4C9B-97BF-5E6479B471E4}"/>
    <dgm:cxn modelId="{9A68618F-53A8-45C2-93DD-35C582A9DA6B}" srcId="{87E75E5D-9CC0-4AD5-BE22-59DEBAA97D38}" destId="{1D7DE61B-55B4-4F10-AE38-112E1A57A5A1}" srcOrd="4" destOrd="0" parTransId="{BBFF5017-52B6-42AF-91D3-50D608374B1B}" sibTransId="{52C9BCD7-15AD-4EF2-B948-98885C47A5BE}"/>
    <dgm:cxn modelId="{B4478BEC-6BC4-4ED2-8D62-C0C98E0DB1CF}" type="presOf" srcId="{77E1F91D-3800-4926-9040-5DE35FCAA526}" destId="{09F67D4E-A203-4133-B054-C9B3889E14E4}" srcOrd="0" destOrd="0" presId="urn:microsoft.com/office/officeart/2005/8/layout/architecture+Icon"/>
    <dgm:cxn modelId="{EB144139-6917-490F-9315-57C86904650B}" type="presOf" srcId="{D2745BEB-55EB-4378-AFBF-DB44BD2D7CD9}" destId="{28C23B98-78F5-483E-873C-7C79EBC0C575}" srcOrd="0" destOrd="0" presId="urn:microsoft.com/office/officeart/2005/8/layout/architecture+Icon"/>
    <dgm:cxn modelId="{236115AF-3F3D-43EA-A10B-BB0FEEF27104}" type="presOf" srcId="{87E75E5D-9CC0-4AD5-BE22-59DEBAA97D38}" destId="{0B95850D-2C27-4F89-BA44-0794EFD7E4A9}" srcOrd="0" destOrd="0" presId="urn:microsoft.com/office/officeart/2005/8/layout/architecture+Icon"/>
    <dgm:cxn modelId="{8636EC9C-B3A3-4D88-AA8C-4419F11D24F2}" type="presOf" srcId="{2BDAB025-E6CC-4345-BB93-E72CEA70E54E}" destId="{633F5B37-E281-44E5-A4B6-E6EAA3DAE15C}" srcOrd="0" destOrd="0" presId="urn:microsoft.com/office/officeart/2005/8/layout/architecture+Icon"/>
    <dgm:cxn modelId="{89EB378F-28DE-40A1-B831-E4D0BDD65460}" srcId="{77E1F91D-3800-4926-9040-5DE35FCAA526}" destId="{2D0569FC-CEE1-468D-A667-2AB2720C01FA}" srcOrd="0" destOrd="0" parTransId="{47A3FD1A-995D-4C4F-B7F7-4C2C7CFF29AA}" sibTransId="{2ED5A190-848A-490E-9428-6B3906E2CBA1}"/>
    <dgm:cxn modelId="{2BE105A3-6014-4714-A567-5F22DAEEDD9D}" srcId="{8DA0EC40-6CA9-442A-8508-4965D389A97A}" destId="{77E1F91D-3800-4926-9040-5DE35FCAA526}" srcOrd="0" destOrd="0" parTransId="{FF0019B5-83CE-4B76-8D5F-3A5EEC4BB0AF}" sibTransId="{0C051A94-5A5F-4AD0-84E8-CB22F15C4D9C}"/>
    <dgm:cxn modelId="{3E499008-3B24-4992-A3CD-8C4E13DD8586}" srcId="{87E75E5D-9CC0-4AD5-BE22-59DEBAA97D38}" destId="{1C1B8169-6675-42F0-B2EC-42E0C487ADBB}" srcOrd="5" destOrd="0" parTransId="{B17233AC-63AF-40EC-AC43-00E63D5B2978}" sibTransId="{B5DD5C00-6894-4F46-9585-BED30979E80C}"/>
    <dgm:cxn modelId="{28136A1F-E166-41E8-8C8B-C3977F1684EF}" srcId="{87E75E5D-9CC0-4AD5-BE22-59DEBAA97D38}" destId="{DFB744A2-56FC-46A9-A26E-91EB526ACC15}" srcOrd="2" destOrd="0" parTransId="{EBCAF89D-93E7-4964-9127-FFCDFE383EB3}" sibTransId="{9F89F159-F387-4829-9B7F-4D6E10A3B18A}"/>
    <dgm:cxn modelId="{2742263C-3FEC-4E0A-AAAF-424B29C88560}" type="presOf" srcId="{63F94886-D280-41AB-9162-C1C8829F2830}" destId="{9F6F233A-02EF-4F8F-A262-C3C37E057F2F}" srcOrd="0" destOrd="0" presId="urn:microsoft.com/office/officeart/2005/8/layout/architecture+Icon"/>
    <dgm:cxn modelId="{61AC46B0-78E3-4D5E-87EF-DD542F0ACFFE}" srcId="{2D0569FC-CEE1-468D-A667-2AB2720C01FA}" destId="{63F94886-D280-41AB-9162-C1C8829F2830}" srcOrd="1" destOrd="0" parTransId="{EFA7FEA8-7F80-491F-BE20-0BCDB223B485}" sibTransId="{A6EACCE2-7611-443D-A5B0-7E4DB2224D6E}"/>
    <dgm:cxn modelId="{48F22CE8-0473-46F6-9A0D-154D510FAD91}" type="presOf" srcId="{1D7DE61B-55B4-4F10-AE38-112E1A57A5A1}" destId="{87553E96-7762-4DE6-B21D-2074A0A5033A}" srcOrd="0" destOrd="0" presId="urn:microsoft.com/office/officeart/2005/8/layout/architecture+Icon"/>
    <dgm:cxn modelId="{2126C521-DF94-4F4C-8C57-53A821CC5EB6}" type="presOf" srcId="{36B72CA3-4298-4456-BC15-47B8FFA57433}" destId="{C5555BC2-79EB-4CEB-8F2E-E31ABCEB9DFE}" srcOrd="0" destOrd="0" presId="urn:microsoft.com/office/officeart/2005/8/layout/architecture+Icon"/>
    <dgm:cxn modelId="{1C8C1CE6-98ED-4249-A766-F2831D21F3F3}" srcId="{2D0569FC-CEE1-468D-A667-2AB2720C01FA}" destId="{E82C506B-5736-42C1-A56A-C916701A4982}" srcOrd="0" destOrd="0" parTransId="{D9DDEB2E-0E51-4515-A04F-63484D0BE95B}" sibTransId="{D08843F2-EB1D-4779-A894-B22FC69594CF}"/>
    <dgm:cxn modelId="{BEBC6B1A-D6E4-4285-9835-9FDF55F124DF}" type="presOf" srcId="{1C1B8169-6675-42F0-B2EC-42E0C487ADBB}" destId="{DAC1B32F-FAC7-428E-9501-7AA60C617C92}" srcOrd="0" destOrd="0" presId="urn:microsoft.com/office/officeart/2005/8/layout/architecture+Icon"/>
    <dgm:cxn modelId="{5DDC5582-DB6C-495B-B0F1-81E56D9A3598}" srcId="{87E75E5D-9CC0-4AD5-BE22-59DEBAA97D38}" destId="{EB67E79C-33FD-4408-AA19-21D9B494F1A5}" srcOrd="0" destOrd="0" parTransId="{DEE7ED22-550A-461D-BAFC-830667929B5A}" sibTransId="{60AC1E2A-EE23-4826-93C1-6A0AB45841C6}"/>
    <dgm:cxn modelId="{11ABBD36-2DB1-4DB4-B37A-FBBF357FBF08}" type="presOf" srcId="{91DB5E13-4166-4060-974E-54C1F7227C25}" destId="{310D6174-37C5-420F-86F5-640CBD96BC65}" srcOrd="0" destOrd="0" presId="urn:microsoft.com/office/officeart/2005/8/layout/architecture+Icon"/>
    <dgm:cxn modelId="{8E480E0C-6734-4F6E-ABC6-0CDDA1CE550D}" srcId="{77E1F91D-3800-4926-9040-5DE35FCAA526}" destId="{87E75E5D-9CC0-4AD5-BE22-59DEBAA97D38}" srcOrd="1" destOrd="0" parTransId="{B3094884-7FD5-4E37-AA63-DFD57F6CCEB6}" sibTransId="{B67B58CE-AB38-48F1-A055-7B274B7C2D67}"/>
    <dgm:cxn modelId="{1996F01E-B008-47D0-AC08-D716E6A98372}" type="presParOf" srcId="{E78848D5-E5A4-4D2A-A2A8-6CCDB1E2F52B}" destId="{41766035-8250-487E-9A2E-7AF3B7A69591}" srcOrd="0" destOrd="0" presId="urn:microsoft.com/office/officeart/2005/8/layout/architecture+Icon"/>
    <dgm:cxn modelId="{89BC4144-A4B4-4CAE-BA1A-B87F5E013874}" type="presParOf" srcId="{41766035-8250-487E-9A2E-7AF3B7A69591}" destId="{09F67D4E-A203-4133-B054-C9B3889E14E4}" srcOrd="0" destOrd="0" presId="urn:microsoft.com/office/officeart/2005/8/layout/architecture+Icon"/>
    <dgm:cxn modelId="{69CEDFFE-2CCB-4DEE-89C3-12959C076747}" type="presParOf" srcId="{41766035-8250-487E-9A2E-7AF3B7A69591}" destId="{F2D6BAC8-9BD2-4708-8160-0C804C51415A}" srcOrd="1" destOrd="0" presId="urn:microsoft.com/office/officeart/2005/8/layout/architecture+Icon"/>
    <dgm:cxn modelId="{7B909EBD-C442-4442-B4B8-FD8E08A1C621}" type="presParOf" srcId="{41766035-8250-487E-9A2E-7AF3B7A69591}" destId="{AE312BB8-1255-4C62-AB81-6B4B5E291581}" srcOrd="2" destOrd="0" presId="urn:microsoft.com/office/officeart/2005/8/layout/architecture+Icon"/>
    <dgm:cxn modelId="{B022920A-0945-4D66-B1CE-FB4A539632B2}" type="presParOf" srcId="{AE312BB8-1255-4C62-AB81-6B4B5E291581}" destId="{3DE5F37E-8149-4147-90DD-A716477CB329}" srcOrd="0" destOrd="0" presId="urn:microsoft.com/office/officeart/2005/8/layout/architecture+Icon"/>
    <dgm:cxn modelId="{BF28F68B-CB2A-4F6E-B9ED-A076D4BB940E}" type="presParOf" srcId="{3DE5F37E-8149-4147-90DD-A716477CB329}" destId="{ED960AE3-D6EE-41E4-9049-CD2D179FC928}" srcOrd="0" destOrd="0" presId="urn:microsoft.com/office/officeart/2005/8/layout/architecture+Icon"/>
    <dgm:cxn modelId="{8F0A0866-BA16-4222-989F-CEBF2756B232}" type="presParOf" srcId="{3DE5F37E-8149-4147-90DD-A716477CB329}" destId="{F243E062-DBDD-4B75-953A-39544B04157B}" srcOrd="1" destOrd="0" presId="urn:microsoft.com/office/officeart/2005/8/layout/architecture+Icon"/>
    <dgm:cxn modelId="{F81BBE71-69CF-490E-B1F0-00E432452FC5}" type="presParOf" srcId="{3DE5F37E-8149-4147-90DD-A716477CB329}" destId="{669A2B8C-316C-42BF-802E-7DF9BC986487}" srcOrd="2" destOrd="0" presId="urn:microsoft.com/office/officeart/2005/8/layout/architecture+Icon"/>
    <dgm:cxn modelId="{4E504447-A9F2-48A8-B392-76B601D4F87C}" type="presParOf" srcId="{669A2B8C-316C-42BF-802E-7DF9BC986487}" destId="{D2391CFE-F3CB-41EA-8275-F26441CC2885}" srcOrd="0" destOrd="0" presId="urn:microsoft.com/office/officeart/2005/8/layout/architecture+Icon"/>
    <dgm:cxn modelId="{1E6C3627-4475-4BFB-8933-566FCA0D8CA5}" type="presParOf" srcId="{D2391CFE-F3CB-41EA-8275-F26441CC2885}" destId="{1EA7E551-15D6-4232-BFE9-89BDBF21A23C}" srcOrd="0" destOrd="0" presId="urn:microsoft.com/office/officeart/2005/8/layout/architecture+Icon"/>
    <dgm:cxn modelId="{4275C2BB-BDBF-4B3A-A723-C8A1D8672A85}" type="presParOf" srcId="{D2391CFE-F3CB-41EA-8275-F26441CC2885}" destId="{8E6FBCA4-657C-4313-9C6A-EFA03025F9E1}" srcOrd="1" destOrd="0" presId="urn:microsoft.com/office/officeart/2005/8/layout/architecture+Icon"/>
    <dgm:cxn modelId="{956D4BDF-3635-4599-806F-C6163D4104DA}" type="presParOf" srcId="{669A2B8C-316C-42BF-802E-7DF9BC986487}" destId="{0E763F5F-52B2-4E52-873A-51624EBE37FE}" srcOrd="1" destOrd="0" presId="urn:microsoft.com/office/officeart/2005/8/layout/architecture+Icon"/>
    <dgm:cxn modelId="{A71FADAB-41FF-4330-A5D7-AF331BBFDF60}" type="presParOf" srcId="{669A2B8C-316C-42BF-802E-7DF9BC986487}" destId="{E3C67DBD-179C-4EB6-A6D4-90CE63309E71}" srcOrd="2" destOrd="0" presId="urn:microsoft.com/office/officeart/2005/8/layout/architecture+Icon"/>
    <dgm:cxn modelId="{A636C35A-1407-45EA-B39A-6B2F636CBE71}" type="presParOf" srcId="{E3C67DBD-179C-4EB6-A6D4-90CE63309E71}" destId="{9F6F233A-02EF-4F8F-A262-C3C37E057F2F}" srcOrd="0" destOrd="0" presId="urn:microsoft.com/office/officeart/2005/8/layout/architecture+Icon"/>
    <dgm:cxn modelId="{0E05CFEE-7861-48BD-A8A9-DE2041D5AF4C}" type="presParOf" srcId="{E3C67DBD-179C-4EB6-A6D4-90CE63309E71}" destId="{F4F718E5-3323-4EA3-870F-1FEC7CF6DF64}" srcOrd="1" destOrd="0" presId="urn:microsoft.com/office/officeart/2005/8/layout/architecture+Icon"/>
    <dgm:cxn modelId="{7006CD4D-D569-4522-AB08-E99945520B69}" type="presParOf" srcId="{AE312BB8-1255-4C62-AB81-6B4B5E291581}" destId="{89A8460C-7793-4D4B-9C2B-240C009408DC}" srcOrd="1" destOrd="0" presId="urn:microsoft.com/office/officeart/2005/8/layout/architecture+Icon"/>
    <dgm:cxn modelId="{9208AA15-4EF5-41AA-A1FC-42B0215C9D58}" type="presParOf" srcId="{AE312BB8-1255-4C62-AB81-6B4B5E291581}" destId="{597F46E1-25E0-43C0-B2A3-C96140817413}" srcOrd="2" destOrd="0" presId="urn:microsoft.com/office/officeart/2005/8/layout/architecture+Icon"/>
    <dgm:cxn modelId="{8C341954-363A-4B39-BF5C-A1DD7F71874B}" type="presParOf" srcId="{597F46E1-25E0-43C0-B2A3-C96140817413}" destId="{0B95850D-2C27-4F89-BA44-0794EFD7E4A9}" srcOrd="0" destOrd="0" presId="urn:microsoft.com/office/officeart/2005/8/layout/architecture+Icon"/>
    <dgm:cxn modelId="{259D31CA-77F5-42D2-AA7D-FFED08A339DC}" type="presParOf" srcId="{597F46E1-25E0-43C0-B2A3-C96140817413}" destId="{9A5AE7E2-3852-4262-BBFD-03EA9333C1A5}" srcOrd="1" destOrd="0" presId="urn:microsoft.com/office/officeart/2005/8/layout/architecture+Icon"/>
    <dgm:cxn modelId="{025E4BB0-7DFB-45B0-A09C-D964209C2A73}" type="presParOf" srcId="{597F46E1-25E0-43C0-B2A3-C96140817413}" destId="{5C6FE60A-6AA4-4623-BD50-5A579AA4D4E7}" srcOrd="2" destOrd="0" presId="urn:microsoft.com/office/officeart/2005/8/layout/architecture+Icon"/>
    <dgm:cxn modelId="{8EC14A9D-CC12-4C53-8988-81E88EAD8E19}" type="presParOf" srcId="{5C6FE60A-6AA4-4623-BD50-5A579AA4D4E7}" destId="{545FDFE2-9E10-49C0-ADF1-42DCA8E66CC2}" srcOrd="0" destOrd="0" presId="urn:microsoft.com/office/officeart/2005/8/layout/architecture+Icon"/>
    <dgm:cxn modelId="{66F82172-440B-443D-9005-3EB91A632ACA}" type="presParOf" srcId="{545FDFE2-9E10-49C0-ADF1-42DCA8E66CC2}" destId="{72C579E0-E110-4E6E-9CCA-241C57EEC5FB}" srcOrd="0" destOrd="0" presId="urn:microsoft.com/office/officeart/2005/8/layout/architecture+Icon"/>
    <dgm:cxn modelId="{67F8C998-A3DE-4177-984A-3AFA8851864F}" type="presParOf" srcId="{545FDFE2-9E10-49C0-ADF1-42DCA8E66CC2}" destId="{7855D5D4-BF50-40DC-9799-2CBD7490A8DD}" srcOrd="1" destOrd="0" presId="urn:microsoft.com/office/officeart/2005/8/layout/architecture+Icon"/>
    <dgm:cxn modelId="{15E9F896-6679-4345-BA89-2FCD61DEEA5A}" type="presParOf" srcId="{5C6FE60A-6AA4-4623-BD50-5A579AA4D4E7}" destId="{359EA768-2BDB-4595-8205-67AB99B6FCAF}" srcOrd="1" destOrd="0" presId="urn:microsoft.com/office/officeart/2005/8/layout/architecture+Icon"/>
    <dgm:cxn modelId="{2E21A478-8CD0-422D-B4D5-11F45D3ED381}" type="presParOf" srcId="{5C6FE60A-6AA4-4623-BD50-5A579AA4D4E7}" destId="{A022C317-A218-44B7-AE94-1F9B542B685F}" srcOrd="2" destOrd="0" presId="urn:microsoft.com/office/officeart/2005/8/layout/architecture+Icon"/>
    <dgm:cxn modelId="{306F0E18-B2C2-4CC6-9CFD-EE03C50DFE9C}" type="presParOf" srcId="{A022C317-A218-44B7-AE94-1F9B542B685F}" destId="{28C23B98-78F5-483E-873C-7C79EBC0C575}" srcOrd="0" destOrd="0" presId="urn:microsoft.com/office/officeart/2005/8/layout/architecture+Icon"/>
    <dgm:cxn modelId="{0D89C9D3-B1AD-408D-ABED-26CAFCC9CE8A}" type="presParOf" srcId="{A022C317-A218-44B7-AE94-1F9B542B685F}" destId="{AEE68226-7E33-4A77-889F-1C3378567FF6}" srcOrd="1" destOrd="0" presId="urn:microsoft.com/office/officeart/2005/8/layout/architecture+Icon"/>
    <dgm:cxn modelId="{99719613-F463-44DC-9AFB-6A916F666BA8}" type="presParOf" srcId="{5C6FE60A-6AA4-4623-BD50-5A579AA4D4E7}" destId="{50052A1E-CA5D-445D-98CA-4A04C2D3F0E6}" srcOrd="3" destOrd="0" presId="urn:microsoft.com/office/officeart/2005/8/layout/architecture+Icon"/>
    <dgm:cxn modelId="{89B2C0A0-E31A-4830-B84C-0DAE2F639492}" type="presParOf" srcId="{5C6FE60A-6AA4-4623-BD50-5A579AA4D4E7}" destId="{E9A42D0F-6D23-4C13-A9BE-63D29C768568}" srcOrd="4" destOrd="0" presId="urn:microsoft.com/office/officeart/2005/8/layout/architecture+Icon"/>
    <dgm:cxn modelId="{7CF10721-CDDF-4811-B284-DE85FFD525A0}" type="presParOf" srcId="{E9A42D0F-6D23-4C13-A9BE-63D29C768568}" destId="{0FE2D639-6C37-45F2-A46B-A9C69AA96350}" srcOrd="0" destOrd="0" presId="urn:microsoft.com/office/officeart/2005/8/layout/architecture+Icon"/>
    <dgm:cxn modelId="{5B7FCF12-71D3-4B36-9545-77CA613688AB}" type="presParOf" srcId="{E9A42D0F-6D23-4C13-A9BE-63D29C768568}" destId="{5284D961-B57E-42DA-A604-43F8704D8F57}" srcOrd="1" destOrd="0" presId="urn:microsoft.com/office/officeart/2005/8/layout/architecture+Icon"/>
    <dgm:cxn modelId="{F350D038-8E7A-498F-A6A6-13FC55EFFBBC}" type="presParOf" srcId="{5C6FE60A-6AA4-4623-BD50-5A579AA4D4E7}" destId="{C58F1F55-7E77-41EA-94C0-093FEDFC0219}" srcOrd="5" destOrd="0" presId="urn:microsoft.com/office/officeart/2005/8/layout/architecture+Icon"/>
    <dgm:cxn modelId="{C8DE0E0C-E12F-4DE6-BF33-D7FAB1A175E7}" type="presParOf" srcId="{5C6FE60A-6AA4-4623-BD50-5A579AA4D4E7}" destId="{041FC995-FCA6-4454-9955-C18FC91AE40B}" srcOrd="6" destOrd="0" presId="urn:microsoft.com/office/officeart/2005/8/layout/architecture+Icon"/>
    <dgm:cxn modelId="{267A91F2-0FAB-4B1B-8079-3FC7D5BC1EA3}" type="presParOf" srcId="{041FC995-FCA6-4454-9955-C18FC91AE40B}" destId="{633F5B37-E281-44E5-A4B6-E6EAA3DAE15C}" srcOrd="0" destOrd="0" presId="urn:microsoft.com/office/officeart/2005/8/layout/architecture+Icon"/>
    <dgm:cxn modelId="{0612993F-B92D-43E7-A7D3-FAD2E897F1A0}" type="presParOf" srcId="{041FC995-FCA6-4454-9955-C18FC91AE40B}" destId="{288D31C1-51CC-4425-8A94-8988B58A28A1}" srcOrd="1" destOrd="0" presId="urn:microsoft.com/office/officeart/2005/8/layout/architecture+Icon"/>
    <dgm:cxn modelId="{DEAF3B78-AD38-4D05-95C3-4F16B6FAFDB4}" type="presParOf" srcId="{5C6FE60A-6AA4-4623-BD50-5A579AA4D4E7}" destId="{B138D523-4257-4944-ABD3-8D3B7D65DE42}" srcOrd="7" destOrd="0" presId="urn:microsoft.com/office/officeart/2005/8/layout/architecture+Icon"/>
    <dgm:cxn modelId="{AE7749E2-C8C9-4C3E-BDC8-253DE2D53E3C}" type="presParOf" srcId="{5C6FE60A-6AA4-4623-BD50-5A579AA4D4E7}" destId="{59E3AC93-315D-4B1C-9280-B17B745C47A9}" srcOrd="8" destOrd="0" presId="urn:microsoft.com/office/officeart/2005/8/layout/architecture+Icon"/>
    <dgm:cxn modelId="{0B659A7F-ED06-4715-B53B-9F56145FDA0B}" type="presParOf" srcId="{59E3AC93-315D-4B1C-9280-B17B745C47A9}" destId="{87553E96-7762-4DE6-B21D-2074A0A5033A}" srcOrd="0" destOrd="0" presId="urn:microsoft.com/office/officeart/2005/8/layout/architecture+Icon"/>
    <dgm:cxn modelId="{D58A4B06-CD88-41EA-8EBE-D5A482309AF9}" type="presParOf" srcId="{59E3AC93-315D-4B1C-9280-B17B745C47A9}" destId="{566B2673-62DC-4DD7-BB03-208796E19E42}" srcOrd="1" destOrd="0" presId="urn:microsoft.com/office/officeart/2005/8/layout/architecture+Icon"/>
    <dgm:cxn modelId="{E9EED0EE-900B-4BBC-9862-B99CC9C70F78}" type="presParOf" srcId="{5C6FE60A-6AA4-4623-BD50-5A579AA4D4E7}" destId="{694DD75F-91B6-40C5-AD80-EAF739ADE6FC}" srcOrd="9" destOrd="0" presId="urn:microsoft.com/office/officeart/2005/8/layout/architecture+Icon"/>
    <dgm:cxn modelId="{32F14C16-9AD9-4903-9BC9-AF70CADE8DBD}" type="presParOf" srcId="{5C6FE60A-6AA4-4623-BD50-5A579AA4D4E7}" destId="{C1211328-D351-4B53-BF4F-FEBAF679B4FD}" srcOrd="10" destOrd="0" presId="urn:microsoft.com/office/officeart/2005/8/layout/architecture+Icon"/>
    <dgm:cxn modelId="{2C4F490F-AA48-4B71-B019-9194691ACB5F}" type="presParOf" srcId="{C1211328-D351-4B53-BF4F-FEBAF679B4FD}" destId="{DAC1B32F-FAC7-428E-9501-7AA60C617C92}" srcOrd="0" destOrd="0" presId="urn:microsoft.com/office/officeart/2005/8/layout/architecture+Icon"/>
    <dgm:cxn modelId="{A873A928-5FC7-4A95-B3B6-DCACD2F43CD4}" type="presParOf" srcId="{C1211328-D351-4B53-BF4F-FEBAF679B4FD}" destId="{48CF24B1-BBB1-4B92-9185-94C224F4DA56}" srcOrd="1" destOrd="0" presId="urn:microsoft.com/office/officeart/2005/8/layout/architecture+Icon"/>
    <dgm:cxn modelId="{7A2F4B63-BC7F-427C-9E5C-96C4484F08C9}" type="presParOf" srcId="{AE312BB8-1255-4C62-AB81-6B4B5E291581}" destId="{1475832E-8857-4054-B284-803D50F34639}" srcOrd="3" destOrd="0" presId="urn:microsoft.com/office/officeart/2005/8/layout/architecture+Icon"/>
    <dgm:cxn modelId="{E3D1F602-751E-43D2-86D5-4D855EE4C9BD}" type="presParOf" srcId="{AE312BB8-1255-4C62-AB81-6B4B5E291581}" destId="{86D5BA6B-8920-467C-A5F1-7427DFF65147}" srcOrd="4" destOrd="0" presId="urn:microsoft.com/office/officeart/2005/8/layout/architecture+Icon"/>
    <dgm:cxn modelId="{2661F2FC-8623-49D2-91D5-897FA84B2652}" type="presParOf" srcId="{86D5BA6B-8920-467C-A5F1-7427DFF65147}" destId="{3D0684FD-C0AC-4372-B1C7-2F2F58815130}" srcOrd="0" destOrd="0" presId="urn:microsoft.com/office/officeart/2005/8/layout/architecture+Icon"/>
    <dgm:cxn modelId="{FD319F4B-34FD-42BC-AF61-AD029C9D3585}" type="presParOf" srcId="{86D5BA6B-8920-467C-A5F1-7427DFF65147}" destId="{E0DEFACD-3B87-4565-8D52-9817DAF57313}" srcOrd="1" destOrd="0" presId="urn:microsoft.com/office/officeart/2005/8/layout/architecture+Icon"/>
    <dgm:cxn modelId="{5873B3EE-4F0C-4534-9259-BBA4FE1E2852}" type="presParOf" srcId="{86D5BA6B-8920-467C-A5F1-7427DFF65147}" destId="{C5F8AD3C-EDA1-461F-A8A1-1C493DDDDAA8}" srcOrd="2" destOrd="0" presId="urn:microsoft.com/office/officeart/2005/8/layout/architecture+Icon"/>
    <dgm:cxn modelId="{EFB31BB1-082A-46F0-8EE3-F02876C75D34}" type="presParOf" srcId="{C5F8AD3C-EDA1-461F-A8A1-1C493DDDDAA8}" destId="{DAF66238-46EA-4901-8CA1-1828A9C4C7D0}" srcOrd="0" destOrd="0" presId="urn:microsoft.com/office/officeart/2005/8/layout/architecture+Icon"/>
    <dgm:cxn modelId="{FDE22B37-2B34-4FC8-9917-3BE1311C80E8}" type="presParOf" srcId="{DAF66238-46EA-4901-8CA1-1828A9C4C7D0}" destId="{310D6174-37C5-420F-86F5-640CBD96BC65}" srcOrd="0" destOrd="0" presId="urn:microsoft.com/office/officeart/2005/8/layout/architecture+Icon"/>
    <dgm:cxn modelId="{5943CFAE-21F2-40FA-BB37-BBD38AB61107}" type="presParOf" srcId="{DAF66238-46EA-4901-8CA1-1828A9C4C7D0}" destId="{37BA65B3-9A2E-41D1-BD13-0F461FCA31C7}" srcOrd="1" destOrd="0" presId="urn:microsoft.com/office/officeart/2005/8/layout/architecture+Icon"/>
    <dgm:cxn modelId="{3163A4CE-F951-4ACD-BF21-F751680FF3E7}" type="presParOf" srcId="{C5F8AD3C-EDA1-461F-A8A1-1C493DDDDAA8}" destId="{786059DB-C117-4E30-BC07-BFD42B53B77F}" srcOrd="1" destOrd="0" presId="urn:microsoft.com/office/officeart/2005/8/layout/architecture+Icon"/>
    <dgm:cxn modelId="{86E908AD-0BA1-4CA4-AEC1-D5A0D7CE527C}" type="presParOf" srcId="{C5F8AD3C-EDA1-461F-A8A1-1C493DDDDAA8}" destId="{53A263B0-BE0C-40FE-9823-C0B71BE1361E}" srcOrd="2" destOrd="0" presId="urn:microsoft.com/office/officeart/2005/8/layout/architecture+Icon"/>
    <dgm:cxn modelId="{6C2AF206-636E-46DB-B68D-A94666453985}" type="presParOf" srcId="{53A263B0-BE0C-40FE-9823-C0B71BE1361E}" destId="{C5555BC2-79EB-4CEB-8F2E-E31ABCEB9DFE}" srcOrd="0" destOrd="0" presId="urn:microsoft.com/office/officeart/2005/8/layout/architecture+Icon"/>
    <dgm:cxn modelId="{732E06AD-A62E-47CD-B14C-7CCAF75C3CFC}" type="presParOf" srcId="{53A263B0-BE0C-40FE-9823-C0B71BE1361E}" destId="{B1142243-6DD4-488D-B5A5-0DAF0D5AC288}" srcOrd="1" destOrd="0" presId="urn:microsoft.com/office/officeart/2005/8/layout/architecture+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A7F623E-00A8-4B9D-8104-B7F14637F28B}" type="doc">
      <dgm:prSet loTypeId="urn:microsoft.com/office/officeart/2005/8/layout/architecture+Icon" loCatId="relationship" qsTypeId="urn:microsoft.com/office/officeart/2005/8/quickstyle/simple3" qsCatId="simple" csTypeId="urn:microsoft.com/office/officeart/2005/8/colors/accent1_2" csCatId="accent1" phldr="1"/>
      <dgm:spPr/>
      <dgm:t>
        <a:bodyPr/>
        <a:lstStyle/>
        <a:p>
          <a:endParaRPr lang="en-US"/>
        </a:p>
      </dgm:t>
    </dgm:pt>
    <dgm:pt modelId="{80DFA26D-ADA0-409E-BD1C-7B0E4E314D94}">
      <dgm:prSet phldrT="[Text]" custT="1"/>
      <dgm:spPr/>
      <dgm:t>
        <a:bodyPr/>
        <a:lstStyle/>
        <a:p>
          <a:r>
            <a:rPr lang="en-US" sz="3200" b="1" dirty="0" smtClean="0"/>
            <a:t>Data sources and Data Staging</a:t>
          </a:r>
          <a:endParaRPr lang="en-US" sz="3200" b="1" dirty="0"/>
        </a:p>
      </dgm:t>
    </dgm:pt>
    <dgm:pt modelId="{B1CCBF79-20CF-44D4-A507-B5FFD6AF6401}" type="parTrans" cxnId="{09F3A6F4-4E5E-4778-9AF1-FDA1C7F838AC}">
      <dgm:prSet/>
      <dgm:spPr/>
      <dgm:t>
        <a:bodyPr/>
        <a:lstStyle/>
        <a:p>
          <a:endParaRPr lang="en-US" sz="1600" b="0"/>
        </a:p>
      </dgm:t>
    </dgm:pt>
    <dgm:pt modelId="{4A9DE17C-F653-4332-AC62-B8D95C53BC84}" type="sibTrans" cxnId="{09F3A6F4-4E5E-4778-9AF1-FDA1C7F838AC}">
      <dgm:prSet/>
      <dgm:spPr/>
      <dgm:t>
        <a:bodyPr/>
        <a:lstStyle/>
        <a:p>
          <a:endParaRPr lang="en-US" sz="1600" b="0"/>
        </a:p>
      </dgm:t>
    </dgm:pt>
    <dgm:pt modelId="{867EFE5C-C97A-44D5-A1C3-1720B52CD139}">
      <dgm:prSet phldrT="[Text]" custT="1"/>
      <dgm:spPr/>
      <dgm:t>
        <a:bodyPr/>
        <a:lstStyle/>
        <a:p>
          <a:r>
            <a:rPr lang="en-US" sz="1200" b="1" dirty="0" smtClean="0"/>
            <a:t>Business Warehouse : SAP Netweaver BW</a:t>
          </a:r>
          <a:endParaRPr lang="en-US" sz="1200" b="1" dirty="0"/>
        </a:p>
      </dgm:t>
    </dgm:pt>
    <dgm:pt modelId="{838AFF67-E6AD-4E82-A827-AB66A92BF3B6}" type="parTrans" cxnId="{A85D5556-E981-4097-B03D-4E5CA53E4D37}">
      <dgm:prSet/>
      <dgm:spPr/>
      <dgm:t>
        <a:bodyPr/>
        <a:lstStyle/>
        <a:p>
          <a:endParaRPr lang="en-US" sz="1600" b="0"/>
        </a:p>
      </dgm:t>
    </dgm:pt>
    <dgm:pt modelId="{7F1A14D8-2D8D-490B-982E-05BBA5AE8E2C}" type="sibTrans" cxnId="{A85D5556-E981-4097-B03D-4E5CA53E4D37}">
      <dgm:prSet/>
      <dgm:spPr/>
      <dgm:t>
        <a:bodyPr/>
        <a:lstStyle/>
        <a:p>
          <a:endParaRPr lang="en-US" sz="1600" b="0"/>
        </a:p>
      </dgm:t>
    </dgm:pt>
    <dgm:pt modelId="{9D73D9E6-AFF0-4519-AFE4-29F4F295877C}">
      <dgm:prSet phldrT="[Text]" custT="1"/>
      <dgm:spPr/>
      <dgm:t>
        <a:bodyPr/>
        <a:lstStyle/>
        <a:p>
          <a:r>
            <a:rPr lang="en-US" sz="1200" b="1" dirty="0" smtClean="0"/>
            <a:t>High-Performance In-Memory Appliance SAP HANA </a:t>
          </a:r>
        </a:p>
      </dgm:t>
    </dgm:pt>
    <dgm:pt modelId="{76AC160B-132B-4C00-AAE0-58D13AC5F96A}" type="parTrans" cxnId="{F7BD9C6D-2E6D-44C8-9CF3-5021A7CE953B}">
      <dgm:prSet/>
      <dgm:spPr/>
      <dgm:t>
        <a:bodyPr/>
        <a:lstStyle/>
        <a:p>
          <a:endParaRPr lang="en-US" sz="1600" b="0"/>
        </a:p>
      </dgm:t>
    </dgm:pt>
    <dgm:pt modelId="{4708D2AB-C91E-44B2-BAFC-9ABF9E27C7B5}" type="sibTrans" cxnId="{F7BD9C6D-2E6D-44C8-9CF3-5021A7CE953B}">
      <dgm:prSet/>
      <dgm:spPr/>
      <dgm:t>
        <a:bodyPr/>
        <a:lstStyle/>
        <a:p>
          <a:endParaRPr lang="en-US" sz="1600" b="0"/>
        </a:p>
      </dgm:t>
    </dgm:pt>
    <dgm:pt modelId="{BA1902A1-C093-4CED-BAB6-1FDE8A5DD225}">
      <dgm:prSet phldrT="[Text]" custT="1"/>
      <dgm:spPr/>
      <dgm:t>
        <a:bodyPr/>
        <a:lstStyle/>
        <a:p>
          <a:r>
            <a:rPr lang="en-US" sz="1200" b="1" dirty="0" smtClean="0"/>
            <a:t>Business Suite</a:t>
          </a:r>
        </a:p>
      </dgm:t>
    </dgm:pt>
    <dgm:pt modelId="{5F30CAAA-EB6A-4F36-89F9-748C72DFFEBA}" type="parTrans" cxnId="{FEE40BF1-BE55-422B-8A47-42FC05918847}">
      <dgm:prSet/>
      <dgm:spPr/>
      <dgm:t>
        <a:bodyPr/>
        <a:lstStyle/>
        <a:p>
          <a:endParaRPr lang="en-US" sz="1600" b="0"/>
        </a:p>
      </dgm:t>
    </dgm:pt>
    <dgm:pt modelId="{C3D4F52F-F0FD-407A-B5AC-3EF278A69A24}" type="sibTrans" cxnId="{FEE40BF1-BE55-422B-8A47-42FC05918847}">
      <dgm:prSet/>
      <dgm:spPr/>
      <dgm:t>
        <a:bodyPr/>
        <a:lstStyle/>
        <a:p>
          <a:endParaRPr lang="en-US" sz="1600" b="0"/>
        </a:p>
      </dgm:t>
    </dgm:pt>
    <dgm:pt modelId="{A261A1FC-A9E5-4B12-9079-3B17746916D7}">
      <dgm:prSet phldrT="[Text]" custT="1"/>
      <dgm:spPr/>
      <dgm:t>
        <a:bodyPr/>
        <a:lstStyle/>
        <a:p>
          <a:r>
            <a:rPr lang="en-US" sz="1200" b="1" dirty="0" smtClean="0"/>
            <a:t>Non-SAP</a:t>
          </a:r>
        </a:p>
      </dgm:t>
    </dgm:pt>
    <dgm:pt modelId="{123A0D67-8B23-419E-96F3-EF31EEF6735D}" type="parTrans" cxnId="{C1C30F84-1B4F-4E23-9093-B7BA99005FD9}">
      <dgm:prSet/>
      <dgm:spPr/>
      <dgm:t>
        <a:bodyPr/>
        <a:lstStyle/>
        <a:p>
          <a:endParaRPr lang="en-US" sz="1600" b="0"/>
        </a:p>
      </dgm:t>
    </dgm:pt>
    <dgm:pt modelId="{FD134B57-9FDF-4A41-BE9C-B4FB0CB03962}" type="sibTrans" cxnId="{C1C30F84-1B4F-4E23-9093-B7BA99005FD9}">
      <dgm:prSet/>
      <dgm:spPr/>
      <dgm:t>
        <a:bodyPr/>
        <a:lstStyle/>
        <a:p>
          <a:endParaRPr lang="en-US" sz="1600" b="0"/>
        </a:p>
      </dgm:t>
    </dgm:pt>
    <dgm:pt modelId="{92C1F552-F0D4-4B02-86D2-D7C3EC1B4D95}" type="pres">
      <dgm:prSet presAssocID="{3A7F623E-00A8-4B9D-8104-B7F14637F28B}" presName="Name0" presStyleCnt="0">
        <dgm:presLayoutVars>
          <dgm:chPref val="1"/>
          <dgm:dir/>
          <dgm:animOne val="branch"/>
          <dgm:animLvl val="lvl"/>
          <dgm:resizeHandles/>
        </dgm:presLayoutVars>
      </dgm:prSet>
      <dgm:spPr/>
      <dgm:t>
        <a:bodyPr/>
        <a:lstStyle/>
        <a:p>
          <a:endParaRPr lang="en-US"/>
        </a:p>
      </dgm:t>
    </dgm:pt>
    <dgm:pt modelId="{5BDFFDEF-B803-4B77-A82A-FD7F3CAA0A89}" type="pres">
      <dgm:prSet presAssocID="{80DFA26D-ADA0-409E-BD1C-7B0E4E314D94}" presName="vertOne" presStyleCnt="0"/>
      <dgm:spPr/>
      <dgm:t>
        <a:bodyPr/>
        <a:lstStyle/>
        <a:p>
          <a:endParaRPr lang="en-US"/>
        </a:p>
      </dgm:t>
    </dgm:pt>
    <dgm:pt modelId="{B68D2C8B-B419-42FB-8796-1F7864E8DAA5}" type="pres">
      <dgm:prSet presAssocID="{80DFA26D-ADA0-409E-BD1C-7B0E4E314D94}" presName="txOne" presStyleLbl="node0" presStyleIdx="0" presStyleCnt="1" custScaleY="134919" custLinFactNeighborX="-18835" custLinFactNeighborY="4000">
        <dgm:presLayoutVars>
          <dgm:chPref val="3"/>
        </dgm:presLayoutVars>
      </dgm:prSet>
      <dgm:spPr/>
      <dgm:t>
        <a:bodyPr/>
        <a:lstStyle/>
        <a:p>
          <a:endParaRPr lang="en-US"/>
        </a:p>
      </dgm:t>
    </dgm:pt>
    <dgm:pt modelId="{411B6FD8-A1D0-457A-8BFD-45BD2ADE33CC}" type="pres">
      <dgm:prSet presAssocID="{80DFA26D-ADA0-409E-BD1C-7B0E4E314D94}" presName="parTransOne" presStyleCnt="0"/>
      <dgm:spPr/>
      <dgm:t>
        <a:bodyPr/>
        <a:lstStyle/>
        <a:p>
          <a:endParaRPr lang="en-US"/>
        </a:p>
      </dgm:t>
    </dgm:pt>
    <dgm:pt modelId="{8AA80462-F81D-4710-B8C1-727FA7CBC6AF}" type="pres">
      <dgm:prSet presAssocID="{80DFA26D-ADA0-409E-BD1C-7B0E4E314D94}" presName="horzOne" presStyleCnt="0"/>
      <dgm:spPr/>
      <dgm:t>
        <a:bodyPr/>
        <a:lstStyle/>
        <a:p>
          <a:endParaRPr lang="en-US"/>
        </a:p>
      </dgm:t>
    </dgm:pt>
    <dgm:pt modelId="{5F4D21A8-8ACB-4926-A28C-33177B91B64F}" type="pres">
      <dgm:prSet presAssocID="{867EFE5C-C97A-44D5-A1C3-1720B52CD139}" presName="vertTwo" presStyleCnt="0"/>
      <dgm:spPr/>
      <dgm:t>
        <a:bodyPr/>
        <a:lstStyle/>
        <a:p>
          <a:endParaRPr lang="en-US"/>
        </a:p>
      </dgm:t>
    </dgm:pt>
    <dgm:pt modelId="{93B26900-E3CC-4FB6-8C32-15051ACD0A93}" type="pres">
      <dgm:prSet presAssocID="{867EFE5C-C97A-44D5-A1C3-1720B52CD139}" presName="txTwo" presStyleLbl="node2" presStyleIdx="0" presStyleCnt="4" custScaleY="140923">
        <dgm:presLayoutVars>
          <dgm:chPref val="3"/>
        </dgm:presLayoutVars>
      </dgm:prSet>
      <dgm:spPr/>
      <dgm:t>
        <a:bodyPr/>
        <a:lstStyle/>
        <a:p>
          <a:endParaRPr lang="en-US"/>
        </a:p>
      </dgm:t>
    </dgm:pt>
    <dgm:pt modelId="{360FBE22-CA92-4D14-AF20-F8DD047543F7}" type="pres">
      <dgm:prSet presAssocID="{867EFE5C-C97A-44D5-A1C3-1720B52CD139}" presName="horzTwo" presStyleCnt="0"/>
      <dgm:spPr/>
      <dgm:t>
        <a:bodyPr/>
        <a:lstStyle/>
        <a:p>
          <a:endParaRPr lang="en-US"/>
        </a:p>
      </dgm:t>
    </dgm:pt>
    <dgm:pt modelId="{FD98CCAF-77FE-436C-BD7A-D945FD298536}" type="pres">
      <dgm:prSet presAssocID="{7F1A14D8-2D8D-490B-982E-05BBA5AE8E2C}" presName="sibSpaceTwo" presStyleCnt="0"/>
      <dgm:spPr/>
      <dgm:t>
        <a:bodyPr/>
        <a:lstStyle/>
        <a:p>
          <a:endParaRPr lang="en-US"/>
        </a:p>
      </dgm:t>
    </dgm:pt>
    <dgm:pt modelId="{0702304C-62FD-4110-95DC-722AEE5F2AD9}" type="pres">
      <dgm:prSet presAssocID="{9D73D9E6-AFF0-4519-AFE4-29F4F295877C}" presName="vertTwo" presStyleCnt="0"/>
      <dgm:spPr/>
      <dgm:t>
        <a:bodyPr/>
        <a:lstStyle/>
        <a:p>
          <a:endParaRPr lang="en-US"/>
        </a:p>
      </dgm:t>
    </dgm:pt>
    <dgm:pt modelId="{5FA76E24-4D42-4286-A538-329511962DAC}" type="pres">
      <dgm:prSet presAssocID="{9D73D9E6-AFF0-4519-AFE4-29F4F295877C}" presName="txTwo" presStyleLbl="node2" presStyleIdx="1" presStyleCnt="4" custScaleY="140923">
        <dgm:presLayoutVars>
          <dgm:chPref val="3"/>
        </dgm:presLayoutVars>
      </dgm:prSet>
      <dgm:spPr/>
      <dgm:t>
        <a:bodyPr/>
        <a:lstStyle/>
        <a:p>
          <a:endParaRPr lang="en-US"/>
        </a:p>
      </dgm:t>
    </dgm:pt>
    <dgm:pt modelId="{470B24E4-8EEB-4B98-95CD-5A26F28CA058}" type="pres">
      <dgm:prSet presAssocID="{9D73D9E6-AFF0-4519-AFE4-29F4F295877C}" presName="horzTwo" presStyleCnt="0"/>
      <dgm:spPr/>
      <dgm:t>
        <a:bodyPr/>
        <a:lstStyle/>
        <a:p>
          <a:endParaRPr lang="en-US"/>
        </a:p>
      </dgm:t>
    </dgm:pt>
    <dgm:pt modelId="{130322F2-0B78-4460-844E-69A0D99AFE9C}" type="pres">
      <dgm:prSet presAssocID="{4708D2AB-C91E-44B2-BAFC-9ABF9E27C7B5}" presName="sibSpaceTwo" presStyleCnt="0"/>
      <dgm:spPr/>
      <dgm:t>
        <a:bodyPr/>
        <a:lstStyle/>
        <a:p>
          <a:endParaRPr lang="en-US"/>
        </a:p>
      </dgm:t>
    </dgm:pt>
    <dgm:pt modelId="{7B0DA677-98C7-4FAE-8C53-0F6F8F353C97}" type="pres">
      <dgm:prSet presAssocID="{BA1902A1-C093-4CED-BAB6-1FDE8A5DD225}" presName="vertTwo" presStyleCnt="0"/>
      <dgm:spPr/>
      <dgm:t>
        <a:bodyPr/>
        <a:lstStyle/>
        <a:p>
          <a:endParaRPr lang="en-US"/>
        </a:p>
      </dgm:t>
    </dgm:pt>
    <dgm:pt modelId="{D93B55DE-EEB4-492D-B49A-FE486050A5A7}" type="pres">
      <dgm:prSet presAssocID="{BA1902A1-C093-4CED-BAB6-1FDE8A5DD225}" presName="txTwo" presStyleLbl="node2" presStyleIdx="2" presStyleCnt="4" custScaleY="140923">
        <dgm:presLayoutVars>
          <dgm:chPref val="3"/>
        </dgm:presLayoutVars>
      </dgm:prSet>
      <dgm:spPr/>
      <dgm:t>
        <a:bodyPr/>
        <a:lstStyle/>
        <a:p>
          <a:endParaRPr lang="en-US"/>
        </a:p>
      </dgm:t>
    </dgm:pt>
    <dgm:pt modelId="{4FDDE244-4028-4DE1-8780-5531FF586DA8}" type="pres">
      <dgm:prSet presAssocID="{BA1902A1-C093-4CED-BAB6-1FDE8A5DD225}" presName="horzTwo" presStyleCnt="0"/>
      <dgm:spPr/>
      <dgm:t>
        <a:bodyPr/>
        <a:lstStyle/>
        <a:p>
          <a:endParaRPr lang="en-US"/>
        </a:p>
      </dgm:t>
    </dgm:pt>
    <dgm:pt modelId="{BBAB058B-E70C-4A46-A814-36F373DEF85B}" type="pres">
      <dgm:prSet presAssocID="{C3D4F52F-F0FD-407A-B5AC-3EF278A69A24}" presName="sibSpaceTwo" presStyleCnt="0"/>
      <dgm:spPr/>
      <dgm:t>
        <a:bodyPr/>
        <a:lstStyle/>
        <a:p>
          <a:endParaRPr lang="en-US"/>
        </a:p>
      </dgm:t>
    </dgm:pt>
    <dgm:pt modelId="{F9806F14-9C08-4F72-95B4-3B9E3808DA9D}" type="pres">
      <dgm:prSet presAssocID="{A261A1FC-A9E5-4B12-9079-3B17746916D7}" presName="vertTwo" presStyleCnt="0"/>
      <dgm:spPr/>
      <dgm:t>
        <a:bodyPr/>
        <a:lstStyle/>
        <a:p>
          <a:endParaRPr lang="en-US"/>
        </a:p>
      </dgm:t>
    </dgm:pt>
    <dgm:pt modelId="{3392EEC3-2078-4900-98B1-80101B7184FE}" type="pres">
      <dgm:prSet presAssocID="{A261A1FC-A9E5-4B12-9079-3B17746916D7}" presName="txTwo" presStyleLbl="node2" presStyleIdx="3" presStyleCnt="4" custScaleY="140923">
        <dgm:presLayoutVars>
          <dgm:chPref val="3"/>
        </dgm:presLayoutVars>
      </dgm:prSet>
      <dgm:spPr/>
      <dgm:t>
        <a:bodyPr/>
        <a:lstStyle/>
        <a:p>
          <a:endParaRPr lang="en-US"/>
        </a:p>
      </dgm:t>
    </dgm:pt>
    <dgm:pt modelId="{408BC87C-5F7F-46ED-A382-A098A44DB4FC}" type="pres">
      <dgm:prSet presAssocID="{A261A1FC-A9E5-4B12-9079-3B17746916D7}" presName="horzTwo" presStyleCnt="0"/>
      <dgm:spPr/>
      <dgm:t>
        <a:bodyPr/>
        <a:lstStyle/>
        <a:p>
          <a:endParaRPr lang="en-US"/>
        </a:p>
      </dgm:t>
    </dgm:pt>
  </dgm:ptLst>
  <dgm:cxnLst>
    <dgm:cxn modelId="{FEE40BF1-BE55-422B-8A47-42FC05918847}" srcId="{80DFA26D-ADA0-409E-BD1C-7B0E4E314D94}" destId="{BA1902A1-C093-4CED-BAB6-1FDE8A5DD225}" srcOrd="2" destOrd="0" parTransId="{5F30CAAA-EB6A-4F36-89F9-748C72DFFEBA}" sibTransId="{C3D4F52F-F0FD-407A-B5AC-3EF278A69A24}"/>
    <dgm:cxn modelId="{4BBA7F4C-B127-4183-896C-3F3E517761D4}" type="presOf" srcId="{867EFE5C-C97A-44D5-A1C3-1720B52CD139}" destId="{93B26900-E3CC-4FB6-8C32-15051ACD0A93}" srcOrd="0" destOrd="0" presId="urn:microsoft.com/office/officeart/2005/8/layout/architecture+Icon"/>
    <dgm:cxn modelId="{D59427A7-B4E7-4565-9799-6A1D83045ED7}" type="presOf" srcId="{A261A1FC-A9E5-4B12-9079-3B17746916D7}" destId="{3392EEC3-2078-4900-98B1-80101B7184FE}" srcOrd="0" destOrd="0" presId="urn:microsoft.com/office/officeart/2005/8/layout/architecture+Icon"/>
    <dgm:cxn modelId="{C3E19923-1516-4FE3-A101-2BE886F5BC12}" type="presOf" srcId="{9D73D9E6-AFF0-4519-AFE4-29F4F295877C}" destId="{5FA76E24-4D42-4286-A538-329511962DAC}" srcOrd="0" destOrd="0" presId="urn:microsoft.com/office/officeart/2005/8/layout/architecture+Icon"/>
    <dgm:cxn modelId="{F62328F8-2ECE-4FA1-B4EA-A74CE352D16C}" type="presOf" srcId="{3A7F623E-00A8-4B9D-8104-B7F14637F28B}" destId="{92C1F552-F0D4-4B02-86D2-D7C3EC1B4D95}" srcOrd="0" destOrd="0" presId="urn:microsoft.com/office/officeart/2005/8/layout/architecture+Icon"/>
    <dgm:cxn modelId="{A85D5556-E981-4097-B03D-4E5CA53E4D37}" srcId="{80DFA26D-ADA0-409E-BD1C-7B0E4E314D94}" destId="{867EFE5C-C97A-44D5-A1C3-1720B52CD139}" srcOrd="0" destOrd="0" parTransId="{838AFF67-E6AD-4E82-A827-AB66A92BF3B6}" sibTransId="{7F1A14D8-2D8D-490B-982E-05BBA5AE8E2C}"/>
    <dgm:cxn modelId="{C1C30F84-1B4F-4E23-9093-B7BA99005FD9}" srcId="{80DFA26D-ADA0-409E-BD1C-7B0E4E314D94}" destId="{A261A1FC-A9E5-4B12-9079-3B17746916D7}" srcOrd="3" destOrd="0" parTransId="{123A0D67-8B23-419E-96F3-EF31EEF6735D}" sibTransId="{FD134B57-9FDF-4A41-BE9C-B4FB0CB03962}"/>
    <dgm:cxn modelId="{2ACED102-270E-4E08-AE54-BB88D3E02C00}" type="presOf" srcId="{BA1902A1-C093-4CED-BAB6-1FDE8A5DD225}" destId="{D93B55DE-EEB4-492D-B49A-FE486050A5A7}" srcOrd="0" destOrd="0" presId="urn:microsoft.com/office/officeart/2005/8/layout/architecture+Icon"/>
    <dgm:cxn modelId="{CD62EF2A-5CF5-4373-B928-BF4450176AA9}" type="presOf" srcId="{80DFA26D-ADA0-409E-BD1C-7B0E4E314D94}" destId="{B68D2C8B-B419-42FB-8796-1F7864E8DAA5}" srcOrd="0" destOrd="0" presId="urn:microsoft.com/office/officeart/2005/8/layout/architecture+Icon"/>
    <dgm:cxn modelId="{09F3A6F4-4E5E-4778-9AF1-FDA1C7F838AC}" srcId="{3A7F623E-00A8-4B9D-8104-B7F14637F28B}" destId="{80DFA26D-ADA0-409E-BD1C-7B0E4E314D94}" srcOrd="0" destOrd="0" parTransId="{B1CCBF79-20CF-44D4-A507-B5FFD6AF6401}" sibTransId="{4A9DE17C-F653-4332-AC62-B8D95C53BC84}"/>
    <dgm:cxn modelId="{F7BD9C6D-2E6D-44C8-9CF3-5021A7CE953B}" srcId="{80DFA26D-ADA0-409E-BD1C-7B0E4E314D94}" destId="{9D73D9E6-AFF0-4519-AFE4-29F4F295877C}" srcOrd="1" destOrd="0" parTransId="{76AC160B-132B-4C00-AAE0-58D13AC5F96A}" sibTransId="{4708D2AB-C91E-44B2-BAFC-9ABF9E27C7B5}"/>
    <dgm:cxn modelId="{AAC6016A-04A9-49A2-BA90-0344586B736B}" type="presParOf" srcId="{92C1F552-F0D4-4B02-86D2-D7C3EC1B4D95}" destId="{5BDFFDEF-B803-4B77-A82A-FD7F3CAA0A89}" srcOrd="0" destOrd="0" presId="urn:microsoft.com/office/officeart/2005/8/layout/architecture+Icon"/>
    <dgm:cxn modelId="{E799DEEC-CF8F-44E9-990A-B604ED4C8530}" type="presParOf" srcId="{5BDFFDEF-B803-4B77-A82A-FD7F3CAA0A89}" destId="{B68D2C8B-B419-42FB-8796-1F7864E8DAA5}" srcOrd="0" destOrd="0" presId="urn:microsoft.com/office/officeart/2005/8/layout/architecture+Icon"/>
    <dgm:cxn modelId="{1193056B-592A-46B4-A852-A00037E0E4A3}" type="presParOf" srcId="{5BDFFDEF-B803-4B77-A82A-FD7F3CAA0A89}" destId="{411B6FD8-A1D0-457A-8BFD-45BD2ADE33CC}" srcOrd="1" destOrd="0" presId="urn:microsoft.com/office/officeart/2005/8/layout/architecture+Icon"/>
    <dgm:cxn modelId="{E97DDCB1-AD68-4FC0-B6F0-42B932845C1D}" type="presParOf" srcId="{5BDFFDEF-B803-4B77-A82A-FD7F3CAA0A89}" destId="{8AA80462-F81D-4710-B8C1-727FA7CBC6AF}" srcOrd="2" destOrd="0" presId="urn:microsoft.com/office/officeart/2005/8/layout/architecture+Icon"/>
    <dgm:cxn modelId="{BA063FFC-994B-4C74-90EA-B97BFA97DA52}" type="presParOf" srcId="{8AA80462-F81D-4710-B8C1-727FA7CBC6AF}" destId="{5F4D21A8-8ACB-4926-A28C-33177B91B64F}" srcOrd="0" destOrd="0" presId="urn:microsoft.com/office/officeart/2005/8/layout/architecture+Icon"/>
    <dgm:cxn modelId="{0D4EF102-3A50-421B-ACFD-280EC54A4355}" type="presParOf" srcId="{5F4D21A8-8ACB-4926-A28C-33177B91B64F}" destId="{93B26900-E3CC-4FB6-8C32-15051ACD0A93}" srcOrd="0" destOrd="0" presId="urn:microsoft.com/office/officeart/2005/8/layout/architecture+Icon"/>
    <dgm:cxn modelId="{6020A21C-B1E6-4510-A407-6DABAA9B9A22}" type="presParOf" srcId="{5F4D21A8-8ACB-4926-A28C-33177B91B64F}" destId="{360FBE22-CA92-4D14-AF20-F8DD047543F7}" srcOrd="1" destOrd="0" presId="urn:microsoft.com/office/officeart/2005/8/layout/architecture+Icon"/>
    <dgm:cxn modelId="{ECB909F8-2D9C-40AC-BB49-1AE00E011656}" type="presParOf" srcId="{8AA80462-F81D-4710-B8C1-727FA7CBC6AF}" destId="{FD98CCAF-77FE-436C-BD7A-D945FD298536}" srcOrd="1" destOrd="0" presId="urn:microsoft.com/office/officeart/2005/8/layout/architecture+Icon"/>
    <dgm:cxn modelId="{4E84D6AB-48FE-4867-9A32-F60B9132B5BB}" type="presParOf" srcId="{8AA80462-F81D-4710-B8C1-727FA7CBC6AF}" destId="{0702304C-62FD-4110-95DC-722AEE5F2AD9}" srcOrd="2" destOrd="0" presId="urn:microsoft.com/office/officeart/2005/8/layout/architecture+Icon"/>
    <dgm:cxn modelId="{647F1FFF-58F5-41EF-9042-92ED07DCE977}" type="presParOf" srcId="{0702304C-62FD-4110-95DC-722AEE5F2AD9}" destId="{5FA76E24-4D42-4286-A538-329511962DAC}" srcOrd="0" destOrd="0" presId="urn:microsoft.com/office/officeart/2005/8/layout/architecture+Icon"/>
    <dgm:cxn modelId="{523D74CA-3730-45E0-80C3-F36383005C39}" type="presParOf" srcId="{0702304C-62FD-4110-95DC-722AEE5F2AD9}" destId="{470B24E4-8EEB-4B98-95CD-5A26F28CA058}" srcOrd="1" destOrd="0" presId="urn:microsoft.com/office/officeart/2005/8/layout/architecture+Icon"/>
    <dgm:cxn modelId="{0CCA86CD-1695-4D19-BD0D-AFBADBD242E1}" type="presParOf" srcId="{8AA80462-F81D-4710-B8C1-727FA7CBC6AF}" destId="{130322F2-0B78-4460-844E-69A0D99AFE9C}" srcOrd="3" destOrd="0" presId="urn:microsoft.com/office/officeart/2005/8/layout/architecture+Icon"/>
    <dgm:cxn modelId="{47D761ED-63A7-424B-9E22-44DE2D118443}" type="presParOf" srcId="{8AA80462-F81D-4710-B8C1-727FA7CBC6AF}" destId="{7B0DA677-98C7-4FAE-8C53-0F6F8F353C97}" srcOrd="4" destOrd="0" presId="urn:microsoft.com/office/officeart/2005/8/layout/architecture+Icon"/>
    <dgm:cxn modelId="{4A6D8518-0D90-4C45-95F2-30924184CB8A}" type="presParOf" srcId="{7B0DA677-98C7-4FAE-8C53-0F6F8F353C97}" destId="{D93B55DE-EEB4-492D-B49A-FE486050A5A7}" srcOrd="0" destOrd="0" presId="urn:microsoft.com/office/officeart/2005/8/layout/architecture+Icon"/>
    <dgm:cxn modelId="{12E56A9D-9822-42CB-B419-46C0E2EFD27C}" type="presParOf" srcId="{7B0DA677-98C7-4FAE-8C53-0F6F8F353C97}" destId="{4FDDE244-4028-4DE1-8780-5531FF586DA8}" srcOrd="1" destOrd="0" presId="urn:microsoft.com/office/officeart/2005/8/layout/architecture+Icon"/>
    <dgm:cxn modelId="{40AFC3E8-B956-4619-B259-69F59B9D84E7}" type="presParOf" srcId="{8AA80462-F81D-4710-B8C1-727FA7CBC6AF}" destId="{BBAB058B-E70C-4A46-A814-36F373DEF85B}" srcOrd="5" destOrd="0" presId="urn:microsoft.com/office/officeart/2005/8/layout/architecture+Icon"/>
    <dgm:cxn modelId="{1C1BC00F-EBAA-42B9-A1E7-937F8494C3CA}" type="presParOf" srcId="{8AA80462-F81D-4710-B8C1-727FA7CBC6AF}" destId="{F9806F14-9C08-4F72-95B4-3B9E3808DA9D}" srcOrd="6" destOrd="0" presId="urn:microsoft.com/office/officeart/2005/8/layout/architecture+Icon"/>
    <dgm:cxn modelId="{1D7F2832-118C-4A0B-B9F2-3E72ABDD3E21}" type="presParOf" srcId="{F9806F14-9C08-4F72-95B4-3B9E3808DA9D}" destId="{3392EEC3-2078-4900-98B1-80101B7184FE}" srcOrd="0" destOrd="0" presId="urn:microsoft.com/office/officeart/2005/8/layout/architecture+Icon"/>
    <dgm:cxn modelId="{28A9138F-406F-46E5-B3E9-41E0665A717E}" type="presParOf" srcId="{F9806F14-9C08-4F72-95B4-3B9E3808DA9D}" destId="{408BC87C-5F7F-46ED-A382-A098A44DB4FC}" srcOrd="1" destOrd="0" presId="urn:microsoft.com/office/officeart/2005/8/layout/architecture+Icon"/>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DA0EC40-6CA9-442A-8508-4965D389A97A}" type="doc">
      <dgm:prSet loTypeId="urn:microsoft.com/office/officeart/2005/8/layout/architecture+Icon" loCatId="hierarchy" qsTypeId="urn:microsoft.com/office/officeart/2005/8/quickstyle/simple3" qsCatId="simple" csTypeId="urn:microsoft.com/office/officeart/2005/8/colors/accent0_3" csCatId="mainScheme" phldr="1"/>
      <dgm:spPr/>
      <dgm:t>
        <a:bodyPr/>
        <a:lstStyle/>
        <a:p>
          <a:endParaRPr lang="en-US"/>
        </a:p>
      </dgm:t>
    </dgm:pt>
    <dgm:pt modelId="{2D0569FC-CEE1-468D-A667-2AB2720C01FA}">
      <dgm:prSet phldrT="[Text]" custT="1"/>
      <dgm:spPr/>
      <dgm:t>
        <a:bodyPr/>
        <a:lstStyle/>
        <a:p>
          <a:r>
            <a:rPr lang="en-US" sz="1200" b="1" dirty="0" smtClean="0">
              <a:solidFill>
                <a:schemeClr val="bg1"/>
              </a:solidFill>
            </a:rPr>
            <a:t>SAP</a:t>
          </a:r>
          <a:endParaRPr lang="en-US" sz="1200" b="1" dirty="0">
            <a:solidFill>
              <a:schemeClr val="bg1"/>
            </a:solidFill>
          </a:endParaRPr>
        </a:p>
      </dgm:t>
    </dgm:pt>
    <dgm:pt modelId="{47A3FD1A-995D-4C4F-B7F7-4C2C7CFF29AA}" type="parTrans" cxnId="{89EB378F-28DE-40A1-B831-E4D0BDD65460}">
      <dgm:prSet/>
      <dgm:spPr/>
      <dgm:t>
        <a:bodyPr/>
        <a:lstStyle/>
        <a:p>
          <a:endParaRPr lang="en-US" sz="1200">
            <a:solidFill>
              <a:schemeClr val="bg1"/>
            </a:solidFill>
          </a:endParaRPr>
        </a:p>
      </dgm:t>
    </dgm:pt>
    <dgm:pt modelId="{2ED5A190-848A-490E-9428-6B3906E2CBA1}" type="sibTrans" cxnId="{89EB378F-28DE-40A1-B831-E4D0BDD65460}">
      <dgm:prSet/>
      <dgm:spPr/>
      <dgm:t>
        <a:bodyPr/>
        <a:lstStyle/>
        <a:p>
          <a:endParaRPr lang="en-US" sz="1200">
            <a:solidFill>
              <a:schemeClr val="bg1"/>
            </a:solidFill>
          </a:endParaRPr>
        </a:p>
      </dgm:t>
    </dgm:pt>
    <dgm:pt modelId="{DB2E3DBC-EADC-4ED1-9268-343DDC41B845}">
      <dgm:prSet phldrT="[Text]" custT="1"/>
      <dgm:spPr/>
      <dgm:t>
        <a:bodyPr/>
        <a:lstStyle/>
        <a:p>
          <a:r>
            <a:rPr lang="en-US" sz="1200" b="1" dirty="0" smtClean="0">
              <a:solidFill>
                <a:schemeClr val="bg1"/>
              </a:solidFill>
            </a:rPr>
            <a:t>SAP Crystal</a:t>
          </a:r>
          <a:endParaRPr lang="en-US" sz="1200" b="1" dirty="0">
            <a:solidFill>
              <a:schemeClr val="bg1"/>
            </a:solidFill>
          </a:endParaRPr>
        </a:p>
      </dgm:t>
    </dgm:pt>
    <dgm:pt modelId="{D00056A6-02BA-440F-9D3F-F5A22D0B14F4}" type="parTrans" cxnId="{B3B9B96B-A244-4170-A63A-53DE61C47DB2}">
      <dgm:prSet/>
      <dgm:spPr/>
      <dgm:t>
        <a:bodyPr/>
        <a:lstStyle/>
        <a:p>
          <a:endParaRPr lang="en-US" sz="1200">
            <a:solidFill>
              <a:schemeClr val="bg1"/>
            </a:solidFill>
          </a:endParaRPr>
        </a:p>
      </dgm:t>
    </dgm:pt>
    <dgm:pt modelId="{ED6C3F7E-22A7-481C-BCB1-AFA8350D0F5E}" type="sibTrans" cxnId="{B3B9B96B-A244-4170-A63A-53DE61C47DB2}">
      <dgm:prSet/>
      <dgm:spPr/>
      <dgm:t>
        <a:bodyPr/>
        <a:lstStyle/>
        <a:p>
          <a:endParaRPr lang="en-US" sz="1200">
            <a:solidFill>
              <a:schemeClr val="bg1"/>
            </a:solidFill>
          </a:endParaRPr>
        </a:p>
      </dgm:t>
    </dgm:pt>
    <dgm:pt modelId="{EB67E79C-33FD-4408-AA19-21D9B494F1A5}">
      <dgm:prSet phldrT="[Text]" custT="1"/>
      <dgm:spPr/>
      <dgm:t>
        <a:bodyPr/>
        <a:lstStyle/>
        <a:p>
          <a:r>
            <a:rPr lang="en-US" sz="1050" b="1" dirty="0" smtClean="0">
              <a:solidFill>
                <a:schemeClr val="bg1"/>
              </a:solidFill>
            </a:rPr>
            <a:t>Web Intelligence</a:t>
          </a:r>
          <a:endParaRPr lang="en-US" sz="1050" b="1" dirty="0">
            <a:solidFill>
              <a:schemeClr val="bg1"/>
            </a:solidFill>
          </a:endParaRPr>
        </a:p>
      </dgm:t>
    </dgm:pt>
    <dgm:pt modelId="{DEE7ED22-550A-461D-BAFC-830667929B5A}" type="parTrans" cxnId="{5DDC5582-DB6C-495B-B0F1-81E56D9A3598}">
      <dgm:prSet/>
      <dgm:spPr/>
      <dgm:t>
        <a:bodyPr/>
        <a:lstStyle/>
        <a:p>
          <a:endParaRPr lang="en-US" sz="1200">
            <a:solidFill>
              <a:schemeClr val="bg1"/>
            </a:solidFill>
          </a:endParaRPr>
        </a:p>
      </dgm:t>
    </dgm:pt>
    <dgm:pt modelId="{60AC1E2A-EE23-4826-93C1-6A0AB45841C6}" type="sibTrans" cxnId="{5DDC5582-DB6C-495B-B0F1-81E56D9A3598}">
      <dgm:prSet/>
      <dgm:spPr/>
      <dgm:t>
        <a:bodyPr/>
        <a:lstStyle/>
        <a:p>
          <a:endParaRPr lang="en-US" sz="1200">
            <a:solidFill>
              <a:schemeClr val="bg1"/>
            </a:solidFill>
          </a:endParaRPr>
        </a:p>
      </dgm:t>
    </dgm:pt>
    <dgm:pt modelId="{D2745BEB-55EB-4378-AFBF-DB44BD2D7CD9}">
      <dgm:prSet phldrT="[Text]" custT="1"/>
      <dgm:spPr/>
      <dgm:t>
        <a:bodyPr/>
        <a:lstStyle/>
        <a:p>
          <a:r>
            <a:rPr lang="en-US" sz="1050" b="1" smtClean="0">
              <a:solidFill>
                <a:schemeClr val="bg1"/>
              </a:solidFill>
            </a:rPr>
            <a:t>Analysis</a:t>
          </a:r>
          <a:endParaRPr lang="en-US" sz="1050" b="1" dirty="0">
            <a:solidFill>
              <a:schemeClr val="bg1"/>
            </a:solidFill>
          </a:endParaRPr>
        </a:p>
      </dgm:t>
    </dgm:pt>
    <dgm:pt modelId="{90D014F9-DB8D-4B0C-8268-532D7E56DB21}" type="parTrans" cxnId="{923DD1A4-3D82-4A40-B48A-349F26F2EEA9}">
      <dgm:prSet/>
      <dgm:spPr/>
      <dgm:t>
        <a:bodyPr/>
        <a:lstStyle/>
        <a:p>
          <a:endParaRPr lang="en-US" sz="1200">
            <a:solidFill>
              <a:schemeClr val="bg1"/>
            </a:solidFill>
          </a:endParaRPr>
        </a:p>
      </dgm:t>
    </dgm:pt>
    <dgm:pt modelId="{F7B9E2AA-93A8-4B71-BAE6-67F2C17185E2}" type="sibTrans" cxnId="{923DD1A4-3D82-4A40-B48A-349F26F2EEA9}">
      <dgm:prSet/>
      <dgm:spPr/>
      <dgm:t>
        <a:bodyPr/>
        <a:lstStyle/>
        <a:p>
          <a:endParaRPr lang="en-US" sz="1200">
            <a:solidFill>
              <a:schemeClr val="bg1"/>
            </a:solidFill>
          </a:endParaRPr>
        </a:p>
      </dgm:t>
    </dgm:pt>
    <dgm:pt modelId="{DFB744A2-56FC-46A9-A26E-91EB526ACC15}">
      <dgm:prSet phldrT="[Text]" custT="1"/>
      <dgm:spPr/>
      <dgm:t>
        <a:bodyPr/>
        <a:lstStyle/>
        <a:p>
          <a:r>
            <a:rPr lang="en-US" sz="1050" b="1" smtClean="0">
              <a:solidFill>
                <a:schemeClr val="bg1"/>
              </a:solidFill>
            </a:rPr>
            <a:t>Design Studio</a:t>
          </a:r>
          <a:endParaRPr lang="en-US" sz="1050" b="1" dirty="0" smtClean="0">
            <a:solidFill>
              <a:schemeClr val="bg1"/>
            </a:solidFill>
          </a:endParaRPr>
        </a:p>
      </dgm:t>
    </dgm:pt>
    <dgm:pt modelId="{EBCAF89D-93E7-4964-9127-FFCDFE383EB3}" type="parTrans" cxnId="{28136A1F-E166-41E8-8C8B-C3977F1684EF}">
      <dgm:prSet/>
      <dgm:spPr/>
      <dgm:t>
        <a:bodyPr/>
        <a:lstStyle/>
        <a:p>
          <a:endParaRPr lang="en-US" sz="1200">
            <a:solidFill>
              <a:schemeClr val="bg1"/>
            </a:solidFill>
          </a:endParaRPr>
        </a:p>
      </dgm:t>
    </dgm:pt>
    <dgm:pt modelId="{9F89F159-F387-4829-9B7F-4D6E10A3B18A}" type="sibTrans" cxnId="{28136A1F-E166-41E8-8C8B-C3977F1684EF}">
      <dgm:prSet/>
      <dgm:spPr/>
      <dgm:t>
        <a:bodyPr/>
        <a:lstStyle/>
        <a:p>
          <a:endParaRPr lang="en-US" sz="1200">
            <a:solidFill>
              <a:schemeClr val="bg1"/>
            </a:solidFill>
          </a:endParaRPr>
        </a:p>
      </dgm:t>
    </dgm:pt>
    <dgm:pt modelId="{2BDAB025-E6CC-4345-BB93-E72CEA70E54E}">
      <dgm:prSet phldrT="[Text]" custT="1"/>
      <dgm:spPr/>
      <dgm:t>
        <a:bodyPr/>
        <a:lstStyle/>
        <a:p>
          <a:r>
            <a:rPr lang="en-US" sz="1050" b="1" smtClean="0">
              <a:solidFill>
                <a:schemeClr val="bg1"/>
              </a:solidFill>
            </a:rPr>
            <a:t>Predictive Analytics</a:t>
          </a:r>
          <a:endParaRPr lang="en-US" sz="1050" b="1" dirty="0" smtClean="0">
            <a:solidFill>
              <a:schemeClr val="bg1"/>
            </a:solidFill>
          </a:endParaRPr>
        </a:p>
      </dgm:t>
    </dgm:pt>
    <dgm:pt modelId="{C9CA19F5-2FE1-4E70-8951-061363BD8B75}" type="parTrans" cxnId="{AC867E66-9C5A-4794-81B9-F80CD3CC0C5B}">
      <dgm:prSet/>
      <dgm:spPr/>
      <dgm:t>
        <a:bodyPr/>
        <a:lstStyle/>
        <a:p>
          <a:endParaRPr lang="en-US" sz="1200">
            <a:solidFill>
              <a:schemeClr val="bg1"/>
            </a:solidFill>
          </a:endParaRPr>
        </a:p>
      </dgm:t>
    </dgm:pt>
    <dgm:pt modelId="{2BD4796F-38F2-4C9B-97BF-5E6479B471E4}" type="sibTrans" cxnId="{AC867E66-9C5A-4794-81B9-F80CD3CC0C5B}">
      <dgm:prSet/>
      <dgm:spPr/>
      <dgm:t>
        <a:bodyPr/>
        <a:lstStyle/>
        <a:p>
          <a:endParaRPr lang="en-US" sz="1200">
            <a:solidFill>
              <a:schemeClr val="bg1"/>
            </a:solidFill>
          </a:endParaRPr>
        </a:p>
      </dgm:t>
    </dgm:pt>
    <dgm:pt modelId="{91DB5E13-4166-4060-974E-54C1F7227C25}">
      <dgm:prSet phldrT="[Text]" custT="1"/>
      <dgm:spPr/>
      <dgm:t>
        <a:bodyPr/>
        <a:lstStyle/>
        <a:p>
          <a:r>
            <a:rPr lang="en-US" sz="1050" b="1" dirty="0" smtClean="0">
              <a:solidFill>
                <a:schemeClr val="bg1"/>
              </a:solidFill>
            </a:rPr>
            <a:t>Crystal Reports</a:t>
          </a:r>
          <a:endParaRPr lang="en-US" sz="1050" b="1" dirty="0">
            <a:solidFill>
              <a:schemeClr val="bg1"/>
            </a:solidFill>
          </a:endParaRPr>
        </a:p>
      </dgm:t>
    </dgm:pt>
    <dgm:pt modelId="{B2F1D637-64EB-45D4-9872-8E64D3934C69}" type="parTrans" cxnId="{2C760343-6152-4088-BE57-F40EC21F9C4A}">
      <dgm:prSet/>
      <dgm:spPr/>
      <dgm:t>
        <a:bodyPr/>
        <a:lstStyle/>
        <a:p>
          <a:endParaRPr lang="en-US" sz="1200">
            <a:solidFill>
              <a:schemeClr val="bg1"/>
            </a:solidFill>
          </a:endParaRPr>
        </a:p>
      </dgm:t>
    </dgm:pt>
    <dgm:pt modelId="{E1EBBCF4-9AD8-41E9-ACDA-C0ECD8D83D25}" type="sibTrans" cxnId="{2C760343-6152-4088-BE57-F40EC21F9C4A}">
      <dgm:prSet/>
      <dgm:spPr/>
      <dgm:t>
        <a:bodyPr/>
        <a:lstStyle/>
        <a:p>
          <a:endParaRPr lang="en-US" sz="1200">
            <a:solidFill>
              <a:schemeClr val="bg1"/>
            </a:solidFill>
          </a:endParaRPr>
        </a:p>
      </dgm:t>
    </dgm:pt>
    <dgm:pt modelId="{36B72CA3-4298-4456-BC15-47B8FFA57433}">
      <dgm:prSet phldrT="[Text]" custT="1"/>
      <dgm:spPr/>
      <dgm:t>
        <a:bodyPr/>
        <a:lstStyle/>
        <a:p>
          <a:r>
            <a:rPr lang="en-US" sz="1050" b="1" smtClean="0">
              <a:solidFill>
                <a:schemeClr val="bg1"/>
              </a:solidFill>
            </a:rPr>
            <a:t>Crystal Dashboard Design</a:t>
          </a:r>
          <a:endParaRPr lang="en-US" sz="1050" b="1" dirty="0">
            <a:solidFill>
              <a:schemeClr val="bg1"/>
            </a:solidFill>
          </a:endParaRPr>
        </a:p>
      </dgm:t>
    </dgm:pt>
    <dgm:pt modelId="{4078312D-59CB-45BD-B698-9AA11B656CDA}" type="parTrans" cxnId="{E341F1B4-E583-4F0E-A143-F4D3E9E9E814}">
      <dgm:prSet/>
      <dgm:spPr/>
      <dgm:t>
        <a:bodyPr/>
        <a:lstStyle/>
        <a:p>
          <a:endParaRPr lang="en-US" sz="1200">
            <a:solidFill>
              <a:schemeClr val="bg1"/>
            </a:solidFill>
          </a:endParaRPr>
        </a:p>
      </dgm:t>
    </dgm:pt>
    <dgm:pt modelId="{C5C446BE-39E3-423B-92C0-267EE85280BE}" type="sibTrans" cxnId="{E341F1B4-E583-4F0E-A143-F4D3E9E9E814}">
      <dgm:prSet/>
      <dgm:spPr/>
      <dgm:t>
        <a:bodyPr/>
        <a:lstStyle/>
        <a:p>
          <a:endParaRPr lang="en-US" sz="1200">
            <a:solidFill>
              <a:schemeClr val="bg1"/>
            </a:solidFill>
          </a:endParaRPr>
        </a:p>
      </dgm:t>
    </dgm:pt>
    <dgm:pt modelId="{1D7DE61B-55B4-4F10-AE38-112E1A57A5A1}">
      <dgm:prSet phldrT="[Text]" custT="1"/>
      <dgm:spPr/>
      <dgm:t>
        <a:bodyPr/>
        <a:lstStyle/>
        <a:p>
          <a:r>
            <a:rPr lang="en-US" sz="1050" b="1" dirty="0" smtClean="0">
              <a:solidFill>
                <a:schemeClr val="bg1"/>
              </a:solidFill>
            </a:rPr>
            <a:t>Cloud</a:t>
          </a:r>
        </a:p>
      </dgm:t>
    </dgm:pt>
    <dgm:pt modelId="{BBFF5017-52B6-42AF-91D3-50D608374B1B}" type="parTrans" cxnId="{9A68618F-53A8-45C2-93DD-35C582A9DA6B}">
      <dgm:prSet/>
      <dgm:spPr/>
      <dgm:t>
        <a:bodyPr/>
        <a:lstStyle/>
        <a:p>
          <a:endParaRPr lang="en-US" sz="1200">
            <a:solidFill>
              <a:schemeClr val="bg1"/>
            </a:solidFill>
          </a:endParaRPr>
        </a:p>
      </dgm:t>
    </dgm:pt>
    <dgm:pt modelId="{52C9BCD7-15AD-4EF2-B948-98885C47A5BE}" type="sibTrans" cxnId="{9A68618F-53A8-45C2-93DD-35C582A9DA6B}">
      <dgm:prSet/>
      <dgm:spPr/>
      <dgm:t>
        <a:bodyPr/>
        <a:lstStyle/>
        <a:p>
          <a:endParaRPr lang="en-US" sz="1200">
            <a:solidFill>
              <a:schemeClr val="bg1"/>
            </a:solidFill>
          </a:endParaRPr>
        </a:p>
      </dgm:t>
    </dgm:pt>
    <dgm:pt modelId="{1C1B8169-6675-42F0-B2EC-42E0C487ADBB}">
      <dgm:prSet phldrT="[Text]" custT="1"/>
      <dgm:spPr/>
      <dgm:t>
        <a:bodyPr/>
        <a:lstStyle/>
        <a:p>
          <a:r>
            <a:rPr lang="en-US" sz="1050" b="1" dirty="0" smtClean="0">
              <a:solidFill>
                <a:schemeClr val="bg1"/>
              </a:solidFill>
            </a:rPr>
            <a:t>Lumira</a:t>
          </a:r>
        </a:p>
      </dgm:t>
    </dgm:pt>
    <dgm:pt modelId="{B17233AC-63AF-40EC-AC43-00E63D5B2978}" type="parTrans" cxnId="{3E499008-3B24-4992-A3CD-8C4E13DD8586}">
      <dgm:prSet/>
      <dgm:spPr/>
      <dgm:t>
        <a:bodyPr/>
        <a:lstStyle/>
        <a:p>
          <a:endParaRPr lang="en-US" sz="1200">
            <a:solidFill>
              <a:schemeClr val="bg1"/>
            </a:solidFill>
          </a:endParaRPr>
        </a:p>
      </dgm:t>
    </dgm:pt>
    <dgm:pt modelId="{B5DD5C00-6894-4F46-9585-BED30979E80C}" type="sibTrans" cxnId="{3E499008-3B24-4992-A3CD-8C4E13DD8586}">
      <dgm:prSet/>
      <dgm:spPr/>
      <dgm:t>
        <a:bodyPr/>
        <a:lstStyle/>
        <a:p>
          <a:endParaRPr lang="en-US" sz="1200">
            <a:solidFill>
              <a:schemeClr val="bg1"/>
            </a:solidFill>
          </a:endParaRPr>
        </a:p>
      </dgm:t>
    </dgm:pt>
    <dgm:pt modelId="{77E1F91D-3800-4926-9040-5DE35FCAA526}">
      <dgm:prSet phldrT="[Text]" custT="1"/>
      <dgm:spPr/>
      <dgm:t>
        <a:bodyPr/>
        <a:lstStyle/>
        <a:p>
          <a:r>
            <a:rPr lang="en-US" sz="2000" b="1" dirty="0" smtClean="0">
              <a:solidFill>
                <a:schemeClr val="bg1"/>
              </a:solidFill>
            </a:rPr>
            <a:t>Analytics</a:t>
          </a:r>
          <a:r>
            <a:rPr lang="en-US" sz="2000" dirty="0" smtClean="0">
              <a:solidFill>
                <a:schemeClr val="bg1"/>
              </a:solidFill>
            </a:rPr>
            <a:t> </a:t>
          </a:r>
          <a:r>
            <a:rPr lang="en-US" sz="2000" b="1" dirty="0" smtClean="0">
              <a:solidFill>
                <a:schemeClr val="bg1"/>
              </a:solidFill>
            </a:rPr>
            <a:t>Applications</a:t>
          </a:r>
          <a:endParaRPr lang="en-US" sz="2000" b="1" dirty="0">
            <a:solidFill>
              <a:schemeClr val="bg1"/>
            </a:solidFill>
          </a:endParaRPr>
        </a:p>
      </dgm:t>
    </dgm:pt>
    <dgm:pt modelId="{FF0019B5-83CE-4B76-8D5F-3A5EEC4BB0AF}" type="parTrans" cxnId="{2BE105A3-6014-4714-A567-5F22DAEEDD9D}">
      <dgm:prSet/>
      <dgm:spPr/>
      <dgm:t>
        <a:bodyPr/>
        <a:lstStyle/>
        <a:p>
          <a:endParaRPr lang="en-US" sz="1200">
            <a:solidFill>
              <a:schemeClr val="bg1"/>
            </a:solidFill>
          </a:endParaRPr>
        </a:p>
      </dgm:t>
    </dgm:pt>
    <dgm:pt modelId="{0C051A94-5A5F-4AD0-84E8-CB22F15C4D9C}" type="sibTrans" cxnId="{2BE105A3-6014-4714-A567-5F22DAEEDD9D}">
      <dgm:prSet/>
      <dgm:spPr/>
      <dgm:t>
        <a:bodyPr/>
        <a:lstStyle/>
        <a:p>
          <a:endParaRPr lang="en-US" sz="1200">
            <a:solidFill>
              <a:schemeClr val="bg1"/>
            </a:solidFill>
          </a:endParaRPr>
        </a:p>
      </dgm:t>
    </dgm:pt>
    <dgm:pt modelId="{87E75E5D-9CC0-4AD5-BE22-59DEBAA97D38}">
      <dgm:prSet phldrT="[Text]" custT="1"/>
      <dgm:spPr/>
      <dgm:t>
        <a:bodyPr/>
        <a:lstStyle/>
        <a:p>
          <a:r>
            <a:rPr lang="en-US" sz="1200" b="1" dirty="0" smtClean="0">
              <a:solidFill>
                <a:schemeClr val="bg1"/>
              </a:solidFill>
            </a:rPr>
            <a:t>SAP BusinessObjects</a:t>
          </a:r>
          <a:endParaRPr lang="en-US" sz="1200" b="1" dirty="0">
            <a:solidFill>
              <a:schemeClr val="bg1"/>
            </a:solidFill>
          </a:endParaRPr>
        </a:p>
      </dgm:t>
    </dgm:pt>
    <dgm:pt modelId="{B3094884-7FD5-4E37-AA63-DFD57F6CCEB6}" type="parTrans" cxnId="{8E480E0C-6734-4F6E-ABC6-0CDDA1CE550D}">
      <dgm:prSet/>
      <dgm:spPr/>
      <dgm:t>
        <a:bodyPr/>
        <a:lstStyle/>
        <a:p>
          <a:endParaRPr lang="en-US" sz="1200">
            <a:solidFill>
              <a:schemeClr val="bg1"/>
            </a:solidFill>
          </a:endParaRPr>
        </a:p>
      </dgm:t>
    </dgm:pt>
    <dgm:pt modelId="{B67B58CE-AB38-48F1-A055-7B274B7C2D67}" type="sibTrans" cxnId="{8E480E0C-6734-4F6E-ABC6-0CDDA1CE550D}">
      <dgm:prSet/>
      <dgm:spPr/>
      <dgm:t>
        <a:bodyPr/>
        <a:lstStyle/>
        <a:p>
          <a:endParaRPr lang="en-US" sz="1200">
            <a:solidFill>
              <a:schemeClr val="bg1"/>
            </a:solidFill>
          </a:endParaRPr>
        </a:p>
      </dgm:t>
    </dgm:pt>
    <dgm:pt modelId="{E82C506B-5736-42C1-A56A-C916701A4982}">
      <dgm:prSet phldrT="[Text]" custT="1"/>
      <dgm:spPr/>
      <dgm:t>
        <a:bodyPr/>
        <a:lstStyle/>
        <a:p>
          <a:r>
            <a:rPr lang="en-US" sz="1050" b="1" dirty="0" smtClean="0">
              <a:solidFill>
                <a:schemeClr val="bg1"/>
              </a:solidFill>
            </a:rPr>
            <a:t>Business Explorer (BEx)</a:t>
          </a:r>
          <a:endParaRPr lang="en-US" sz="1050" b="1" dirty="0">
            <a:solidFill>
              <a:schemeClr val="bg1"/>
            </a:solidFill>
          </a:endParaRPr>
        </a:p>
      </dgm:t>
    </dgm:pt>
    <dgm:pt modelId="{D9DDEB2E-0E51-4515-A04F-63484D0BE95B}" type="parTrans" cxnId="{1C8C1CE6-98ED-4249-A766-F2831D21F3F3}">
      <dgm:prSet/>
      <dgm:spPr/>
      <dgm:t>
        <a:bodyPr/>
        <a:lstStyle/>
        <a:p>
          <a:endParaRPr lang="en-US" sz="1200">
            <a:solidFill>
              <a:schemeClr val="bg1"/>
            </a:solidFill>
          </a:endParaRPr>
        </a:p>
      </dgm:t>
    </dgm:pt>
    <dgm:pt modelId="{D08843F2-EB1D-4779-A894-B22FC69594CF}" type="sibTrans" cxnId="{1C8C1CE6-98ED-4249-A766-F2831D21F3F3}">
      <dgm:prSet/>
      <dgm:spPr/>
      <dgm:t>
        <a:bodyPr/>
        <a:lstStyle/>
        <a:p>
          <a:endParaRPr lang="en-US" sz="1200">
            <a:solidFill>
              <a:schemeClr val="bg1"/>
            </a:solidFill>
          </a:endParaRPr>
        </a:p>
      </dgm:t>
    </dgm:pt>
    <dgm:pt modelId="{63F94886-D280-41AB-9162-C1C8829F2830}">
      <dgm:prSet phldrT="[Text]" custT="1"/>
      <dgm:spPr/>
      <dgm:t>
        <a:bodyPr/>
        <a:lstStyle/>
        <a:p>
          <a:r>
            <a:rPr lang="en-US" sz="1050" b="1" dirty="0" smtClean="0">
              <a:solidFill>
                <a:schemeClr val="bg1"/>
              </a:solidFill>
            </a:rPr>
            <a:t>Visual Business</a:t>
          </a:r>
          <a:endParaRPr lang="en-US" sz="1050" b="1" dirty="0">
            <a:solidFill>
              <a:schemeClr val="bg1"/>
            </a:solidFill>
          </a:endParaRPr>
        </a:p>
      </dgm:t>
    </dgm:pt>
    <dgm:pt modelId="{EFA7FEA8-7F80-491F-BE20-0BCDB223B485}" type="parTrans" cxnId="{61AC46B0-78E3-4D5E-87EF-DD542F0ACFFE}">
      <dgm:prSet/>
      <dgm:spPr/>
      <dgm:t>
        <a:bodyPr/>
        <a:lstStyle/>
        <a:p>
          <a:endParaRPr lang="en-US" sz="1200">
            <a:solidFill>
              <a:schemeClr val="bg1"/>
            </a:solidFill>
          </a:endParaRPr>
        </a:p>
      </dgm:t>
    </dgm:pt>
    <dgm:pt modelId="{A6EACCE2-7611-443D-A5B0-7E4DB2224D6E}" type="sibTrans" cxnId="{61AC46B0-78E3-4D5E-87EF-DD542F0ACFFE}">
      <dgm:prSet/>
      <dgm:spPr/>
      <dgm:t>
        <a:bodyPr/>
        <a:lstStyle/>
        <a:p>
          <a:endParaRPr lang="en-US" sz="1200">
            <a:solidFill>
              <a:schemeClr val="bg1"/>
            </a:solidFill>
          </a:endParaRPr>
        </a:p>
      </dgm:t>
    </dgm:pt>
    <dgm:pt modelId="{E78848D5-E5A4-4D2A-A2A8-6CCDB1E2F52B}" type="pres">
      <dgm:prSet presAssocID="{8DA0EC40-6CA9-442A-8508-4965D389A97A}" presName="Name0" presStyleCnt="0">
        <dgm:presLayoutVars>
          <dgm:chPref val="1"/>
          <dgm:dir/>
          <dgm:animOne val="branch"/>
          <dgm:animLvl val="lvl"/>
          <dgm:resizeHandles/>
        </dgm:presLayoutVars>
      </dgm:prSet>
      <dgm:spPr/>
      <dgm:t>
        <a:bodyPr/>
        <a:lstStyle/>
        <a:p>
          <a:endParaRPr lang="en-US"/>
        </a:p>
      </dgm:t>
    </dgm:pt>
    <dgm:pt modelId="{41766035-8250-487E-9A2E-7AF3B7A69591}" type="pres">
      <dgm:prSet presAssocID="{77E1F91D-3800-4926-9040-5DE35FCAA526}" presName="vertOne" presStyleCnt="0"/>
      <dgm:spPr/>
      <dgm:t>
        <a:bodyPr/>
        <a:lstStyle/>
        <a:p>
          <a:endParaRPr lang="en-US"/>
        </a:p>
      </dgm:t>
    </dgm:pt>
    <dgm:pt modelId="{09F67D4E-A203-4133-B054-C9B3889E14E4}" type="pres">
      <dgm:prSet presAssocID="{77E1F91D-3800-4926-9040-5DE35FCAA526}" presName="txOne" presStyleLbl="node0" presStyleIdx="0" presStyleCnt="1" custScaleY="52402">
        <dgm:presLayoutVars>
          <dgm:chPref val="3"/>
        </dgm:presLayoutVars>
      </dgm:prSet>
      <dgm:spPr/>
      <dgm:t>
        <a:bodyPr/>
        <a:lstStyle/>
        <a:p>
          <a:endParaRPr lang="en-US"/>
        </a:p>
      </dgm:t>
    </dgm:pt>
    <dgm:pt modelId="{F2D6BAC8-9BD2-4708-8160-0C804C51415A}" type="pres">
      <dgm:prSet presAssocID="{77E1F91D-3800-4926-9040-5DE35FCAA526}" presName="parTransOne" presStyleCnt="0"/>
      <dgm:spPr/>
      <dgm:t>
        <a:bodyPr/>
        <a:lstStyle/>
        <a:p>
          <a:endParaRPr lang="en-US"/>
        </a:p>
      </dgm:t>
    </dgm:pt>
    <dgm:pt modelId="{AE312BB8-1255-4C62-AB81-6B4B5E291581}" type="pres">
      <dgm:prSet presAssocID="{77E1F91D-3800-4926-9040-5DE35FCAA526}" presName="horzOne" presStyleCnt="0"/>
      <dgm:spPr/>
      <dgm:t>
        <a:bodyPr/>
        <a:lstStyle/>
        <a:p>
          <a:endParaRPr lang="en-US"/>
        </a:p>
      </dgm:t>
    </dgm:pt>
    <dgm:pt modelId="{3DE5F37E-8149-4147-90DD-A716477CB329}" type="pres">
      <dgm:prSet presAssocID="{2D0569FC-CEE1-468D-A667-2AB2720C01FA}" presName="vertTwo" presStyleCnt="0"/>
      <dgm:spPr/>
      <dgm:t>
        <a:bodyPr/>
        <a:lstStyle/>
        <a:p>
          <a:endParaRPr lang="en-US"/>
        </a:p>
      </dgm:t>
    </dgm:pt>
    <dgm:pt modelId="{ED960AE3-D6EE-41E4-9049-CD2D179FC928}" type="pres">
      <dgm:prSet presAssocID="{2D0569FC-CEE1-468D-A667-2AB2720C01FA}" presName="txTwo" presStyleLbl="node2" presStyleIdx="0" presStyleCnt="3" custScaleY="95086" custLinFactNeighborY="-7647">
        <dgm:presLayoutVars>
          <dgm:chPref val="3"/>
        </dgm:presLayoutVars>
      </dgm:prSet>
      <dgm:spPr/>
      <dgm:t>
        <a:bodyPr/>
        <a:lstStyle/>
        <a:p>
          <a:endParaRPr lang="en-US"/>
        </a:p>
      </dgm:t>
    </dgm:pt>
    <dgm:pt modelId="{F243E062-DBDD-4B75-953A-39544B04157B}" type="pres">
      <dgm:prSet presAssocID="{2D0569FC-CEE1-468D-A667-2AB2720C01FA}" presName="parTransTwo" presStyleCnt="0"/>
      <dgm:spPr/>
      <dgm:t>
        <a:bodyPr/>
        <a:lstStyle/>
        <a:p>
          <a:endParaRPr lang="en-US"/>
        </a:p>
      </dgm:t>
    </dgm:pt>
    <dgm:pt modelId="{669A2B8C-316C-42BF-802E-7DF9BC986487}" type="pres">
      <dgm:prSet presAssocID="{2D0569FC-CEE1-468D-A667-2AB2720C01FA}" presName="horzTwo" presStyleCnt="0"/>
      <dgm:spPr/>
      <dgm:t>
        <a:bodyPr/>
        <a:lstStyle/>
        <a:p>
          <a:endParaRPr lang="en-US"/>
        </a:p>
      </dgm:t>
    </dgm:pt>
    <dgm:pt modelId="{D2391CFE-F3CB-41EA-8275-F26441CC2885}" type="pres">
      <dgm:prSet presAssocID="{E82C506B-5736-42C1-A56A-C916701A4982}" presName="vertThree" presStyleCnt="0"/>
      <dgm:spPr/>
    </dgm:pt>
    <dgm:pt modelId="{1EA7E551-15D6-4232-BFE9-89BDBF21A23C}" type="pres">
      <dgm:prSet presAssocID="{E82C506B-5736-42C1-A56A-C916701A4982}" presName="txThree" presStyleLbl="node3" presStyleIdx="0" presStyleCnt="10" custScaleY="118109" custLinFactNeighborY="5465">
        <dgm:presLayoutVars>
          <dgm:chPref val="3"/>
        </dgm:presLayoutVars>
      </dgm:prSet>
      <dgm:spPr/>
      <dgm:t>
        <a:bodyPr/>
        <a:lstStyle/>
        <a:p>
          <a:endParaRPr lang="en-US"/>
        </a:p>
      </dgm:t>
    </dgm:pt>
    <dgm:pt modelId="{8E6FBCA4-657C-4313-9C6A-EFA03025F9E1}" type="pres">
      <dgm:prSet presAssocID="{E82C506B-5736-42C1-A56A-C916701A4982}" presName="horzThree" presStyleCnt="0"/>
      <dgm:spPr/>
    </dgm:pt>
    <dgm:pt modelId="{0E763F5F-52B2-4E52-873A-51624EBE37FE}" type="pres">
      <dgm:prSet presAssocID="{D08843F2-EB1D-4779-A894-B22FC69594CF}" presName="sibSpaceThree" presStyleCnt="0"/>
      <dgm:spPr/>
    </dgm:pt>
    <dgm:pt modelId="{E3C67DBD-179C-4EB6-A6D4-90CE63309E71}" type="pres">
      <dgm:prSet presAssocID="{63F94886-D280-41AB-9162-C1C8829F2830}" presName="vertThree" presStyleCnt="0"/>
      <dgm:spPr/>
    </dgm:pt>
    <dgm:pt modelId="{9F6F233A-02EF-4F8F-A262-C3C37E057F2F}" type="pres">
      <dgm:prSet presAssocID="{63F94886-D280-41AB-9162-C1C8829F2830}" presName="txThree" presStyleLbl="node3" presStyleIdx="1" presStyleCnt="10" custScaleY="118813" custLinFactNeighborX="6751" custLinFactNeighborY="3335">
        <dgm:presLayoutVars>
          <dgm:chPref val="3"/>
        </dgm:presLayoutVars>
      </dgm:prSet>
      <dgm:spPr/>
      <dgm:t>
        <a:bodyPr/>
        <a:lstStyle/>
        <a:p>
          <a:endParaRPr lang="en-US"/>
        </a:p>
      </dgm:t>
    </dgm:pt>
    <dgm:pt modelId="{F4F718E5-3323-4EA3-870F-1FEC7CF6DF64}" type="pres">
      <dgm:prSet presAssocID="{63F94886-D280-41AB-9162-C1C8829F2830}" presName="horzThree" presStyleCnt="0"/>
      <dgm:spPr/>
    </dgm:pt>
    <dgm:pt modelId="{89A8460C-7793-4D4B-9C2B-240C009408DC}" type="pres">
      <dgm:prSet presAssocID="{2ED5A190-848A-490E-9428-6B3906E2CBA1}" presName="sibSpaceTwo" presStyleCnt="0"/>
      <dgm:spPr/>
      <dgm:t>
        <a:bodyPr/>
        <a:lstStyle/>
        <a:p>
          <a:endParaRPr lang="en-US"/>
        </a:p>
      </dgm:t>
    </dgm:pt>
    <dgm:pt modelId="{597F46E1-25E0-43C0-B2A3-C96140817413}" type="pres">
      <dgm:prSet presAssocID="{87E75E5D-9CC0-4AD5-BE22-59DEBAA97D38}" presName="vertTwo" presStyleCnt="0"/>
      <dgm:spPr/>
    </dgm:pt>
    <dgm:pt modelId="{0B95850D-2C27-4F89-BA44-0794EFD7E4A9}" type="pres">
      <dgm:prSet presAssocID="{87E75E5D-9CC0-4AD5-BE22-59DEBAA97D38}" presName="txTwo" presStyleLbl="node2" presStyleIdx="1" presStyleCnt="3">
        <dgm:presLayoutVars>
          <dgm:chPref val="3"/>
        </dgm:presLayoutVars>
      </dgm:prSet>
      <dgm:spPr/>
      <dgm:t>
        <a:bodyPr/>
        <a:lstStyle/>
        <a:p>
          <a:endParaRPr lang="en-US"/>
        </a:p>
      </dgm:t>
    </dgm:pt>
    <dgm:pt modelId="{9A5AE7E2-3852-4262-BBFD-03EA9333C1A5}" type="pres">
      <dgm:prSet presAssocID="{87E75E5D-9CC0-4AD5-BE22-59DEBAA97D38}" presName="parTransTwo" presStyleCnt="0"/>
      <dgm:spPr/>
    </dgm:pt>
    <dgm:pt modelId="{5C6FE60A-6AA4-4623-BD50-5A579AA4D4E7}" type="pres">
      <dgm:prSet presAssocID="{87E75E5D-9CC0-4AD5-BE22-59DEBAA97D38}" presName="horzTwo" presStyleCnt="0"/>
      <dgm:spPr/>
    </dgm:pt>
    <dgm:pt modelId="{545FDFE2-9E10-49C0-ADF1-42DCA8E66CC2}" type="pres">
      <dgm:prSet presAssocID="{EB67E79C-33FD-4408-AA19-21D9B494F1A5}" presName="vertThree" presStyleCnt="0"/>
      <dgm:spPr/>
      <dgm:t>
        <a:bodyPr/>
        <a:lstStyle/>
        <a:p>
          <a:endParaRPr lang="en-US"/>
        </a:p>
      </dgm:t>
    </dgm:pt>
    <dgm:pt modelId="{72C579E0-E110-4E6E-9CCA-241C57EEC5FB}" type="pres">
      <dgm:prSet presAssocID="{EB67E79C-33FD-4408-AA19-21D9B494F1A5}" presName="txThree" presStyleLbl="node3" presStyleIdx="2" presStyleCnt="10" custScaleX="105546" custScaleY="119056" custLinFactNeighborY="10432">
        <dgm:presLayoutVars>
          <dgm:chPref val="3"/>
        </dgm:presLayoutVars>
      </dgm:prSet>
      <dgm:spPr/>
      <dgm:t>
        <a:bodyPr/>
        <a:lstStyle/>
        <a:p>
          <a:endParaRPr lang="en-US"/>
        </a:p>
      </dgm:t>
    </dgm:pt>
    <dgm:pt modelId="{7855D5D4-BF50-40DC-9799-2CBD7490A8DD}" type="pres">
      <dgm:prSet presAssocID="{EB67E79C-33FD-4408-AA19-21D9B494F1A5}" presName="horzThree" presStyleCnt="0"/>
      <dgm:spPr/>
      <dgm:t>
        <a:bodyPr/>
        <a:lstStyle/>
        <a:p>
          <a:endParaRPr lang="en-US"/>
        </a:p>
      </dgm:t>
    </dgm:pt>
    <dgm:pt modelId="{359EA768-2BDB-4595-8205-67AB99B6FCAF}" type="pres">
      <dgm:prSet presAssocID="{60AC1E2A-EE23-4826-93C1-6A0AB45841C6}" presName="sibSpaceThree" presStyleCnt="0"/>
      <dgm:spPr/>
      <dgm:t>
        <a:bodyPr/>
        <a:lstStyle/>
        <a:p>
          <a:endParaRPr lang="en-US"/>
        </a:p>
      </dgm:t>
    </dgm:pt>
    <dgm:pt modelId="{A022C317-A218-44B7-AE94-1F9B542B685F}" type="pres">
      <dgm:prSet presAssocID="{D2745BEB-55EB-4378-AFBF-DB44BD2D7CD9}" presName="vertThree" presStyleCnt="0"/>
      <dgm:spPr/>
      <dgm:t>
        <a:bodyPr/>
        <a:lstStyle/>
        <a:p>
          <a:endParaRPr lang="en-US"/>
        </a:p>
      </dgm:t>
    </dgm:pt>
    <dgm:pt modelId="{28C23B98-78F5-483E-873C-7C79EBC0C575}" type="pres">
      <dgm:prSet presAssocID="{D2745BEB-55EB-4378-AFBF-DB44BD2D7CD9}" presName="txThree" presStyleLbl="node3" presStyleIdx="3" presStyleCnt="10" custScaleX="89940" custScaleY="119056" custLinFactNeighborY="10432">
        <dgm:presLayoutVars>
          <dgm:chPref val="3"/>
        </dgm:presLayoutVars>
      </dgm:prSet>
      <dgm:spPr/>
      <dgm:t>
        <a:bodyPr/>
        <a:lstStyle/>
        <a:p>
          <a:endParaRPr lang="en-US"/>
        </a:p>
      </dgm:t>
    </dgm:pt>
    <dgm:pt modelId="{AEE68226-7E33-4A77-889F-1C3378567FF6}" type="pres">
      <dgm:prSet presAssocID="{D2745BEB-55EB-4378-AFBF-DB44BD2D7CD9}" presName="horzThree" presStyleCnt="0"/>
      <dgm:spPr/>
      <dgm:t>
        <a:bodyPr/>
        <a:lstStyle/>
        <a:p>
          <a:endParaRPr lang="en-US"/>
        </a:p>
      </dgm:t>
    </dgm:pt>
    <dgm:pt modelId="{50052A1E-CA5D-445D-98CA-4A04C2D3F0E6}" type="pres">
      <dgm:prSet presAssocID="{F7B9E2AA-93A8-4B71-BAE6-67F2C17185E2}" presName="sibSpaceThree" presStyleCnt="0"/>
      <dgm:spPr/>
      <dgm:t>
        <a:bodyPr/>
        <a:lstStyle/>
        <a:p>
          <a:endParaRPr lang="en-US"/>
        </a:p>
      </dgm:t>
    </dgm:pt>
    <dgm:pt modelId="{E9A42D0F-6D23-4C13-A9BE-63D29C768568}" type="pres">
      <dgm:prSet presAssocID="{DFB744A2-56FC-46A9-A26E-91EB526ACC15}" presName="vertThree" presStyleCnt="0"/>
      <dgm:spPr/>
      <dgm:t>
        <a:bodyPr/>
        <a:lstStyle/>
        <a:p>
          <a:endParaRPr lang="en-US"/>
        </a:p>
      </dgm:t>
    </dgm:pt>
    <dgm:pt modelId="{0FE2D639-6C37-45F2-A46B-A9C69AA96350}" type="pres">
      <dgm:prSet presAssocID="{DFB744A2-56FC-46A9-A26E-91EB526ACC15}" presName="txThree" presStyleLbl="node3" presStyleIdx="4" presStyleCnt="10" custScaleY="119056" custLinFactNeighborY="10432">
        <dgm:presLayoutVars>
          <dgm:chPref val="3"/>
        </dgm:presLayoutVars>
      </dgm:prSet>
      <dgm:spPr/>
      <dgm:t>
        <a:bodyPr/>
        <a:lstStyle/>
        <a:p>
          <a:endParaRPr lang="en-US"/>
        </a:p>
      </dgm:t>
    </dgm:pt>
    <dgm:pt modelId="{5284D961-B57E-42DA-A604-43F8704D8F57}" type="pres">
      <dgm:prSet presAssocID="{DFB744A2-56FC-46A9-A26E-91EB526ACC15}" presName="horzThree" presStyleCnt="0"/>
      <dgm:spPr/>
      <dgm:t>
        <a:bodyPr/>
        <a:lstStyle/>
        <a:p>
          <a:endParaRPr lang="en-US"/>
        </a:p>
      </dgm:t>
    </dgm:pt>
    <dgm:pt modelId="{C58F1F55-7E77-41EA-94C0-093FEDFC0219}" type="pres">
      <dgm:prSet presAssocID="{9F89F159-F387-4829-9B7F-4D6E10A3B18A}" presName="sibSpaceThree" presStyleCnt="0"/>
      <dgm:spPr/>
      <dgm:t>
        <a:bodyPr/>
        <a:lstStyle/>
        <a:p>
          <a:endParaRPr lang="en-US"/>
        </a:p>
      </dgm:t>
    </dgm:pt>
    <dgm:pt modelId="{041FC995-FCA6-4454-9955-C18FC91AE40B}" type="pres">
      <dgm:prSet presAssocID="{2BDAB025-E6CC-4345-BB93-E72CEA70E54E}" presName="vertThree" presStyleCnt="0"/>
      <dgm:spPr/>
      <dgm:t>
        <a:bodyPr/>
        <a:lstStyle/>
        <a:p>
          <a:endParaRPr lang="en-US"/>
        </a:p>
      </dgm:t>
    </dgm:pt>
    <dgm:pt modelId="{633F5B37-E281-44E5-A4B6-E6EAA3DAE15C}" type="pres">
      <dgm:prSet presAssocID="{2BDAB025-E6CC-4345-BB93-E72CEA70E54E}" presName="txThree" presStyleLbl="node3" presStyleIdx="5" presStyleCnt="10" custScaleY="119056" custLinFactNeighborY="10432">
        <dgm:presLayoutVars>
          <dgm:chPref val="3"/>
        </dgm:presLayoutVars>
      </dgm:prSet>
      <dgm:spPr/>
      <dgm:t>
        <a:bodyPr/>
        <a:lstStyle/>
        <a:p>
          <a:endParaRPr lang="en-US"/>
        </a:p>
      </dgm:t>
    </dgm:pt>
    <dgm:pt modelId="{288D31C1-51CC-4425-8A94-8988B58A28A1}" type="pres">
      <dgm:prSet presAssocID="{2BDAB025-E6CC-4345-BB93-E72CEA70E54E}" presName="horzThree" presStyleCnt="0"/>
      <dgm:spPr/>
      <dgm:t>
        <a:bodyPr/>
        <a:lstStyle/>
        <a:p>
          <a:endParaRPr lang="en-US"/>
        </a:p>
      </dgm:t>
    </dgm:pt>
    <dgm:pt modelId="{B138D523-4257-4944-ABD3-8D3B7D65DE42}" type="pres">
      <dgm:prSet presAssocID="{2BD4796F-38F2-4C9B-97BF-5E6479B471E4}" presName="sibSpaceThree" presStyleCnt="0"/>
      <dgm:spPr/>
      <dgm:t>
        <a:bodyPr/>
        <a:lstStyle/>
        <a:p>
          <a:endParaRPr lang="en-US"/>
        </a:p>
      </dgm:t>
    </dgm:pt>
    <dgm:pt modelId="{59E3AC93-315D-4B1C-9280-B17B745C47A9}" type="pres">
      <dgm:prSet presAssocID="{1D7DE61B-55B4-4F10-AE38-112E1A57A5A1}" presName="vertThree" presStyleCnt="0"/>
      <dgm:spPr/>
      <dgm:t>
        <a:bodyPr/>
        <a:lstStyle/>
        <a:p>
          <a:endParaRPr lang="en-US"/>
        </a:p>
      </dgm:t>
    </dgm:pt>
    <dgm:pt modelId="{87553E96-7762-4DE6-B21D-2074A0A5033A}" type="pres">
      <dgm:prSet presAssocID="{1D7DE61B-55B4-4F10-AE38-112E1A57A5A1}" presName="txThree" presStyleLbl="node3" presStyleIdx="6" presStyleCnt="10" custScaleY="119056" custLinFactNeighborY="10432">
        <dgm:presLayoutVars>
          <dgm:chPref val="3"/>
        </dgm:presLayoutVars>
      </dgm:prSet>
      <dgm:spPr/>
      <dgm:t>
        <a:bodyPr/>
        <a:lstStyle/>
        <a:p>
          <a:endParaRPr lang="en-US"/>
        </a:p>
      </dgm:t>
    </dgm:pt>
    <dgm:pt modelId="{566B2673-62DC-4DD7-BB03-208796E19E42}" type="pres">
      <dgm:prSet presAssocID="{1D7DE61B-55B4-4F10-AE38-112E1A57A5A1}" presName="horzThree" presStyleCnt="0"/>
      <dgm:spPr/>
      <dgm:t>
        <a:bodyPr/>
        <a:lstStyle/>
        <a:p>
          <a:endParaRPr lang="en-US"/>
        </a:p>
      </dgm:t>
    </dgm:pt>
    <dgm:pt modelId="{694DD75F-91B6-40C5-AD80-EAF739ADE6FC}" type="pres">
      <dgm:prSet presAssocID="{52C9BCD7-15AD-4EF2-B948-98885C47A5BE}" presName="sibSpaceThree" presStyleCnt="0"/>
      <dgm:spPr/>
      <dgm:t>
        <a:bodyPr/>
        <a:lstStyle/>
        <a:p>
          <a:endParaRPr lang="en-US"/>
        </a:p>
      </dgm:t>
    </dgm:pt>
    <dgm:pt modelId="{C1211328-D351-4B53-BF4F-FEBAF679B4FD}" type="pres">
      <dgm:prSet presAssocID="{1C1B8169-6675-42F0-B2EC-42E0C487ADBB}" presName="vertThree" presStyleCnt="0"/>
      <dgm:spPr/>
      <dgm:t>
        <a:bodyPr/>
        <a:lstStyle/>
        <a:p>
          <a:endParaRPr lang="en-US"/>
        </a:p>
      </dgm:t>
    </dgm:pt>
    <dgm:pt modelId="{DAC1B32F-FAC7-428E-9501-7AA60C617C92}" type="pres">
      <dgm:prSet presAssocID="{1C1B8169-6675-42F0-B2EC-42E0C487ADBB}" presName="txThree" presStyleLbl="node3" presStyleIdx="7" presStyleCnt="10" custScaleX="112306" custScaleY="119056" custLinFactNeighborY="10432">
        <dgm:presLayoutVars>
          <dgm:chPref val="3"/>
        </dgm:presLayoutVars>
      </dgm:prSet>
      <dgm:spPr/>
      <dgm:t>
        <a:bodyPr/>
        <a:lstStyle/>
        <a:p>
          <a:endParaRPr lang="en-US"/>
        </a:p>
      </dgm:t>
    </dgm:pt>
    <dgm:pt modelId="{48CF24B1-BBB1-4B92-9185-94C224F4DA56}" type="pres">
      <dgm:prSet presAssocID="{1C1B8169-6675-42F0-B2EC-42E0C487ADBB}" presName="horzThree" presStyleCnt="0"/>
      <dgm:spPr/>
      <dgm:t>
        <a:bodyPr/>
        <a:lstStyle/>
        <a:p>
          <a:endParaRPr lang="en-US"/>
        </a:p>
      </dgm:t>
    </dgm:pt>
    <dgm:pt modelId="{1475832E-8857-4054-B284-803D50F34639}" type="pres">
      <dgm:prSet presAssocID="{B67B58CE-AB38-48F1-A055-7B274B7C2D67}" presName="sibSpaceTwo" presStyleCnt="0"/>
      <dgm:spPr/>
    </dgm:pt>
    <dgm:pt modelId="{86D5BA6B-8920-467C-A5F1-7427DFF65147}" type="pres">
      <dgm:prSet presAssocID="{DB2E3DBC-EADC-4ED1-9268-343DDC41B845}" presName="vertTwo" presStyleCnt="0"/>
      <dgm:spPr/>
      <dgm:t>
        <a:bodyPr/>
        <a:lstStyle/>
        <a:p>
          <a:endParaRPr lang="en-US"/>
        </a:p>
      </dgm:t>
    </dgm:pt>
    <dgm:pt modelId="{3D0684FD-C0AC-4372-B1C7-2F2F58815130}" type="pres">
      <dgm:prSet presAssocID="{DB2E3DBC-EADC-4ED1-9268-343DDC41B845}" presName="txTwo" presStyleLbl="node2" presStyleIdx="2" presStyleCnt="3" custScaleY="96899" custLinFactNeighborY="-7647">
        <dgm:presLayoutVars>
          <dgm:chPref val="3"/>
        </dgm:presLayoutVars>
      </dgm:prSet>
      <dgm:spPr/>
      <dgm:t>
        <a:bodyPr/>
        <a:lstStyle/>
        <a:p>
          <a:endParaRPr lang="en-US"/>
        </a:p>
      </dgm:t>
    </dgm:pt>
    <dgm:pt modelId="{E0DEFACD-3B87-4565-8D52-9817DAF57313}" type="pres">
      <dgm:prSet presAssocID="{DB2E3DBC-EADC-4ED1-9268-343DDC41B845}" presName="parTransTwo" presStyleCnt="0"/>
      <dgm:spPr/>
      <dgm:t>
        <a:bodyPr/>
        <a:lstStyle/>
        <a:p>
          <a:endParaRPr lang="en-US"/>
        </a:p>
      </dgm:t>
    </dgm:pt>
    <dgm:pt modelId="{C5F8AD3C-EDA1-461F-A8A1-1C493DDDDAA8}" type="pres">
      <dgm:prSet presAssocID="{DB2E3DBC-EADC-4ED1-9268-343DDC41B845}" presName="horzTwo" presStyleCnt="0"/>
      <dgm:spPr/>
      <dgm:t>
        <a:bodyPr/>
        <a:lstStyle/>
        <a:p>
          <a:endParaRPr lang="en-US"/>
        </a:p>
      </dgm:t>
    </dgm:pt>
    <dgm:pt modelId="{DAF66238-46EA-4901-8CA1-1828A9C4C7D0}" type="pres">
      <dgm:prSet presAssocID="{91DB5E13-4166-4060-974E-54C1F7227C25}" presName="vertThree" presStyleCnt="0"/>
      <dgm:spPr/>
      <dgm:t>
        <a:bodyPr/>
        <a:lstStyle/>
        <a:p>
          <a:endParaRPr lang="en-US"/>
        </a:p>
      </dgm:t>
    </dgm:pt>
    <dgm:pt modelId="{310D6174-37C5-420F-86F5-640CBD96BC65}" type="pres">
      <dgm:prSet presAssocID="{91DB5E13-4166-4060-974E-54C1F7227C25}" presName="txThree" presStyleLbl="node3" presStyleIdx="8" presStyleCnt="10" custScaleX="88393" custScaleY="119056" custLinFactNeighborY="8170">
        <dgm:presLayoutVars>
          <dgm:chPref val="3"/>
        </dgm:presLayoutVars>
      </dgm:prSet>
      <dgm:spPr/>
      <dgm:t>
        <a:bodyPr/>
        <a:lstStyle/>
        <a:p>
          <a:endParaRPr lang="en-US"/>
        </a:p>
      </dgm:t>
    </dgm:pt>
    <dgm:pt modelId="{37BA65B3-9A2E-41D1-BD13-0F461FCA31C7}" type="pres">
      <dgm:prSet presAssocID="{91DB5E13-4166-4060-974E-54C1F7227C25}" presName="horzThree" presStyleCnt="0"/>
      <dgm:spPr/>
      <dgm:t>
        <a:bodyPr/>
        <a:lstStyle/>
        <a:p>
          <a:endParaRPr lang="en-US"/>
        </a:p>
      </dgm:t>
    </dgm:pt>
    <dgm:pt modelId="{786059DB-C117-4E30-BC07-BFD42B53B77F}" type="pres">
      <dgm:prSet presAssocID="{E1EBBCF4-9AD8-41E9-ACDA-C0ECD8D83D25}" presName="sibSpaceThree" presStyleCnt="0"/>
      <dgm:spPr/>
      <dgm:t>
        <a:bodyPr/>
        <a:lstStyle/>
        <a:p>
          <a:endParaRPr lang="en-US"/>
        </a:p>
      </dgm:t>
    </dgm:pt>
    <dgm:pt modelId="{53A263B0-BE0C-40FE-9823-C0B71BE1361E}" type="pres">
      <dgm:prSet presAssocID="{36B72CA3-4298-4456-BC15-47B8FFA57433}" presName="vertThree" presStyleCnt="0"/>
      <dgm:spPr/>
      <dgm:t>
        <a:bodyPr/>
        <a:lstStyle/>
        <a:p>
          <a:endParaRPr lang="en-US"/>
        </a:p>
      </dgm:t>
    </dgm:pt>
    <dgm:pt modelId="{C5555BC2-79EB-4CEB-8F2E-E31ABCEB9DFE}" type="pres">
      <dgm:prSet presAssocID="{36B72CA3-4298-4456-BC15-47B8FFA57433}" presName="txThree" presStyleLbl="node3" presStyleIdx="9" presStyleCnt="10" custScaleY="119056" custLinFactNeighborY="8170">
        <dgm:presLayoutVars>
          <dgm:chPref val="3"/>
        </dgm:presLayoutVars>
      </dgm:prSet>
      <dgm:spPr/>
      <dgm:t>
        <a:bodyPr/>
        <a:lstStyle/>
        <a:p>
          <a:endParaRPr lang="en-US"/>
        </a:p>
      </dgm:t>
    </dgm:pt>
    <dgm:pt modelId="{B1142243-6DD4-488D-B5A5-0DAF0D5AC288}" type="pres">
      <dgm:prSet presAssocID="{36B72CA3-4298-4456-BC15-47B8FFA57433}" presName="horzThree" presStyleCnt="0"/>
      <dgm:spPr/>
      <dgm:t>
        <a:bodyPr/>
        <a:lstStyle/>
        <a:p>
          <a:endParaRPr lang="en-US"/>
        </a:p>
      </dgm:t>
    </dgm:pt>
  </dgm:ptLst>
  <dgm:cxnLst>
    <dgm:cxn modelId="{03339E74-781A-4BC8-819A-B588086221CE}" type="presOf" srcId="{D2745BEB-55EB-4378-AFBF-DB44BD2D7CD9}" destId="{28C23B98-78F5-483E-873C-7C79EBC0C575}" srcOrd="0" destOrd="0" presId="urn:microsoft.com/office/officeart/2005/8/layout/architecture+Icon"/>
    <dgm:cxn modelId="{B3B9B96B-A244-4170-A63A-53DE61C47DB2}" srcId="{77E1F91D-3800-4926-9040-5DE35FCAA526}" destId="{DB2E3DBC-EADC-4ED1-9268-343DDC41B845}" srcOrd="2" destOrd="0" parTransId="{D00056A6-02BA-440F-9D3F-F5A22D0B14F4}" sibTransId="{ED6C3F7E-22A7-481C-BCB1-AFA8350D0F5E}"/>
    <dgm:cxn modelId="{927FB090-60EB-4EE0-83E1-1C85C54CE2FD}" type="presOf" srcId="{DFB744A2-56FC-46A9-A26E-91EB526ACC15}" destId="{0FE2D639-6C37-45F2-A46B-A9C69AA96350}" srcOrd="0" destOrd="0" presId="urn:microsoft.com/office/officeart/2005/8/layout/architecture+Icon"/>
    <dgm:cxn modelId="{8B6BAB63-79E1-4CE0-A565-0B4714487645}" type="presOf" srcId="{2D0569FC-CEE1-468D-A667-2AB2720C01FA}" destId="{ED960AE3-D6EE-41E4-9049-CD2D179FC928}" srcOrd="0" destOrd="0" presId="urn:microsoft.com/office/officeart/2005/8/layout/architecture+Icon"/>
    <dgm:cxn modelId="{E341F1B4-E583-4F0E-A143-F4D3E9E9E814}" srcId="{DB2E3DBC-EADC-4ED1-9268-343DDC41B845}" destId="{36B72CA3-4298-4456-BC15-47B8FFA57433}" srcOrd="1" destOrd="0" parTransId="{4078312D-59CB-45BD-B698-9AA11B656CDA}" sibTransId="{C5C446BE-39E3-423B-92C0-267EE85280BE}"/>
    <dgm:cxn modelId="{83D4C642-E90D-45B5-83C7-E251B364FCC4}" type="presOf" srcId="{EB67E79C-33FD-4408-AA19-21D9B494F1A5}" destId="{72C579E0-E110-4E6E-9CCA-241C57EEC5FB}" srcOrd="0" destOrd="0" presId="urn:microsoft.com/office/officeart/2005/8/layout/architecture+Icon"/>
    <dgm:cxn modelId="{2C760343-6152-4088-BE57-F40EC21F9C4A}" srcId="{DB2E3DBC-EADC-4ED1-9268-343DDC41B845}" destId="{91DB5E13-4166-4060-974E-54C1F7227C25}" srcOrd="0" destOrd="0" parTransId="{B2F1D637-64EB-45D4-9872-8E64D3934C69}" sibTransId="{E1EBBCF4-9AD8-41E9-ACDA-C0ECD8D83D25}"/>
    <dgm:cxn modelId="{923DD1A4-3D82-4A40-B48A-349F26F2EEA9}" srcId="{87E75E5D-9CC0-4AD5-BE22-59DEBAA97D38}" destId="{D2745BEB-55EB-4378-AFBF-DB44BD2D7CD9}" srcOrd="1" destOrd="0" parTransId="{90D014F9-DB8D-4B0C-8268-532D7E56DB21}" sibTransId="{F7B9E2AA-93A8-4B71-BAE6-67F2C17185E2}"/>
    <dgm:cxn modelId="{AC867E66-9C5A-4794-81B9-F80CD3CC0C5B}" srcId="{87E75E5D-9CC0-4AD5-BE22-59DEBAA97D38}" destId="{2BDAB025-E6CC-4345-BB93-E72CEA70E54E}" srcOrd="3" destOrd="0" parTransId="{C9CA19F5-2FE1-4E70-8951-061363BD8B75}" sibTransId="{2BD4796F-38F2-4C9B-97BF-5E6479B471E4}"/>
    <dgm:cxn modelId="{8B650A0C-CD45-4B5C-9B79-E6404EC3AD14}" type="presOf" srcId="{8DA0EC40-6CA9-442A-8508-4965D389A97A}" destId="{E78848D5-E5A4-4D2A-A2A8-6CCDB1E2F52B}" srcOrd="0" destOrd="0" presId="urn:microsoft.com/office/officeart/2005/8/layout/architecture+Icon"/>
    <dgm:cxn modelId="{9A68618F-53A8-45C2-93DD-35C582A9DA6B}" srcId="{87E75E5D-9CC0-4AD5-BE22-59DEBAA97D38}" destId="{1D7DE61B-55B4-4F10-AE38-112E1A57A5A1}" srcOrd="4" destOrd="0" parTransId="{BBFF5017-52B6-42AF-91D3-50D608374B1B}" sibTransId="{52C9BCD7-15AD-4EF2-B948-98885C47A5BE}"/>
    <dgm:cxn modelId="{BB1FC5DB-6907-496A-B15B-2A8387A68BB9}" type="presOf" srcId="{77E1F91D-3800-4926-9040-5DE35FCAA526}" destId="{09F67D4E-A203-4133-B054-C9B3889E14E4}" srcOrd="0" destOrd="0" presId="urn:microsoft.com/office/officeart/2005/8/layout/architecture+Icon"/>
    <dgm:cxn modelId="{CF58B02A-5351-4182-B3BB-B22AA83901FF}" type="presOf" srcId="{91DB5E13-4166-4060-974E-54C1F7227C25}" destId="{310D6174-37C5-420F-86F5-640CBD96BC65}" srcOrd="0" destOrd="0" presId="urn:microsoft.com/office/officeart/2005/8/layout/architecture+Icon"/>
    <dgm:cxn modelId="{9CC1E67A-425D-4E5C-82F7-8DAC6F3568E4}" type="presOf" srcId="{2BDAB025-E6CC-4345-BB93-E72CEA70E54E}" destId="{633F5B37-E281-44E5-A4B6-E6EAA3DAE15C}" srcOrd="0" destOrd="0" presId="urn:microsoft.com/office/officeart/2005/8/layout/architecture+Icon"/>
    <dgm:cxn modelId="{89EB378F-28DE-40A1-B831-E4D0BDD65460}" srcId="{77E1F91D-3800-4926-9040-5DE35FCAA526}" destId="{2D0569FC-CEE1-468D-A667-2AB2720C01FA}" srcOrd="0" destOrd="0" parTransId="{47A3FD1A-995D-4C4F-B7F7-4C2C7CFF29AA}" sibTransId="{2ED5A190-848A-490E-9428-6B3906E2CBA1}"/>
    <dgm:cxn modelId="{2BE105A3-6014-4714-A567-5F22DAEEDD9D}" srcId="{8DA0EC40-6CA9-442A-8508-4965D389A97A}" destId="{77E1F91D-3800-4926-9040-5DE35FCAA526}" srcOrd="0" destOrd="0" parTransId="{FF0019B5-83CE-4B76-8D5F-3A5EEC4BB0AF}" sibTransId="{0C051A94-5A5F-4AD0-84E8-CB22F15C4D9C}"/>
    <dgm:cxn modelId="{7F9880EE-DEA5-4EB6-9C29-C9C41B1500FF}" type="presOf" srcId="{1D7DE61B-55B4-4F10-AE38-112E1A57A5A1}" destId="{87553E96-7762-4DE6-B21D-2074A0A5033A}" srcOrd="0" destOrd="0" presId="urn:microsoft.com/office/officeart/2005/8/layout/architecture+Icon"/>
    <dgm:cxn modelId="{7D949767-5305-4120-9604-B6DDB560D50B}" type="presOf" srcId="{1C1B8169-6675-42F0-B2EC-42E0C487ADBB}" destId="{DAC1B32F-FAC7-428E-9501-7AA60C617C92}" srcOrd="0" destOrd="0" presId="urn:microsoft.com/office/officeart/2005/8/layout/architecture+Icon"/>
    <dgm:cxn modelId="{3E499008-3B24-4992-A3CD-8C4E13DD8586}" srcId="{87E75E5D-9CC0-4AD5-BE22-59DEBAA97D38}" destId="{1C1B8169-6675-42F0-B2EC-42E0C487ADBB}" srcOrd="5" destOrd="0" parTransId="{B17233AC-63AF-40EC-AC43-00E63D5B2978}" sibTransId="{B5DD5C00-6894-4F46-9585-BED30979E80C}"/>
    <dgm:cxn modelId="{28136A1F-E166-41E8-8C8B-C3977F1684EF}" srcId="{87E75E5D-9CC0-4AD5-BE22-59DEBAA97D38}" destId="{DFB744A2-56FC-46A9-A26E-91EB526ACC15}" srcOrd="2" destOrd="0" parTransId="{EBCAF89D-93E7-4964-9127-FFCDFE383EB3}" sibTransId="{9F89F159-F387-4829-9B7F-4D6E10A3B18A}"/>
    <dgm:cxn modelId="{61AC46B0-78E3-4D5E-87EF-DD542F0ACFFE}" srcId="{2D0569FC-CEE1-468D-A667-2AB2720C01FA}" destId="{63F94886-D280-41AB-9162-C1C8829F2830}" srcOrd="1" destOrd="0" parTransId="{EFA7FEA8-7F80-491F-BE20-0BCDB223B485}" sibTransId="{A6EACCE2-7611-443D-A5B0-7E4DB2224D6E}"/>
    <dgm:cxn modelId="{599A366D-80C8-4775-A33C-DB737440B259}" type="presOf" srcId="{E82C506B-5736-42C1-A56A-C916701A4982}" destId="{1EA7E551-15D6-4232-BFE9-89BDBF21A23C}" srcOrd="0" destOrd="0" presId="urn:microsoft.com/office/officeart/2005/8/layout/architecture+Icon"/>
    <dgm:cxn modelId="{E9580A7C-D978-4093-95B6-2071D1C2426F}" type="presOf" srcId="{63F94886-D280-41AB-9162-C1C8829F2830}" destId="{9F6F233A-02EF-4F8F-A262-C3C37E057F2F}" srcOrd="0" destOrd="0" presId="urn:microsoft.com/office/officeart/2005/8/layout/architecture+Icon"/>
    <dgm:cxn modelId="{1C8C1CE6-98ED-4249-A766-F2831D21F3F3}" srcId="{2D0569FC-CEE1-468D-A667-2AB2720C01FA}" destId="{E82C506B-5736-42C1-A56A-C916701A4982}" srcOrd="0" destOrd="0" parTransId="{D9DDEB2E-0E51-4515-A04F-63484D0BE95B}" sibTransId="{D08843F2-EB1D-4779-A894-B22FC69594CF}"/>
    <dgm:cxn modelId="{5DDC5582-DB6C-495B-B0F1-81E56D9A3598}" srcId="{87E75E5D-9CC0-4AD5-BE22-59DEBAA97D38}" destId="{EB67E79C-33FD-4408-AA19-21D9B494F1A5}" srcOrd="0" destOrd="0" parTransId="{DEE7ED22-550A-461D-BAFC-830667929B5A}" sibTransId="{60AC1E2A-EE23-4826-93C1-6A0AB45841C6}"/>
    <dgm:cxn modelId="{D93F12C8-65AF-40B9-811E-1CDAC6856CC8}" type="presOf" srcId="{87E75E5D-9CC0-4AD5-BE22-59DEBAA97D38}" destId="{0B95850D-2C27-4F89-BA44-0794EFD7E4A9}" srcOrd="0" destOrd="0" presId="urn:microsoft.com/office/officeart/2005/8/layout/architecture+Icon"/>
    <dgm:cxn modelId="{E1BF3A52-1CD4-4F91-B439-939156F0B29B}" type="presOf" srcId="{36B72CA3-4298-4456-BC15-47B8FFA57433}" destId="{C5555BC2-79EB-4CEB-8F2E-E31ABCEB9DFE}" srcOrd="0" destOrd="0" presId="urn:microsoft.com/office/officeart/2005/8/layout/architecture+Icon"/>
    <dgm:cxn modelId="{F8E505BA-DF10-4499-8090-91FE412256B8}" type="presOf" srcId="{DB2E3DBC-EADC-4ED1-9268-343DDC41B845}" destId="{3D0684FD-C0AC-4372-B1C7-2F2F58815130}" srcOrd="0" destOrd="0" presId="urn:microsoft.com/office/officeart/2005/8/layout/architecture+Icon"/>
    <dgm:cxn modelId="{8E480E0C-6734-4F6E-ABC6-0CDDA1CE550D}" srcId="{77E1F91D-3800-4926-9040-5DE35FCAA526}" destId="{87E75E5D-9CC0-4AD5-BE22-59DEBAA97D38}" srcOrd="1" destOrd="0" parTransId="{B3094884-7FD5-4E37-AA63-DFD57F6CCEB6}" sibTransId="{B67B58CE-AB38-48F1-A055-7B274B7C2D67}"/>
    <dgm:cxn modelId="{B0BCBA76-703C-4189-8522-39C91E78D8E4}" type="presParOf" srcId="{E78848D5-E5A4-4D2A-A2A8-6CCDB1E2F52B}" destId="{41766035-8250-487E-9A2E-7AF3B7A69591}" srcOrd="0" destOrd="0" presId="urn:microsoft.com/office/officeart/2005/8/layout/architecture+Icon"/>
    <dgm:cxn modelId="{A48B10DE-1B53-40D1-8F5C-1FC3BF2977DB}" type="presParOf" srcId="{41766035-8250-487E-9A2E-7AF3B7A69591}" destId="{09F67D4E-A203-4133-B054-C9B3889E14E4}" srcOrd="0" destOrd="0" presId="urn:microsoft.com/office/officeart/2005/8/layout/architecture+Icon"/>
    <dgm:cxn modelId="{EDB8BACD-9888-40BC-B7A0-1939C457B58F}" type="presParOf" srcId="{41766035-8250-487E-9A2E-7AF3B7A69591}" destId="{F2D6BAC8-9BD2-4708-8160-0C804C51415A}" srcOrd="1" destOrd="0" presId="urn:microsoft.com/office/officeart/2005/8/layout/architecture+Icon"/>
    <dgm:cxn modelId="{DCD40023-3597-4A34-A006-8B621D7CE13D}" type="presParOf" srcId="{41766035-8250-487E-9A2E-7AF3B7A69591}" destId="{AE312BB8-1255-4C62-AB81-6B4B5E291581}" srcOrd="2" destOrd="0" presId="urn:microsoft.com/office/officeart/2005/8/layout/architecture+Icon"/>
    <dgm:cxn modelId="{9847267D-84C0-4E60-8588-C9AEC6ACD564}" type="presParOf" srcId="{AE312BB8-1255-4C62-AB81-6B4B5E291581}" destId="{3DE5F37E-8149-4147-90DD-A716477CB329}" srcOrd="0" destOrd="0" presId="urn:microsoft.com/office/officeart/2005/8/layout/architecture+Icon"/>
    <dgm:cxn modelId="{20FDE4E8-FE15-484E-8153-6E0C56D89D49}" type="presParOf" srcId="{3DE5F37E-8149-4147-90DD-A716477CB329}" destId="{ED960AE3-D6EE-41E4-9049-CD2D179FC928}" srcOrd="0" destOrd="0" presId="urn:microsoft.com/office/officeart/2005/8/layout/architecture+Icon"/>
    <dgm:cxn modelId="{75734A61-079E-4083-9A3F-CBDE800A6AD8}" type="presParOf" srcId="{3DE5F37E-8149-4147-90DD-A716477CB329}" destId="{F243E062-DBDD-4B75-953A-39544B04157B}" srcOrd="1" destOrd="0" presId="urn:microsoft.com/office/officeart/2005/8/layout/architecture+Icon"/>
    <dgm:cxn modelId="{FF87C776-3B23-4EFB-9FC9-47A72C294F87}" type="presParOf" srcId="{3DE5F37E-8149-4147-90DD-A716477CB329}" destId="{669A2B8C-316C-42BF-802E-7DF9BC986487}" srcOrd="2" destOrd="0" presId="urn:microsoft.com/office/officeart/2005/8/layout/architecture+Icon"/>
    <dgm:cxn modelId="{A6B2F528-2A91-4E7E-80BD-7D791FBC6429}" type="presParOf" srcId="{669A2B8C-316C-42BF-802E-7DF9BC986487}" destId="{D2391CFE-F3CB-41EA-8275-F26441CC2885}" srcOrd="0" destOrd="0" presId="urn:microsoft.com/office/officeart/2005/8/layout/architecture+Icon"/>
    <dgm:cxn modelId="{AF3F971D-BA3D-49B4-9BC7-C65F3B64ADDE}" type="presParOf" srcId="{D2391CFE-F3CB-41EA-8275-F26441CC2885}" destId="{1EA7E551-15D6-4232-BFE9-89BDBF21A23C}" srcOrd="0" destOrd="0" presId="urn:microsoft.com/office/officeart/2005/8/layout/architecture+Icon"/>
    <dgm:cxn modelId="{3E82422D-9E91-4122-AB8F-80D749707E72}" type="presParOf" srcId="{D2391CFE-F3CB-41EA-8275-F26441CC2885}" destId="{8E6FBCA4-657C-4313-9C6A-EFA03025F9E1}" srcOrd="1" destOrd="0" presId="urn:microsoft.com/office/officeart/2005/8/layout/architecture+Icon"/>
    <dgm:cxn modelId="{94C2866A-FB19-47BB-98B8-E06C64950DFF}" type="presParOf" srcId="{669A2B8C-316C-42BF-802E-7DF9BC986487}" destId="{0E763F5F-52B2-4E52-873A-51624EBE37FE}" srcOrd="1" destOrd="0" presId="urn:microsoft.com/office/officeart/2005/8/layout/architecture+Icon"/>
    <dgm:cxn modelId="{045FCF43-F199-41BF-BEE6-8260B4C13C9D}" type="presParOf" srcId="{669A2B8C-316C-42BF-802E-7DF9BC986487}" destId="{E3C67DBD-179C-4EB6-A6D4-90CE63309E71}" srcOrd="2" destOrd="0" presId="urn:microsoft.com/office/officeart/2005/8/layout/architecture+Icon"/>
    <dgm:cxn modelId="{1F8CDFAC-A4F3-43FE-890A-A5E22CF2AF00}" type="presParOf" srcId="{E3C67DBD-179C-4EB6-A6D4-90CE63309E71}" destId="{9F6F233A-02EF-4F8F-A262-C3C37E057F2F}" srcOrd="0" destOrd="0" presId="urn:microsoft.com/office/officeart/2005/8/layout/architecture+Icon"/>
    <dgm:cxn modelId="{DC7B5C59-F134-4D3C-A52A-01EEDFFC5FBC}" type="presParOf" srcId="{E3C67DBD-179C-4EB6-A6D4-90CE63309E71}" destId="{F4F718E5-3323-4EA3-870F-1FEC7CF6DF64}" srcOrd="1" destOrd="0" presId="urn:microsoft.com/office/officeart/2005/8/layout/architecture+Icon"/>
    <dgm:cxn modelId="{729E29CD-1878-4D3C-A739-32EB429435C4}" type="presParOf" srcId="{AE312BB8-1255-4C62-AB81-6B4B5E291581}" destId="{89A8460C-7793-4D4B-9C2B-240C009408DC}" srcOrd="1" destOrd="0" presId="urn:microsoft.com/office/officeart/2005/8/layout/architecture+Icon"/>
    <dgm:cxn modelId="{5B651CB5-B703-4D3E-AB4D-EF826BD25BCC}" type="presParOf" srcId="{AE312BB8-1255-4C62-AB81-6B4B5E291581}" destId="{597F46E1-25E0-43C0-B2A3-C96140817413}" srcOrd="2" destOrd="0" presId="urn:microsoft.com/office/officeart/2005/8/layout/architecture+Icon"/>
    <dgm:cxn modelId="{9F63418A-9C37-436D-95AE-D6B11C903827}" type="presParOf" srcId="{597F46E1-25E0-43C0-B2A3-C96140817413}" destId="{0B95850D-2C27-4F89-BA44-0794EFD7E4A9}" srcOrd="0" destOrd="0" presId="urn:microsoft.com/office/officeart/2005/8/layout/architecture+Icon"/>
    <dgm:cxn modelId="{946C13F1-B2B3-4D08-AD98-31D0C160FAA8}" type="presParOf" srcId="{597F46E1-25E0-43C0-B2A3-C96140817413}" destId="{9A5AE7E2-3852-4262-BBFD-03EA9333C1A5}" srcOrd="1" destOrd="0" presId="urn:microsoft.com/office/officeart/2005/8/layout/architecture+Icon"/>
    <dgm:cxn modelId="{BD5B4F19-E0CF-4129-B02F-693CC06D7105}" type="presParOf" srcId="{597F46E1-25E0-43C0-B2A3-C96140817413}" destId="{5C6FE60A-6AA4-4623-BD50-5A579AA4D4E7}" srcOrd="2" destOrd="0" presId="urn:microsoft.com/office/officeart/2005/8/layout/architecture+Icon"/>
    <dgm:cxn modelId="{518F10A3-8B97-4027-B791-6615BCE52466}" type="presParOf" srcId="{5C6FE60A-6AA4-4623-BD50-5A579AA4D4E7}" destId="{545FDFE2-9E10-49C0-ADF1-42DCA8E66CC2}" srcOrd="0" destOrd="0" presId="urn:microsoft.com/office/officeart/2005/8/layout/architecture+Icon"/>
    <dgm:cxn modelId="{9A54CCD5-8CDA-47C6-A684-67F8CDC8142D}" type="presParOf" srcId="{545FDFE2-9E10-49C0-ADF1-42DCA8E66CC2}" destId="{72C579E0-E110-4E6E-9CCA-241C57EEC5FB}" srcOrd="0" destOrd="0" presId="urn:microsoft.com/office/officeart/2005/8/layout/architecture+Icon"/>
    <dgm:cxn modelId="{ECF8023A-CED5-40F3-9350-BFECADE7F4F2}" type="presParOf" srcId="{545FDFE2-9E10-49C0-ADF1-42DCA8E66CC2}" destId="{7855D5D4-BF50-40DC-9799-2CBD7490A8DD}" srcOrd="1" destOrd="0" presId="urn:microsoft.com/office/officeart/2005/8/layout/architecture+Icon"/>
    <dgm:cxn modelId="{E98066DB-4307-4278-853A-F569EA6573F6}" type="presParOf" srcId="{5C6FE60A-6AA4-4623-BD50-5A579AA4D4E7}" destId="{359EA768-2BDB-4595-8205-67AB99B6FCAF}" srcOrd="1" destOrd="0" presId="urn:microsoft.com/office/officeart/2005/8/layout/architecture+Icon"/>
    <dgm:cxn modelId="{3DD2F55A-61B6-4877-B844-E69C5006D192}" type="presParOf" srcId="{5C6FE60A-6AA4-4623-BD50-5A579AA4D4E7}" destId="{A022C317-A218-44B7-AE94-1F9B542B685F}" srcOrd="2" destOrd="0" presId="urn:microsoft.com/office/officeart/2005/8/layout/architecture+Icon"/>
    <dgm:cxn modelId="{D7E0EC2F-8AAF-484E-95B6-1B6DEDF83153}" type="presParOf" srcId="{A022C317-A218-44B7-AE94-1F9B542B685F}" destId="{28C23B98-78F5-483E-873C-7C79EBC0C575}" srcOrd="0" destOrd="0" presId="urn:microsoft.com/office/officeart/2005/8/layout/architecture+Icon"/>
    <dgm:cxn modelId="{ECE7F577-2654-47F3-8E52-DCC25CD82F8A}" type="presParOf" srcId="{A022C317-A218-44B7-AE94-1F9B542B685F}" destId="{AEE68226-7E33-4A77-889F-1C3378567FF6}" srcOrd="1" destOrd="0" presId="urn:microsoft.com/office/officeart/2005/8/layout/architecture+Icon"/>
    <dgm:cxn modelId="{4B925130-9B64-4CBB-87C5-311EBE82A2A8}" type="presParOf" srcId="{5C6FE60A-6AA4-4623-BD50-5A579AA4D4E7}" destId="{50052A1E-CA5D-445D-98CA-4A04C2D3F0E6}" srcOrd="3" destOrd="0" presId="urn:microsoft.com/office/officeart/2005/8/layout/architecture+Icon"/>
    <dgm:cxn modelId="{AA552DD3-6F8D-4DBE-9410-068E0FBD3CDA}" type="presParOf" srcId="{5C6FE60A-6AA4-4623-BD50-5A579AA4D4E7}" destId="{E9A42D0F-6D23-4C13-A9BE-63D29C768568}" srcOrd="4" destOrd="0" presId="urn:microsoft.com/office/officeart/2005/8/layout/architecture+Icon"/>
    <dgm:cxn modelId="{E766561E-03DA-4134-8D12-5C04D59D41BB}" type="presParOf" srcId="{E9A42D0F-6D23-4C13-A9BE-63D29C768568}" destId="{0FE2D639-6C37-45F2-A46B-A9C69AA96350}" srcOrd="0" destOrd="0" presId="urn:microsoft.com/office/officeart/2005/8/layout/architecture+Icon"/>
    <dgm:cxn modelId="{39B1175C-7935-4262-BDE2-01A712C90594}" type="presParOf" srcId="{E9A42D0F-6D23-4C13-A9BE-63D29C768568}" destId="{5284D961-B57E-42DA-A604-43F8704D8F57}" srcOrd="1" destOrd="0" presId="urn:microsoft.com/office/officeart/2005/8/layout/architecture+Icon"/>
    <dgm:cxn modelId="{A9A8ABD8-ACD0-4D12-A432-D880BD41ADF5}" type="presParOf" srcId="{5C6FE60A-6AA4-4623-BD50-5A579AA4D4E7}" destId="{C58F1F55-7E77-41EA-94C0-093FEDFC0219}" srcOrd="5" destOrd="0" presId="urn:microsoft.com/office/officeart/2005/8/layout/architecture+Icon"/>
    <dgm:cxn modelId="{75C2D72E-D4DB-4C50-9CEC-6A8286C25C71}" type="presParOf" srcId="{5C6FE60A-6AA4-4623-BD50-5A579AA4D4E7}" destId="{041FC995-FCA6-4454-9955-C18FC91AE40B}" srcOrd="6" destOrd="0" presId="urn:microsoft.com/office/officeart/2005/8/layout/architecture+Icon"/>
    <dgm:cxn modelId="{F4538FE3-770F-430A-A706-0DC8D2043F81}" type="presParOf" srcId="{041FC995-FCA6-4454-9955-C18FC91AE40B}" destId="{633F5B37-E281-44E5-A4B6-E6EAA3DAE15C}" srcOrd="0" destOrd="0" presId="urn:microsoft.com/office/officeart/2005/8/layout/architecture+Icon"/>
    <dgm:cxn modelId="{87085276-3334-467A-AB1F-59E3E3CAFE9A}" type="presParOf" srcId="{041FC995-FCA6-4454-9955-C18FC91AE40B}" destId="{288D31C1-51CC-4425-8A94-8988B58A28A1}" srcOrd="1" destOrd="0" presId="urn:microsoft.com/office/officeart/2005/8/layout/architecture+Icon"/>
    <dgm:cxn modelId="{82665BBD-E5F2-417E-8813-E102727C9218}" type="presParOf" srcId="{5C6FE60A-6AA4-4623-BD50-5A579AA4D4E7}" destId="{B138D523-4257-4944-ABD3-8D3B7D65DE42}" srcOrd="7" destOrd="0" presId="urn:microsoft.com/office/officeart/2005/8/layout/architecture+Icon"/>
    <dgm:cxn modelId="{97E95481-BC55-4192-B875-EA14F293AEC3}" type="presParOf" srcId="{5C6FE60A-6AA4-4623-BD50-5A579AA4D4E7}" destId="{59E3AC93-315D-4B1C-9280-B17B745C47A9}" srcOrd="8" destOrd="0" presId="urn:microsoft.com/office/officeart/2005/8/layout/architecture+Icon"/>
    <dgm:cxn modelId="{EFA8C0CE-6164-41BA-95E7-5882419F86E8}" type="presParOf" srcId="{59E3AC93-315D-4B1C-9280-B17B745C47A9}" destId="{87553E96-7762-4DE6-B21D-2074A0A5033A}" srcOrd="0" destOrd="0" presId="urn:microsoft.com/office/officeart/2005/8/layout/architecture+Icon"/>
    <dgm:cxn modelId="{B0162EA8-E06A-4FEB-9518-C6CB41989285}" type="presParOf" srcId="{59E3AC93-315D-4B1C-9280-B17B745C47A9}" destId="{566B2673-62DC-4DD7-BB03-208796E19E42}" srcOrd="1" destOrd="0" presId="urn:microsoft.com/office/officeart/2005/8/layout/architecture+Icon"/>
    <dgm:cxn modelId="{DECB23E8-C781-4EF2-88EA-FB3B82C3F35E}" type="presParOf" srcId="{5C6FE60A-6AA4-4623-BD50-5A579AA4D4E7}" destId="{694DD75F-91B6-40C5-AD80-EAF739ADE6FC}" srcOrd="9" destOrd="0" presId="urn:microsoft.com/office/officeart/2005/8/layout/architecture+Icon"/>
    <dgm:cxn modelId="{63B776C3-D94F-4C9F-B2D7-07A1214A8064}" type="presParOf" srcId="{5C6FE60A-6AA4-4623-BD50-5A579AA4D4E7}" destId="{C1211328-D351-4B53-BF4F-FEBAF679B4FD}" srcOrd="10" destOrd="0" presId="urn:microsoft.com/office/officeart/2005/8/layout/architecture+Icon"/>
    <dgm:cxn modelId="{A7BE8B2C-FBF1-4EC3-AACD-4B3AA35E9635}" type="presParOf" srcId="{C1211328-D351-4B53-BF4F-FEBAF679B4FD}" destId="{DAC1B32F-FAC7-428E-9501-7AA60C617C92}" srcOrd="0" destOrd="0" presId="urn:microsoft.com/office/officeart/2005/8/layout/architecture+Icon"/>
    <dgm:cxn modelId="{0B0744E8-0116-4DC2-8719-54187955781A}" type="presParOf" srcId="{C1211328-D351-4B53-BF4F-FEBAF679B4FD}" destId="{48CF24B1-BBB1-4B92-9185-94C224F4DA56}" srcOrd="1" destOrd="0" presId="urn:microsoft.com/office/officeart/2005/8/layout/architecture+Icon"/>
    <dgm:cxn modelId="{56D87689-D691-49EB-AB2A-3D1D69F050F2}" type="presParOf" srcId="{AE312BB8-1255-4C62-AB81-6B4B5E291581}" destId="{1475832E-8857-4054-B284-803D50F34639}" srcOrd="3" destOrd="0" presId="urn:microsoft.com/office/officeart/2005/8/layout/architecture+Icon"/>
    <dgm:cxn modelId="{BD673055-A1AB-4723-AF60-13E0596F1753}" type="presParOf" srcId="{AE312BB8-1255-4C62-AB81-6B4B5E291581}" destId="{86D5BA6B-8920-467C-A5F1-7427DFF65147}" srcOrd="4" destOrd="0" presId="urn:microsoft.com/office/officeart/2005/8/layout/architecture+Icon"/>
    <dgm:cxn modelId="{6607DFBE-C03A-4D49-B573-424C5C30154C}" type="presParOf" srcId="{86D5BA6B-8920-467C-A5F1-7427DFF65147}" destId="{3D0684FD-C0AC-4372-B1C7-2F2F58815130}" srcOrd="0" destOrd="0" presId="urn:microsoft.com/office/officeart/2005/8/layout/architecture+Icon"/>
    <dgm:cxn modelId="{ADB669D1-2785-4CFC-A18A-1C5BB0D8A2C6}" type="presParOf" srcId="{86D5BA6B-8920-467C-A5F1-7427DFF65147}" destId="{E0DEFACD-3B87-4565-8D52-9817DAF57313}" srcOrd="1" destOrd="0" presId="urn:microsoft.com/office/officeart/2005/8/layout/architecture+Icon"/>
    <dgm:cxn modelId="{361C1A72-7BA3-458B-AAA8-AB7A1C203827}" type="presParOf" srcId="{86D5BA6B-8920-467C-A5F1-7427DFF65147}" destId="{C5F8AD3C-EDA1-461F-A8A1-1C493DDDDAA8}" srcOrd="2" destOrd="0" presId="urn:microsoft.com/office/officeart/2005/8/layout/architecture+Icon"/>
    <dgm:cxn modelId="{93CB0C2D-B142-4F24-BA2F-EE78E02DA46B}" type="presParOf" srcId="{C5F8AD3C-EDA1-461F-A8A1-1C493DDDDAA8}" destId="{DAF66238-46EA-4901-8CA1-1828A9C4C7D0}" srcOrd="0" destOrd="0" presId="urn:microsoft.com/office/officeart/2005/8/layout/architecture+Icon"/>
    <dgm:cxn modelId="{BD90A191-A097-467A-9AE0-CA1CC297126D}" type="presParOf" srcId="{DAF66238-46EA-4901-8CA1-1828A9C4C7D0}" destId="{310D6174-37C5-420F-86F5-640CBD96BC65}" srcOrd="0" destOrd="0" presId="urn:microsoft.com/office/officeart/2005/8/layout/architecture+Icon"/>
    <dgm:cxn modelId="{10657D37-439B-4B1B-B5F2-F3FB3FAFE23D}" type="presParOf" srcId="{DAF66238-46EA-4901-8CA1-1828A9C4C7D0}" destId="{37BA65B3-9A2E-41D1-BD13-0F461FCA31C7}" srcOrd="1" destOrd="0" presId="urn:microsoft.com/office/officeart/2005/8/layout/architecture+Icon"/>
    <dgm:cxn modelId="{27E7E348-63A5-404A-A714-55F5A4755BC3}" type="presParOf" srcId="{C5F8AD3C-EDA1-461F-A8A1-1C493DDDDAA8}" destId="{786059DB-C117-4E30-BC07-BFD42B53B77F}" srcOrd="1" destOrd="0" presId="urn:microsoft.com/office/officeart/2005/8/layout/architecture+Icon"/>
    <dgm:cxn modelId="{549B852E-B247-4A44-843A-E61835EBA47A}" type="presParOf" srcId="{C5F8AD3C-EDA1-461F-A8A1-1C493DDDDAA8}" destId="{53A263B0-BE0C-40FE-9823-C0B71BE1361E}" srcOrd="2" destOrd="0" presId="urn:microsoft.com/office/officeart/2005/8/layout/architecture+Icon"/>
    <dgm:cxn modelId="{23CBE8A2-6E8E-4C38-9CF6-C79C68E7E43F}" type="presParOf" srcId="{53A263B0-BE0C-40FE-9823-C0B71BE1361E}" destId="{C5555BC2-79EB-4CEB-8F2E-E31ABCEB9DFE}" srcOrd="0" destOrd="0" presId="urn:microsoft.com/office/officeart/2005/8/layout/architecture+Icon"/>
    <dgm:cxn modelId="{6F5C51DE-63EA-458A-8CBE-0A97FCE3926D}" type="presParOf" srcId="{53A263B0-BE0C-40FE-9823-C0B71BE1361E}" destId="{B1142243-6DD4-488D-B5A5-0DAF0D5AC288}" srcOrd="1" destOrd="0" presId="urn:microsoft.com/office/officeart/2005/8/layout/architecture+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A7F623E-00A8-4B9D-8104-B7F14637F28B}" type="doc">
      <dgm:prSet loTypeId="urn:microsoft.com/office/officeart/2005/8/layout/architecture+Icon" loCatId="relationship" qsTypeId="urn:microsoft.com/office/officeart/2005/8/quickstyle/simple3" qsCatId="simple" csTypeId="urn:microsoft.com/office/officeart/2005/8/colors/accent1_2" csCatId="accent1" phldr="1"/>
      <dgm:spPr/>
      <dgm:t>
        <a:bodyPr/>
        <a:lstStyle/>
        <a:p>
          <a:endParaRPr lang="en-US"/>
        </a:p>
      </dgm:t>
    </dgm:pt>
    <dgm:pt modelId="{80DFA26D-ADA0-409E-BD1C-7B0E4E314D94}">
      <dgm:prSet phldrT="[Text]" custT="1"/>
      <dgm:spPr/>
      <dgm:t>
        <a:bodyPr/>
        <a:lstStyle/>
        <a:p>
          <a:r>
            <a:rPr lang="en-US" sz="3200" b="1" dirty="0" smtClean="0"/>
            <a:t>Data sources and Data Staging</a:t>
          </a:r>
          <a:endParaRPr lang="en-US" sz="3200" b="1" dirty="0"/>
        </a:p>
      </dgm:t>
    </dgm:pt>
    <dgm:pt modelId="{B1CCBF79-20CF-44D4-A507-B5FFD6AF6401}" type="parTrans" cxnId="{09F3A6F4-4E5E-4778-9AF1-FDA1C7F838AC}">
      <dgm:prSet/>
      <dgm:spPr/>
      <dgm:t>
        <a:bodyPr/>
        <a:lstStyle/>
        <a:p>
          <a:endParaRPr lang="en-US" sz="1600" b="0"/>
        </a:p>
      </dgm:t>
    </dgm:pt>
    <dgm:pt modelId="{4A9DE17C-F653-4332-AC62-B8D95C53BC84}" type="sibTrans" cxnId="{09F3A6F4-4E5E-4778-9AF1-FDA1C7F838AC}">
      <dgm:prSet/>
      <dgm:spPr/>
      <dgm:t>
        <a:bodyPr/>
        <a:lstStyle/>
        <a:p>
          <a:endParaRPr lang="en-US" sz="1600" b="0"/>
        </a:p>
      </dgm:t>
    </dgm:pt>
    <dgm:pt modelId="{867EFE5C-C97A-44D5-A1C3-1720B52CD139}">
      <dgm:prSet phldrT="[Text]" custT="1"/>
      <dgm:spPr/>
      <dgm:t>
        <a:bodyPr/>
        <a:lstStyle/>
        <a:p>
          <a:r>
            <a:rPr lang="en-US" sz="1200" b="1" dirty="0" smtClean="0"/>
            <a:t>Business Warehouse : SAP Netweaver BW</a:t>
          </a:r>
          <a:endParaRPr lang="en-US" sz="1200" b="1" dirty="0"/>
        </a:p>
      </dgm:t>
    </dgm:pt>
    <dgm:pt modelId="{838AFF67-E6AD-4E82-A827-AB66A92BF3B6}" type="parTrans" cxnId="{A85D5556-E981-4097-B03D-4E5CA53E4D37}">
      <dgm:prSet/>
      <dgm:spPr/>
      <dgm:t>
        <a:bodyPr/>
        <a:lstStyle/>
        <a:p>
          <a:endParaRPr lang="en-US" sz="1600" b="0"/>
        </a:p>
      </dgm:t>
    </dgm:pt>
    <dgm:pt modelId="{7F1A14D8-2D8D-490B-982E-05BBA5AE8E2C}" type="sibTrans" cxnId="{A85D5556-E981-4097-B03D-4E5CA53E4D37}">
      <dgm:prSet/>
      <dgm:spPr/>
      <dgm:t>
        <a:bodyPr/>
        <a:lstStyle/>
        <a:p>
          <a:endParaRPr lang="en-US" sz="1600" b="0"/>
        </a:p>
      </dgm:t>
    </dgm:pt>
    <dgm:pt modelId="{9D73D9E6-AFF0-4519-AFE4-29F4F295877C}">
      <dgm:prSet phldrT="[Text]" custT="1"/>
      <dgm:spPr/>
      <dgm:t>
        <a:bodyPr/>
        <a:lstStyle/>
        <a:p>
          <a:r>
            <a:rPr lang="en-US" sz="1200" b="1" dirty="0" smtClean="0"/>
            <a:t>High-Performance In-Memory Appliance SAP HANA </a:t>
          </a:r>
        </a:p>
      </dgm:t>
    </dgm:pt>
    <dgm:pt modelId="{76AC160B-132B-4C00-AAE0-58D13AC5F96A}" type="parTrans" cxnId="{F7BD9C6D-2E6D-44C8-9CF3-5021A7CE953B}">
      <dgm:prSet/>
      <dgm:spPr/>
      <dgm:t>
        <a:bodyPr/>
        <a:lstStyle/>
        <a:p>
          <a:endParaRPr lang="en-US" sz="1600" b="0"/>
        </a:p>
      </dgm:t>
    </dgm:pt>
    <dgm:pt modelId="{4708D2AB-C91E-44B2-BAFC-9ABF9E27C7B5}" type="sibTrans" cxnId="{F7BD9C6D-2E6D-44C8-9CF3-5021A7CE953B}">
      <dgm:prSet/>
      <dgm:spPr/>
      <dgm:t>
        <a:bodyPr/>
        <a:lstStyle/>
        <a:p>
          <a:endParaRPr lang="en-US" sz="1600" b="0"/>
        </a:p>
      </dgm:t>
    </dgm:pt>
    <dgm:pt modelId="{BA1902A1-C093-4CED-BAB6-1FDE8A5DD225}">
      <dgm:prSet phldrT="[Text]" custT="1"/>
      <dgm:spPr/>
      <dgm:t>
        <a:bodyPr/>
        <a:lstStyle/>
        <a:p>
          <a:r>
            <a:rPr lang="en-US" sz="1200" b="1" dirty="0" smtClean="0"/>
            <a:t>Business Suite</a:t>
          </a:r>
        </a:p>
      </dgm:t>
    </dgm:pt>
    <dgm:pt modelId="{5F30CAAA-EB6A-4F36-89F9-748C72DFFEBA}" type="parTrans" cxnId="{FEE40BF1-BE55-422B-8A47-42FC05918847}">
      <dgm:prSet/>
      <dgm:spPr/>
      <dgm:t>
        <a:bodyPr/>
        <a:lstStyle/>
        <a:p>
          <a:endParaRPr lang="en-US" sz="1600" b="0"/>
        </a:p>
      </dgm:t>
    </dgm:pt>
    <dgm:pt modelId="{C3D4F52F-F0FD-407A-B5AC-3EF278A69A24}" type="sibTrans" cxnId="{FEE40BF1-BE55-422B-8A47-42FC05918847}">
      <dgm:prSet/>
      <dgm:spPr/>
      <dgm:t>
        <a:bodyPr/>
        <a:lstStyle/>
        <a:p>
          <a:endParaRPr lang="en-US" sz="1600" b="0"/>
        </a:p>
      </dgm:t>
    </dgm:pt>
    <dgm:pt modelId="{A261A1FC-A9E5-4B12-9079-3B17746916D7}">
      <dgm:prSet phldrT="[Text]" custT="1"/>
      <dgm:spPr/>
      <dgm:t>
        <a:bodyPr/>
        <a:lstStyle/>
        <a:p>
          <a:r>
            <a:rPr lang="en-US" sz="1200" b="1" dirty="0" smtClean="0"/>
            <a:t>Non-SAP</a:t>
          </a:r>
        </a:p>
      </dgm:t>
    </dgm:pt>
    <dgm:pt modelId="{123A0D67-8B23-419E-96F3-EF31EEF6735D}" type="parTrans" cxnId="{C1C30F84-1B4F-4E23-9093-B7BA99005FD9}">
      <dgm:prSet/>
      <dgm:spPr/>
      <dgm:t>
        <a:bodyPr/>
        <a:lstStyle/>
        <a:p>
          <a:endParaRPr lang="en-US" sz="1600" b="0"/>
        </a:p>
      </dgm:t>
    </dgm:pt>
    <dgm:pt modelId="{FD134B57-9FDF-4A41-BE9C-B4FB0CB03962}" type="sibTrans" cxnId="{C1C30F84-1B4F-4E23-9093-B7BA99005FD9}">
      <dgm:prSet/>
      <dgm:spPr/>
      <dgm:t>
        <a:bodyPr/>
        <a:lstStyle/>
        <a:p>
          <a:endParaRPr lang="en-US" sz="1600" b="0"/>
        </a:p>
      </dgm:t>
    </dgm:pt>
    <dgm:pt modelId="{92C1F552-F0D4-4B02-86D2-D7C3EC1B4D95}" type="pres">
      <dgm:prSet presAssocID="{3A7F623E-00A8-4B9D-8104-B7F14637F28B}" presName="Name0" presStyleCnt="0">
        <dgm:presLayoutVars>
          <dgm:chPref val="1"/>
          <dgm:dir/>
          <dgm:animOne val="branch"/>
          <dgm:animLvl val="lvl"/>
          <dgm:resizeHandles/>
        </dgm:presLayoutVars>
      </dgm:prSet>
      <dgm:spPr/>
      <dgm:t>
        <a:bodyPr/>
        <a:lstStyle/>
        <a:p>
          <a:endParaRPr lang="en-US"/>
        </a:p>
      </dgm:t>
    </dgm:pt>
    <dgm:pt modelId="{5BDFFDEF-B803-4B77-A82A-FD7F3CAA0A89}" type="pres">
      <dgm:prSet presAssocID="{80DFA26D-ADA0-409E-BD1C-7B0E4E314D94}" presName="vertOne" presStyleCnt="0"/>
      <dgm:spPr/>
      <dgm:t>
        <a:bodyPr/>
        <a:lstStyle/>
        <a:p>
          <a:endParaRPr lang="en-US"/>
        </a:p>
      </dgm:t>
    </dgm:pt>
    <dgm:pt modelId="{B68D2C8B-B419-42FB-8796-1F7864E8DAA5}" type="pres">
      <dgm:prSet presAssocID="{80DFA26D-ADA0-409E-BD1C-7B0E4E314D94}" presName="txOne" presStyleLbl="node0" presStyleIdx="0" presStyleCnt="1" custScaleY="134919" custLinFactNeighborX="-18835" custLinFactNeighborY="4000">
        <dgm:presLayoutVars>
          <dgm:chPref val="3"/>
        </dgm:presLayoutVars>
      </dgm:prSet>
      <dgm:spPr/>
      <dgm:t>
        <a:bodyPr/>
        <a:lstStyle/>
        <a:p>
          <a:endParaRPr lang="en-US"/>
        </a:p>
      </dgm:t>
    </dgm:pt>
    <dgm:pt modelId="{411B6FD8-A1D0-457A-8BFD-45BD2ADE33CC}" type="pres">
      <dgm:prSet presAssocID="{80DFA26D-ADA0-409E-BD1C-7B0E4E314D94}" presName="parTransOne" presStyleCnt="0"/>
      <dgm:spPr/>
      <dgm:t>
        <a:bodyPr/>
        <a:lstStyle/>
        <a:p>
          <a:endParaRPr lang="en-US"/>
        </a:p>
      </dgm:t>
    </dgm:pt>
    <dgm:pt modelId="{8AA80462-F81D-4710-B8C1-727FA7CBC6AF}" type="pres">
      <dgm:prSet presAssocID="{80DFA26D-ADA0-409E-BD1C-7B0E4E314D94}" presName="horzOne" presStyleCnt="0"/>
      <dgm:spPr/>
      <dgm:t>
        <a:bodyPr/>
        <a:lstStyle/>
        <a:p>
          <a:endParaRPr lang="en-US"/>
        </a:p>
      </dgm:t>
    </dgm:pt>
    <dgm:pt modelId="{5F4D21A8-8ACB-4926-A28C-33177B91B64F}" type="pres">
      <dgm:prSet presAssocID="{867EFE5C-C97A-44D5-A1C3-1720B52CD139}" presName="vertTwo" presStyleCnt="0"/>
      <dgm:spPr/>
      <dgm:t>
        <a:bodyPr/>
        <a:lstStyle/>
        <a:p>
          <a:endParaRPr lang="en-US"/>
        </a:p>
      </dgm:t>
    </dgm:pt>
    <dgm:pt modelId="{93B26900-E3CC-4FB6-8C32-15051ACD0A93}" type="pres">
      <dgm:prSet presAssocID="{867EFE5C-C97A-44D5-A1C3-1720B52CD139}" presName="txTwo" presStyleLbl="node2" presStyleIdx="0" presStyleCnt="4" custScaleY="140923">
        <dgm:presLayoutVars>
          <dgm:chPref val="3"/>
        </dgm:presLayoutVars>
      </dgm:prSet>
      <dgm:spPr/>
      <dgm:t>
        <a:bodyPr/>
        <a:lstStyle/>
        <a:p>
          <a:endParaRPr lang="en-US"/>
        </a:p>
      </dgm:t>
    </dgm:pt>
    <dgm:pt modelId="{360FBE22-CA92-4D14-AF20-F8DD047543F7}" type="pres">
      <dgm:prSet presAssocID="{867EFE5C-C97A-44D5-A1C3-1720B52CD139}" presName="horzTwo" presStyleCnt="0"/>
      <dgm:spPr/>
      <dgm:t>
        <a:bodyPr/>
        <a:lstStyle/>
        <a:p>
          <a:endParaRPr lang="en-US"/>
        </a:p>
      </dgm:t>
    </dgm:pt>
    <dgm:pt modelId="{FD98CCAF-77FE-436C-BD7A-D945FD298536}" type="pres">
      <dgm:prSet presAssocID="{7F1A14D8-2D8D-490B-982E-05BBA5AE8E2C}" presName="sibSpaceTwo" presStyleCnt="0"/>
      <dgm:spPr/>
      <dgm:t>
        <a:bodyPr/>
        <a:lstStyle/>
        <a:p>
          <a:endParaRPr lang="en-US"/>
        </a:p>
      </dgm:t>
    </dgm:pt>
    <dgm:pt modelId="{0702304C-62FD-4110-95DC-722AEE5F2AD9}" type="pres">
      <dgm:prSet presAssocID="{9D73D9E6-AFF0-4519-AFE4-29F4F295877C}" presName="vertTwo" presStyleCnt="0"/>
      <dgm:spPr/>
      <dgm:t>
        <a:bodyPr/>
        <a:lstStyle/>
        <a:p>
          <a:endParaRPr lang="en-US"/>
        </a:p>
      </dgm:t>
    </dgm:pt>
    <dgm:pt modelId="{5FA76E24-4D42-4286-A538-329511962DAC}" type="pres">
      <dgm:prSet presAssocID="{9D73D9E6-AFF0-4519-AFE4-29F4F295877C}" presName="txTwo" presStyleLbl="node2" presStyleIdx="1" presStyleCnt="4" custScaleY="140923">
        <dgm:presLayoutVars>
          <dgm:chPref val="3"/>
        </dgm:presLayoutVars>
      </dgm:prSet>
      <dgm:spPr/>
      <dgm:t>
        <a:bodyPr/>
        <a:lstStyle/>
        <a:p>
          <a:endParaRPr lang="en-US"/>
        </a:p>
      </dgm:t>
    </dgm:pt>
    <dgm:pt modelId="{470B24E4-8EEB-4B98-95CD-5A26F28CA058}" type="pres">
      <dgm:prSet presAssocID="{9D73D9E6-AFF0-4519-AFE4-29F4F295877C}" presName="horzTwo" presStyleCnt="0"/>
      <dgm:spPr/>
      <dgm:t>
        <a:bodyPr/>
        <a:lstStyle/>
        <a:p>
          <a:endParaRPr lang="en-US"/>
        </a:p>
      </dgm:t>
    </dgm:pt>
    <dgm:pt modelId="{130322F2-0B78-4460-844E-69A0D99AFE9C}" type="pres">
      <dgm:prSet presAssocID="{4708D2AB-C91E-44B2-BAFC-9ABF9E27C7B5}" presName="sibSpaceTwo" presStyleCnt="0"/>
      <dgm:spPr/>
      <dgm:t>
        <a:bodyPr/>
        <a:lstStyle/>
        <a:p>
          <a:endParaRPr lang="en-US"/>
        </a:p>
      </dgm:t>
    </dgm:pt>
    <dgm:pt modelId="{7B0DA677-98C7-4FAE-8C53-0F6F8F353C97}" type="pres">
      <dgm:prSet presAssocID="{BA1902A1-C093-4CED-BAB6-1FDE8A5DD225}" presName="vertTwo" presStyleCnt="0"/>
      <dgm:spPr/>
      <dgm:t>
        <a:bodyPr/>
        <a:lstStyle/>
        <a:p>
          <a:endParaRPr lang="en-US"/>
        </a:p>
      </dgm:t>
    </dgm:pt>
    <dgm:pt modelId="{D93B55DE-EEB4-492D-B49A-FE486050A5A7}" type="pres">
      <dgm:prSet presAssocID="{BA1902A1-C093-4CED-BAB6-1FDE8A5DD225}" presName="txTwo" presStyleLbl="node2" presStyleIdx="2" presStyleCnt="4" custScaleY="140923">
        <dgm:presLayoutVars>
          <dgm:chPref val="3"/>
        </dgm:presLayoutVars>
      </dgm:prSet>
      <dgm:spPr/>
      <dgm:t>
        <a:bodyPr/>
        <a:lstStyle/>
        <a:p>
          <a:endParaRPr lang="en-US"/>
        </a:p>
      </dgm:t>
    </dgm:pt>
    <dgm:pt modelId="{4FDDE244-4028-4DE1-8780-5531FF586DA8}" type="pres">
      <dgm:prSet presAssocID="{BA1902A1-C093-4CED-BAB6-1FDE8A5DD225}" presName="horzTwo" presStyleCnt="0"/>
      <dgm:spPr/>
      <dgm:t>
        <a:bodyPr/>
        <a:lstStyle/>
        <a:p>
          <a:endParaRPr lang="en-US"/>
        </a:p>
      </dgm:t>
    </dgm:pt>
    <dgm:pt modelId="{BBAB058B-E70C-4A46-A814-36F373DEF85B}" type="pres">
      <dgm:prSet presAssocID="{C3D4F52F-F0FD-407A-B5AC-3EF278A69A24}" presName="sibSpaceTwo" presStyleCnt="0"/>
      <dgm:spPr/>
      <dgm:t>
        <a:bodyPr/>
        <a:lstStyle/>
        <a:p>
          <a:endParaRPr lang="en-US"/>
        </a:p>
      </dgm:t>
    </dgm:pt>
    <dgm:pt modelId="{F9806F14-9C08-4F72-95B4-3B9E3808DA9D}" type="pres">
      <dgm:prSet presAssocID="{A261A1FC-A9E5-4B12-9079-3B17746916D7}" presName="vertTwo" presStyleCnt="0"/>
      <dgm:spPr/>
      <dgm:t>
        <a:bodyPr/>
        <a:lstStyle/>
        <a:p>
          <a:endParaRPr lang="en-US"/>
        </a:p>
      </dgm:t>
    </dgm:pt>
    <dgm:pt modelId="{3392EEC3-2078-4900-98B1-80101B7184FE}" type="pres">
      <dgm:prSet presAssocID="{A261A1FC-A9E5-4B12-9079-3B17746916D7}" presName="txTwo" presStyleLbl="node2" presStyleIdx="3" presStyleCnt="4" custScaleY="140923">
        <dgm:presLayoutVars>
          <dgm:chPref val="3"/>
        </dgm:presLayoutVars>
      </dgm:prSet>
      <dgm:spPr/>
      <dgm:t>
        <a:bodyPr/>
        <a:lstStyle/>
        <a:p>
          <a:endParaRPr lang="en-US"/>
        </a:p>
      </dgm:t>
    </dgm:pt>
    <dgm:pt modelId="{408BC87C-5F7F-46ED-A382-A098A44DB4FC}" type="pres">
      <dgm:prSet presAssocID="{A261A1FC-A9E5-4B12-9079-3B17746916D7}" presName="horzTwo" presStyleCnt="0"/>
      <dgm:spPr/>
      <dgm:t>
        <a:bodyPr/>
        <a:lstStyle/>
        <a:p>
          <a:endParaRPr lang="en-US"/>
        </a:p>
      </dgm:t>
    </dgm:pt>
  </dgm:ptLst>
  <dgm:cxnLst>
    <dgm:cxn modelId="{FEE40BF1-BE55-422B-8A47-42FC05918847}" srcId="{80DFA26D-ADA0-409E-BD1C-7B0E4E314D94}" destId="{BA1902A1-C093-4CED-BAB6-1FDE8A5DD225}" srcOrd="2" destOrd="0" parTransId="{5F30CAAA-EB6A-4F36-89F9-748C72DFFEBA}" sibTransId="{C3D4F52F-F0FD-407A-B5AC-3EF278A69A24}"/>
    <dgm:cxn modelId="{575AEF00-45D3-4F52-918B-1D0DFC41D8B4}" type="presOf" srcId="{867EFE5C-C97A-44D5-A1C3-1720B52CD139}" destId="{93B26900-E3CC-4FB6-8C32-15051ACD0A93}" srcOrd="0" destOrd="0" presId="urn:microsoft.com/office/officeart/2005/8/layout/architecture+Icon"/>
    <dgm:cxn modelId="{789DAE27-38F0-42DD-A28F-705DCE787EE0}" type="presOf" srcId="{3A7F623E-00A8-4B9D-8104-B7F14637F28B}" destId="{92C1F552-F0D4-4B02-86D2-D7C3EC1B4D95}" srcOrd="0" destOrd="0" presId="urn:microsoft.com/office/officeart/2005/8/layout/architecture+Icon"/>
    <dgm:cxn modelId="{CB226316-8248-4420-81D5-F423C19BB938}" type="presOf" srcId="{A261A1FC-A9E5-4B12-9079-3B17746916D7}" destId="{3392EEC3-2078-4900-98B1-80101B7184FE}" srcOrd="0" destOrd="0" presId="urn:microsoft.com/office/officeart/2005/8/layout/architecture+Icon"/>
    <dgm:cxn modelId="{BE764E3C-C296-44A6-A654-3A983E0E564D}" type="presOf" srcId="{9D73D9E6-AFF0-4519-AFE4-29F4F295877C}" destId="{5FA76E24-4D42-4286-A538-329511962DAC}" srcOrd="0" destOrd="0" presId="urn:microsoft.com/office/officeart/2005/8/layout/architecture+Icon"/>
    <dgm:cxn modelId="{A85D5556-E981-4097-B03D-4E5CA53E4D37}" srcId="{80DFA26D-ADA0-409E-BD1C-7B0E4E314D94}" destId="{867EFE5C-C97A-44D5-A1C3-1720B52CD139}" srcOrd="0" destOrd="0" parTransId="{838AFF67-E6AD-4E82-A827-AB66A92BF3B6}" sibTransId="{7F1A14D8-2D8D-490B-982E-05BBA5AE8E2C}"/>
    <dgm:cxn modelId="{C1C30F84-1B4F-4E23-9093-B7BA99005FD9}" srcId="{80DFA26D-ADA0-409E-BD1C-7B0E4E314D94}" destId="{A261A1FC-A9E5-4B12-9079-3B17746916D7}" srcOrd="3" destOrd="0" parTransId="{123A0D67-8B23-419E-96F3-EF31EEF6735D}" sibTransId="{FD134B57-9FDF-4A41-BE9C-B4FB0CB03962}"/>
    <dgm:cxn modelId="{BF402CB7-E3FE-4462-A5F9-69E60C692281}" type="presOf" srcId="{BA1902A1-C093-4CED-BAB6-1FDE8A5DD225}" destId="{D93B55DE-EEB4-492D-B49A-FE486050A5A7}" srcOrd="0" destOrd="0" presId="urn:microsoft.com/office/officeart/2005/8/layout/architecture+Icon"/>
    <dgm:cxn modelId="{09F3A6F4-4E5E-4778-9AF1-FDA1C7F838AC}" srcId="{3A7F623E-00A8-4B9D-8104-B7F14637F28B}" destId="{80DFA26D-ADA0-409E-BD1C-7B0E4E314D94}" srcOrd="0" destOrd="0" parTransId="{B1CCBF79-20CF-44D4-A507-B5FFD6AF6401}" sibTransId="{4A9DE17C-F653-4332-AC62-B8D95C53BC84}"/>
    <dgm:cxn modelId="{40599B4A-8006-44D4-B282-42D0F5FB52F9}" type="presOf" srcId="{80DFA26D-ADA0-409E-BD1C-7B0E4E314D94}" destId="{B68D2C8B-B419-42FB-8796-1F7864E8DAA5}" srcOrd="0" destOrd="0" presId="urn:microsoft.com/office/officeart/2005/8/layout/architecture+Icon"/>
    <dgm:cxn modelId="{F7BD9C6D-2E6D-44C8-9CF3-5021A7CE953B}" srcId="{80DFA26D-ADA0-409E-BD1C-7B0E4E314D94}" destId="{9D73D9E6-AFF0-4519-AFE4-29F4F295877C}" srcOrd="1" destOrd="0" parTransId="{76AC160B-132B-4C00-AAE0-58D13AC5F96A}" sibTransId="{4708D2AB-C91E-44B2-BAFC-9ABF9E27C7B5}"/>
    <dgm:cxn modelId="{3DF2656B-5CB3-462B-8E07-18F2F31E24BD}" type="presParOf" srcId="{92C1F552-F0D4-4B02-86D2-D7C3EC1B4D95}" destId="{5BDFFDEF-B803-4B77-A82A-FD7F3CAA0A89}" srcOrd="0" destOrd="0" presId="urn:microsoft.com/office/officeart/2005/8/layout/architecture+Icon"/>
    <dgm:cxn modelId="{FBC49431-667A-46CE-A77E-671C1E9A944C}" type="presParOf" srcId="{5BDFFDEF-B803-4B77-A82A-FD7F3CAA0A89}" destId="{B68D2C8B-B419-42FB-8796-1F7864E8DAA5}" srcOrd="0" destOrd="0" presId="urn:microsoft.com/office/officeart/2005/8/layout/architecture+Icon"/>
    <dgm:cxn modelId="{D7958A37-1DA7-4E53-AE5C-79FEBD2DA7B8}" type="presParOf" srcId="{5BDFFDEF-B803-4B77-A82A-FD7F3CAA0A89}" destId="{411B6FD8-A1D0-457A-8BFD-45BD2ADE33CC}" srcOrd="1" destOrd="0" presId="urn:microsoft.com/office/officeart/2005/8/layout/architecture+Icon"/>
    <dgm:cxn modelId="{1FB65D6D-0835-41D2-AA46-3417ECA9F57E}" type="presParOf" srcId="{5BDFFDEF-B803-4B77-A82A-FD7F3CAA0A89}" destId="{8AA80462-F81D-4710-B8C1-727FA7CBC6AF}" srcOrd="2" destOrd="0" presId="urn:microsoft.com/office/officeart/2005/8/layout/architecture+Icon"/>
    <dgm:cxn modelId="{0CB34A10-7B19-4658-B3D8-47F59F06159E}" type="presParOf" srcId="{8AA80462-F81D-4710-B8C1-727FA7CBC6AF}" destId="{5F4D21A8-8ACB-4926-A28C-33177B91B64F}" srcOrd="0" destOrd="0" presId="urn:microsoft.com/office/officeart/2005/8/layout/architecture+Icon"/>
    <dgm:cxn modelId="{E66B1049-34B5-4D21-B7AD-662819EA8F9A}" type="presParOf" srcId="{5F4D21A8-8ACB-4926-A28C-33177B91B64F}" destId="{93B26900-E3CC-4FB6-8C32-15051ACD0A93}" srcOrd="0" destOrd="0" presId="urn:microsoft.com/office/officeart/2005/8/layout/architecture+Icon"/>
    <dgm:cxn modelId="{988B915F-BF04-4455-83D8-2C5CB75079C0}" type="presParOf" srcId="{5F4D21A8-8ACB-4926-A28C-33177B91B64F}" destId="{360FBE22-CA92-4D14-AF20-F8DD047543F7}" srcOrd="1" destOrd="0" presId="urn:microsoft.com/office/officeart/2005/8/layout/architecture+Icon"/>
    <dgm:cxn modelId="{B3184111-8CEF-48E6-AEAB-58DFBA5D5198}" type="presParOf" srcId="{8AA80462-F81D-4710-B8C1-727FA7CBC6AF}" destId="{FD98CCAF-77FE-436C-BD7A-D945FD298536}" srcOrd="1" destOrd="0" presId="urn:microsoft.com/office/officeart/2005/8/layout/architecture+Icon"/>
    <dgm:cxn modelId="{36BA6D11-2482-47ED-9E2D-25C8BB475640}" type="presParOf" srcId="{8AA80462-F81D-4710-B8C1-727FA7CBC6AF}" destId="{0702304C-62FD-4110-95DC-722AEE5F2AD9}" srcOrd="2" destOrd="0" presId="urn:microsoft.com/office/officeart/2005/8/layout/architecture+Icon"/>
    <dgm:cxn modelId="{49A15304-3F8A-4B9D-AE7B-E6679BB6994C}" type="presParOf" srcId="{0702304C-62FD-4110-95DC-722AEE5F2AD9}" destId="{5FA76E24-4D42-4286-A538-329511962DAC}" srcOrd="0" destOrd="0" presId="urn:microsoft.com/office/officeart/2005/8/layout/architecture+Icon"/>
    <dgm:cxn modelId="{D7339D15-F092-4A05-B30C-053B8A8AAA3F}" type="presParOf" srcId="{0702304C-62FD-4110-95DC-722AEE5F2AD9}" destId="{470B24E4-8EEB-4B98-95CD-5A26F28CA058}" srcOrd="1" destOrd="0" presId="urn:microsoft.com/office/officeart/2005/8/layout/architecture+Icon"/>
    <dgm:cxn modelId="{B72FE143-2949-4981-A75C-8578EA85B2DB}" type="presParOf" srcId="{8AA80462-F81D-4710-B8C1-727FA7CBC6AF}" destId="{130322F2-0B78-4460-844E-69A0D99AFE9C}" srcOrd="3" destOrd="0" presId="urn:microsoft.com/office/officeart/2005/8/layout/architecture+Icon"/>
    <dgm:cxn modelId="{3861E49F-83D2-4C8C-9BB9-BCE0BED09799}" type="presParOf" srcId="{8AA80462-F81D-4710-B8C1-727FA7CBC6AF}" destId="{7B0DA677-98C7-4FAE-8C53-0F6F8F353C97}" srcOrd="4" destOrd="0" presId="urn:microsoft.com/office/officeart/2005/8/layout/architecture+Icon"/>
    <dgm:cxn modelId="{ABC09EB9-DCBF-4BD8-AD77-619A07865E02}" type="presParOf" srcId="{7B0DA677-98C7-4FAE-8C53-0F6F8F353C97}" destId="{D93B55DE-EEB4-492D-B49A-FE486050A5A7}" srcOrd="0" destOrd="0" presId="urn:microsoft.com/office/officeart/2005/8/layout/architecture+Icon"/>
    <dgm:cxn modelId="{F4A141E8-269C-4804-BE64-345DF885F9A7}" type="presParOf" srcId="{7B0DA677-98C7-4FAE-8C53-0F6F8F353C97}" destId="{4FDDE244-4028-4DE1-8780-5531FF586DA8}" srcOrd="1" destOrd="0" presId="urn:microsoft.com/office/officeart/2005/8/layout/architecture+Icon"/>
    <dgm:cxn modelId="{C96AC152-6233-43D5-A25D-5BF3CF765AF8}" type="presParOf" srcId="{8AA80462-F81D-4710-B8C1-727FA7CBC6AF}" destId="{BBAB058B-E70C-4A46-A814-36F373DEF85B}" srcOrd="5" destOrd="0" presId="urn:microsoft.com/office/officeart/2005/8/layout/architecture+Icon"/>
    <dgm:cxn modelId="{F1683265-B57E-40DB-BDDD-1A7244694325}" type="presParOf" srcId="{8AA80462-F81D-4710-B8C1-727FA7CBC6AF}" destId="{F9806F14-9C08-4F72-95B4-3B9E3808DA9D}" srcOrd="6" destOrd="0" presId="urn:microsoft.com/office/officeart/2005/8/layout/architecture+Icon"/>
    <dgm:cxn modelId="{3B148A62-AA40-4CE8-8613-B9278A41D79C}" type="presParOf" srcId="{F9806F14-9C08-4F72-95B4-3B9E3808DA9D}" destId="{3392EEC3-2078-4900-98B1-80101B7184FE}" srcOrd="0" destOrd="0" presId="urn:microsoft.com/office/officeart/2005/8/layout/architecture+Icon"/>
    <dgm:cxn modelId="{4946F2A9-EDFC-470B-A10D-4D3CD61DCBF0}" type="presParOf" srcId="{F9806F14-9C08-4F72-95B4-3B9E3808DA9D}" destId="{408BC87C-5F7F-46ED-A382-A098A44DB4FC}" srcOrd="1" destOrd="0" presId="urn:microsoft.com/office/officeart/2005/8/layout/architecture+Icon"/>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7F623E-00A8-4B9D-8104-B7F14637F28B}" type="doc">
      <dgm:prSet loTypeId="urn:microsoft.com/office/officeart/2005/8/layout/architecture+Icon" loCatId="relationship" qsTypeId="urn:microsoft.com/office/officeart/2005/8/quickstyle/simple3" qsCatId="simple" csTypeId="urn:microsoft.com/office/officeart/2005/8/colors/accent1_2" csCatId="accent1" phldr="1"/>
      <dgm:spPr/>
      <dgm:t>
        <a:bodyPr/>
        <a:lstStyle/>
        <a:p>
          <a:endParaRPr lang="en-US"/>
        </a:p>
      </dgm:t>
    </dgm:pt>
    <dgm:pt modelId="{80DFA26D-ADA0-409E-BD1C-7B0E4E314D94}">
      <dgm:prSet phldrT="[Text]" custT="1"/>
      <dgm:spPr/>
      <dgm:t>
        <a:bodyPr/>
        <a:lstStyle/>
        <a:p>
          <a:r>
            <a:rPr lang="en-US" sz="3200" b="1" dirty="0" smtClean="0"/>
            <a:t>Data sources and Data Staging</a:t>
          </a:r>
          <a:endParaRPr lang="en-US" sz="3200" b="1" dirty="0"/>
        </a:p>
      </dgm:t>
    </dgm:pt>
    <dgm:pt modelId="{B1CCBF79-20CF-44D4-A507-B5FFD6AF6401}" type="parTrans" cxnId="{09F3A6F4-4E5E-4778-9AF1-FDA1C7F838AC}">
      <dgm:prSet/>
      <dgm:spPr/>
      <dgm:t>
        <a:bodyPr/>
        <a:lstStyle/>
        <a:p>
          <a:endParaRPr lang="en-US" sz="1600" b="0"/>
        </a:p>
      </dgm:t>
    </dgm:pt>
    <dgm:pt modelId="{4A9DE17C-F653-4332-AC62-B8D95C53BC84}" type="sibTrans" cxnId="{09F3A6F4-4E5E-4778-9AF1-FDA1C7F838AC}">
      <dgm:prSet/>
      <dgm:spPr/>
      <dgm:t>
        <a:bodyPr/>
        <a:lstStyle/>
        <a:p>
          <a:endParaRPr lang="en-US" sz="1600" b="0"/>
        </a:p>
      </dgm:t>
    </dgm:pt>
    <dgm:pt modelId="{867EFE5C-C97A-44D5-A1C3-1720B52CD139}">
      <dgm:prSet phldrT="[Text]" custT="1"/>
      <dgm:spPr/>
      <dgm:t>
        <a:bodyPr/>
        <a:lstStyle/>
        <a:p>
          <a:r>
            <a:rPr lang="en-US" sz="1200" b="1" dirty="0" smtClean="0"/>
            <a:t>Business Warehouse : SAP Netweaver BW</a:t>
          </a:r>
          <a:endParaRPr lang="en-US" sz="1200" b="1" dirty="0"/>
        </a:p>
      </dgm:t>
    </dgm:pt>
    <dgm:pt modelId="{838AFF67-E6AD-4E82-A827-AB66A92BF3B6}" type="parTrans" cxnId="{A85D5556-E981-4097-B03D-4E5CA53E4D37}">
      <dgm:prSet/>
      <dgm:spPr/>
      <dgm:t>
        <a:bodyPr/>
        <a:lstStyle/>
        <a:p>
          <a:endParaRPr lang="en-US" sz="1600" b="0"/>
        </a:p>
      </dgm:t>
    </dgm:pt>
    <dgm:pt modelId="{7F1A14D8-2D8D-490B-982E-05BBA5AE8E2C}" type="sibTrans" cxnId="{A85D5556-E981-4097-B03D-4E5CA53E4D37}">
      <dgm:prSet/>
      <dgm:spPr/>
      <dgm:t>
        <a:bodyPr/>
        <a:lstStyle/>
        <a:p>
          <a:endParaRPr lang="en-US" sz="1600" b="0"/>
        </a:p>
      </dgm:t>
    </dgm:pt>
    <dgm:pt modelId="{9D73D9E6-AFF0-4519-AFE4-29F4F295877C}">
      <dgm:prSet phldrT="[Text]" custT="1"/>
      <dgm:spPr/>
      <dgm:t>
        <a:bodyPr/>
        <a:lstStyle/>
        <a:p>
          <a:r>
            <a:rPr lang="en-US" sz="1200" b="1" dirty="0" smtClean="0"/>
            <a:t>High-Performance In-Memory Appliance SAP HANA </a:t>
          </a:r>
        </a:p>
      </dgm:t>
    </dgm:pt>
    <dgm:pt modelId="{76AC160B-132B-4C00-AAE0-58D13AC5F96A}" type="parTrans" cxnId="{F7BD9C6D-2E6D-44C8-9CF3-5021A7CE953B}">
      <dgm:prSet/>
      <dgm:spPr/>
      <dgm:t>
        <a:bodyPr/>
        <a:lstStyle/>
        <a:p>
          <a:endParaRPr lang="en-US" sz="1600" b="0"/>
        </a:p>
      </dgm:t>
    </dgm:pt>
    <dgm:pt modelId="{4708D2AB-C91E-44B2-BAFC-9ABF9E27C7B5}" type="sibTrans" cxnId="{F7BD9C6D-2E6D-44C8-9CF3-5021A7CE953B}">
      <dgm:prSet/>
      <dgm:spPr/>
      <dgm:t>
        <a:bodyPr/>
        <a:lstStyle/>
        <a:p>
          <a:endParaRPr lang="en-US" sz="1600" b="0"/>
        </a:p>
      </dgm:t>
    </dgm:pt>
    <dgm:pt modelId="{BA1902A1-C093-4CED-BAB6-1FDE8A5DD225}">
      <dgm:prSet phldrT="[Text]" custT="1"/>
      <dgm:spPr/>
      <dgm:t>
        <a:bodyPr/>
        <a:lstStyle/>
        <a:p>
          <a:r>
            <a:rPr lang="en-US" sz="1200" b="1" dirty="0" smtClean="0"/>
            <a:t>Business Suite</a:t>
          </a:r>
        </a:p>
      </dgm:t>
    </dgm:pt>
    <dgm:pt modelId="{5F30CAAA-EB6A-4F36-89F9-748C72DFFEBA}" type="parTrans" cxnId="{FEE40BF1-BE55-422B-8A47-42FC05918847}">
      <dgm:prSet/>
      <dgm:spPr/>
      <dgm:t>
        <a:bodyPr/>
        <a:lstStyle/>
        <a:p>
          <a:endParaRPr lang="en-US" sz="1600" b="0"/>
        </a:p>
      </dgm:t>
    </dgm:pt>
    <dgm:pt modelId="{C3D4F52F-F0FD-407A-B5AC-3EF278A69A24}" type="sibTrans" cxnId="{FEE40BF1-BE55-422B-8A47-42FC05918847}">
      <dgm:prSet/>
      <dgm:spPr/>
      <dgm:t>
        <a:bodyPr/>
        <a:lstStyle/>
        <a:p>
          <a:endParaRPr lang="en-US" sz="1600" b="0"/>
        </a:p>
      </dgm:t>
    </dgm:pt>
    <dgm:pt modelId="{A261A1FC-A9E5-4B12-9079-3B17746916D7}">
      <dgm:prSet phldrT="[Text]" custT="1"/>
      <dgm:spPr/>
      <dgm:t>
        <a:bodyPr/>
        <a:lstStyle/>
        <a:p>
          <a:r>
            <a:rPr lang="en-US" sz="1200" b="1" dirty="0" smtClean="0"/>
            <a:t>Non-SAP</a:t>
          </a:r>
        </a:p>
      </dgm:t>
    </dgm:pt>
    <dgm:pt modelId="{123A0D67-8B23-419E-96F3-EF31EEF6735D}" type="parTrans" cxnId="{C1C30F84-1B4F-4E23-9093-B7BA99005FD9}">
      <dgm:prSet/>
      <dgm:spPr/>
      <dgm:t>
        <a:bodyPr/>
        <a:lstStyle/>
        <a:p>
          <a:endParaRPr lang="en-US" sz="1600" b="0"/>
        </a:p>
      </dgm:t>
    </dgm:pt>
    <dgm:pt modelId="{FD134B57-9FDF-4A41-BE9C-B4FB0CB03962}" type="sibTrans" cxnId="{C1C30F84-1B4F-4E23-9093-B7BA99005FD9}">
      <dgm:prSet/>
      <dgm:spPr/>
      <dgm:t>
        <a:bodyPr/>
        <a:lstStyle/>
        <a:p>
          <a:endParaRPr lang="en-US" sz="1600" b="0"/>
        </a:p>
      </dgm:t>
    </dgm:pt>
    <dgm:pt modelId="{92C1F552-F0D4-4B02-86D2-D7C3EC1B4D95}" type="pres">
      <dgm:prSet presAssocID="{3A7F623E-00A8-4B9D-8104-B7F14637F28B}" presName="Name0" presStyleCnt="0">
        <dgm:presLayoutVars>
          <dgm:chPref val="1"/>
          <dgm:dir/>
          <dgm:animOne val="branch"/>
          <dgm:animLvl val="lvl"/>
          <dgm:resizeHandles/>
        </dgm:presLayoutVars>
      </dgm:prSet>
      <dgm:spPr/>
      <dgm:t>
        <a:bodyPr/>
        <a:lstStyle/>
        <a:p>
          <a:endParaRPr lang="en-US"/>
        </a:p>
      </dgm:t>
    </dgm:pt>
    <dgm:pt modelId="{5BDFFDEF-B803-4B77-A82A-FD7F3CAA0A89}" type="pres">
      <dgm:prSet presAssocID="{80DFA26D-ADA0-409E-BD1C-7B0E4E314D94}" presName="vertOne" presStyleCnt="0"/>
      <dgm:spPr/>
      <dgm:t>
        <a:bodyPr/>
        <a:lstStyle/>
        <a:p>
          <a:endParaRPr lang="en-US"/>
        </a:p>
      </dgm:t>
    </dgm:pt>
    <dgm:pt modelId="{B68D2C8B-B419-42FB-8796-1F7864E8DAA5}" type="pres">
      <dgm:prSet presAssocID="{80DFA26D-ADA0-409E-BD1C-7B0E4E314D94}" presName="txOne" presStyleLbl="node0" presStyleIdx="0" presStyleCnt="1" custScaleY="134919" custLinFactNeighborX="-18835" custLinFactNeighborY="4000">
        <dgm:presLayoutVars>
          <dgm:chPref val="3"/>
        </dgm:presLayoutVars>
      </dgm:prSet>
      <dgm:spPr/>
      <dgm:t>
        <a:bodyPr/>
        <a:lstStyle/>
        <a:p>
          <a:endParaRPr lang="en-US"/>
        </a:p>
      </dgm:t>
    </dgm:pt>
    <dgm:pt modelId="{411B6FD8-A1D0-457A-8BFD-45BD2ADE33CC}" type="pres">
      <dgm:prSet presAssocID="{80DFA26D-ADA0-409E-BD1C-7B0E4E314D94}" presName="parTransOne" presStyleCnt="0"/>
      <dgm:spPr/>
      <dgm:t>
        <a:bodyPr/>
        <a:lstStyle/>
        <a:p>
          <a:endParaRPr lang="en-US"/>
        </a:p>
      </dgm:t>
    </dgm:pt>
    <dgm:pt modelId="{8AA80462-F81D-4710-B8C1-727FA7CBC6AF}" type="pres">
      <dgm:prSet presAssocID="{80DFA26D-ADA0-409E-BD1C-7B0E4E314D94}" presName="horzOne" presStyleCnt="0"/>
      <dgm:spPr/>
      <dgm:t>
        <a:bodyPr/>
        <a:lstStyle/>
        <a:p>
          <a:endParaRPr lang="en-US"/>
        </a:p>
      </dgm:t>
    </dgm:pt>
    <dgm:pt modelId="{5F4D21A8-8ACB-4926-A28C-33177B91B64F}" type="pres">
      <dgm:prSet presAssocID="{867EFE5C-C97A-44D5-A1C3-1720B52CD139}" presName="vertTwo" presStyleCnt="0"/>
      <dgm:spPr/>
      <dgm:t>
        <a:bodyPr/>
        <a:lstStyle/>
        <a:p>
          <a:endParaRPr lang="en-US"/>
        </a:p>
      </dgm:t>
    </dgm:pt>
    <dgm:pt modelId="{93B26900-E3CC-4FB6-8C32-15051ACD0A93}" type="pres">
      <dgm:prSet presAssocID="{867EFE5C-C97A-44D5-A1C3-1720B52CD139}" presName="txTwo" presStyleLbl="node2" presStyleIdx="0" presStyleCnt="4" custScaleY="140923">
        <dgm:presLayoutVars>
          <dgm:chPref val="3"/>
        </dgm:presLayoutVars>
      </dgm:prSet>
      <dgm:spPr/>
      <dgm:t>
        <a:bodyPr/>
        <a:lstStyle/>
        <a:p>
          <a:endParaRPr lang="en-US"/>
        </a:p>
      </dgm:t>
    </dgm:pt>
    <dgm:pt modelId="{360FBE22-CA92-4D14-AF20-F8DD047543F7}" type="pres">
      <dgm:prSet presAssocID="{867EFE5C-C97A-44D5-A1C3-1720B52CD139}" presName="horzTwo" presStyleCnt="0"/>
      <dgm:spPr/>
      <dgm:t>
        <a:bodyPr/>
        <a:lstStyle/>
        <a:p>
          <a:endParaRPr lang="en-US"/>
        </a:p>
      </dgm:t>
    </dgm:pt>
    <dgm:pt modelId="{FD98CCAF-77FE-436C-BD7A-D945FD298536}" type="pres">
      <dgm:prSet presAssocID="{7F1A14D8-2D8D-490B-982E-05BBA5AE8E2C}" presName="sibSpaceTwo" presStyleCnt="0"/>
      <dgm:spPr/>
      <dgm:t>
        <a:bodyPr/>
        <a:lstStyle/>
        <a:p>
          <a:endParaRPr lang="en-US"/>
        </a:p>
      </dgm:t>
    </dgm:pt>
    <dgm:pt modelId="{0702304C-62FD-4110-95DC-722AEE5F2AD9}" type="pres">
      <dgm:prSet presAssocID="{9D73D9E6-AFF0-4519-AFE4-29F4F295877C}" presName="vertTwo" presStyleCnt="0"/>
      <dgm:spPr/>
      <dgm:t>
        <a:bodyPr/>
        <a:lstStyle/>
        <a:p>
          <a:endParaRPr lang="en-US"/>
        </a:p>
      </dgm:t>
    </dgm:pt>
    <dgm:pt modelId="{5FA76E24-4D42-4286-A538-329511962DAC}" type="pres">
      <dgm:prSet presAssocID="{9D73D9E6-AFF0-4519-AFE4-29F4F295877C}" presName="txTwo" presStyleLbl="node2" presStyleIdx="1" presStyleCnt="4" custScaleY="140923">
        <dgm:presLayoutVars>
          <dgm:chPref val="3"/>
        </dgm:presLayoutVars>
      </dgm:prSet>
      <dgm:spPr/>
      <dgm:t>
        <a:bodyPr/>
        <a:lstStyle/>
        <a:p>
          <a:endParaRPr lang="en-US"/>
        </a:p>
      </dgm:t>
    </dgm:pt>
    <dgm:pt modelId="{470B24E4-8EEB-4B98-95CD-5A26F28CA058}" type="pres">
      <dgm:prSet presAssocID="{9D73D9E6-AFF0-4519-AFE4-29F4F295877C}" presName="horzTwo" presStyleCnt="0"/>
      <dgm:spPr/>
      <dgm:t>
        <a:bodyPr/>
        <a:lstStyle/>
        <a:p>
          <a:endParaRPr lang="en-US"/>
        </a:p>
      </dgm:t>
    </dgm:pt>
    <dgm:pt modelId="{130322F2-0B78-4460-844E-69A0D99AFE9C}" type="pres">
      <dgm:prSet presAssocID="{4708D2AB-C91E-44B2-BAFC-9ABF9E27C7B5}" presName="sibSpaceTwo" presStyleCnt="0"/>
      <dgm:spPr/>
      <dgm:t>
        <a:bodyPr/>
        <a:lstStyle/>
        <a:p>
          <a:endParaRPr lang="en-US"/>
        </a:p>
      </dgm:t>
    </dgm:pt>
    <dgm:pt modelId="{7B0DA677-98C7-4FAE-8C53-0F6F8F353C97}" type="pres">
      <dgm:prSet presAssocID="{BA1902A1-C093-4CED-BAB6-1FDE8A5DD225}" presName="vertTwo" presStyleCnt="0"/>
      <dgm:spPr/>
      <dgm:t>
        <a:bodyPr/>
        <a:lstStyle/>
        <a:p>
          <a:endParaRPr lang="en-US"/>
        </a:p>
      </dgm:t>
    </dgm:pt>
    <dgm:pt modelId="{D93B55DE-EEB4-492D-B49A-FE486050A5A7}" type="pres">
      <dgm:prSet presAssocID="{BA1902A1-C093-4CED-BAB6-1FDE8A5DD225}" presName="txTwo" presStyleLbl="node2" presStyleIdx="2" presStyleCnt="4" custScaleY="140923">
        <dgm:presLayoutVars>
          <dgm:chPref val="3"/>
        </dgm:presLayoutVars>
      </dgm:prSet>
      <dgm:spPr/>
      <dgm:t>
        <a:bodyPr/>
        <a:lstStyle/>
        <a:p>
          <a:endParaRPr lang="en-US"/>
        </a:p>
      </dgm:t>
    </dgm:pt>
    <dgm:pt modelId="{4FDDE244-4028-4DE1-8780-5531FF586DA8}" type="pres">
      <dgm:prSet presAssocID="{BA1902A1-C093-4CED-BAB6-1FDE8A5DD225}" presName="horzTwo" presStyleCnt="0"/>
      <dgm:spPr/>
      <dgm:t>
        <a:bodyPr/>
        <a:lstStyle/>
        <a:p>
          <a:endParaRPr lang="en-US"/>
        </a:p>
      </dgm:t>
    </dgm:pt>
    <dgm:pt modelId="{BBAB058B-E70C-4A46-A814-36F373DEF85B}" type="pres">
      <dgm:prSet presAssocID="{C3D4F52F-F0FD-407A-B5AC-3EF278A69A24}" presName="sibSpaceTwo" presStyleCnt="0"/>
      <dgm:spPr/>
      <dgm:t>
        <a:bodyPr/>
        <a:lstStyle/>
        <a:p>
          <a:endParaRPr lang="en-US"/>
        </a:p>
      </dgm:t>
    </dgm:pt>
    <dgm:pt modelId="{F9806F14-9C08-4F72-95B4-3B9E3808DA9D}" type="pres">
      <dgm:prSet presAssocID="{A261A1FC-A9E5-4B12-9079-3B17746916D7}" presName="vertTwo" presStyleCnt="0"/>
      <dgm:spPr/>
      <dgm:t>
        <a:bodyPr/>
        <a:lstStyle/>
        <a:p>
          <a:endParaRPr lang="en-US"/>
        </a:p>
      </dgm:t>
    </dgm:pt>
    <dgm:pt modelId="{3392EEC3-2078-4900-98B1-80101B7184FE}" type="pres">
      <dgm:prSet presAssocID="{A261A1FC-A9E5-4B12-9079-3B17746916D7}" presName="txTwo" presStyleLbl="node2" presStyleIdx="3" presStyleCnt="4" custScaleY="140923">
        <dgm:presLayoutVars>
          <dgm:chPref val="3"/>
        </dgm:presLayoutVars>
      </dgm:prSet>
      <dgm:spPr/>
      <dgm:t>
        <a:bodyPr/>
        <a:lstStyle/>
        <a:p>
          <a:endParaRPr lang="en-US"/>
        </a:p>
      </dgm:t>
    </dgm:pt>
    <dgm:pt modelId="{408BC87C-5F7F-46ED-A382-A098A44DB4FC}" type="pres">
      <dgm:prSet presAssocID="{A261A1FC-A9E5-4B12-9079-3B17746916D7}" presName="horzTwo" presStyleCnt="0"/>
      <dgm:spPr/>
      <dgm:t>
        <a:bodyPr/>
        <a:lstStyle/>
        <a:p>
          <a:endParaRPr lang="en-US"/>
        </a:p>
      </dgm:t>
    </dgm:pt>
  </dgm:ptLst>
  <dgm:cxnLst>
    <dgm:cxn modelId="{FEE40BF1-BE55-422B-8A47-42FC05918847}" srcId="{80DFA26D-ADA0-409E-BD1C-7B0E4E314D94}" destId="{BA1902A1-C093-4CED-BAB6-1FDE8A5DD225}" srcOrd="2" destOrd="0" parTransId="{5F30CAAA-EB6A-4F36-89F9-748C72DFFEBA}" sibTransId="{C3D4F52F-F0FD-407A-B5AC-3EF278A69A24}"/>
    <dgm:cxn modelId="{A85D5556-E981-4097-B03D-4E5CA53E4D37}" srcId="{80DFA26D-ADA0-409E-BD1C-7B0E4E314D94}" destId="{867EFE5C-C97A-44D5-A1C3-1720B52CD139}" srcOrd="0" destOrd="0" parTransId="{838AFF67-E6AD-4E82-A827-AB66A92BF3B6}" sibTransId="{7F1A14D8-2D8D-490B-982E-05BBA5AE8E2C}"/>
    <dgm:cxn modelId="{4E8CB6BE-0073-4947-B7FC-AC633B27BA08}" type="presOf" srcId="{A261A1FC-A9E5-4B12-9079-3B17746916D7}" destId="{3392EEC3-2078-4900-98B1-80101B7184FE}" srcOrd="0" destOrd="0" presId="urn:microsoft.com/office/officeart/2005/8/layout/architecture+Icon"/>
    <dgm:cxn modelId="{F9555653-535B-4409-A0AE-889535F50EDD}" type="presOf" srcId="{3A7F623E-00A8-4B9D-8104-B7F14637F28B}" destId="{92C1F552-F0D4-4B02-86D2-D7C3EC1B4D95}" srcOrd="0" destOrd="0" presId="urn:microsoft.com/office/officeart/2005/8/layout/architecture+Icon"/>
    <dgm:cxn modelId="{418D61AD-D928-4175-AFB9-B69717E869DB}" type="presOf" srcId="{867EFE5C-C97A-44D5-A1C3-1720B52CD139}" destId="{93B26900-E3CC-4FB6-8C32-15051ACD0A93}" srcOrd="0" destOrd="0" presId="urn:microsoft.com/office/officeart/2005/8/layout/architecture+Icon"/>
    <dgm:cxn modelId="{C1C30F84-1B4F-4E23-9093-B7BA99005FD9}" srcId="{80DFA26D-ADA0-409E-BD1C-7B0E4E314D94}" destId="{A261A1FC-A9E5-4B12-9079-3B17746916D7}" srcOrd="3" destOrd="0" parTransId="{123A0D67-8B23-419E-96F3-EF31EEF6735D}" sibTransId="{FD134B57-9FDF-4A41-BE9C-B4FB0CB03962}"/>
    <dgm:cxn modelId="{8F8E038B-E448-480F-8E63-70D0749012C5}" type="presOf" srcId="{BA1902A1-C093-4CED-BAB6-1FDE8A5DD225}" destId="{D93B55DE-EEB4-492D-B49A-FE486050A5A7}" srcOrd="0" destOrd="0" presId="urn:microsoft.com/office/officeart/2005/8/layout/architecture+Icon"/>
    <dgm:cxn modelId="{37BF3723-E74C-4057-81EA-E67B7C039A46}" type="presOf" srcId="{9D73D9E6-AFF0-4519-AFE4-29F4F295877C}" destId="{5FA76E24-4D42-4286-A538-329511962DAC}" srcOrd="0" destOrd="0" presId="urn:microsoft.com/office/officeart/2005/8/layout/architecture+Icon"/>
    <dgm:cxn modelId="{09F3A6F4-4E5E-4778-9AF1-FDA1C7F838AC}" srcId="{3A7F623E-00A8-4B9D-8104-B7F14637F28B}" destId="{80DFA26D-ADA0-409E-BD1C-7B0E4E314D94}" srcOrd="0" destOrd="0" parTransId="{B1CCBF79-20CF-44D4-A507-B5FFD6AF6401}" sibTransId="{4A9DE17C-F653-4332-AC62-B8D95C53BC84}"/>
    <dgm:cxn modelId="{F7BD9C6D-2E6D-44C8-9CF3-5021A7CE953B}" srcId="{80DFA26D-ADA0-409E-BD1C-7B0E4E314D94}" destId="{9D73D9E6-AFF0-4519-AFE4-29F4F295877C}" srcOrd="1" destOrd="0" parTransId="{76AC160B-132B-4C00-AAE0-58D13AC5F96A}" sibTransId="{4708D2AB-C91E-44B2-BAFC-9ABF9E27C7B5}"/>
    <dgm:cxn modelId="{B7C6BDBB-6859-460A-84EB-56C28D57F28B}" type="presOf" srcId="{80DFA26D-ADA0-409E-BD1C-7B0E4E314D94}" destId="{B68D2C8B-B419-42FB-8796-1F7864E8DAA5}" srcOrd="0" destOrd="0" presId="urn:microsoft.com/office/officeart/2005/8/layout/architecture+Icon"/>
    <dgm:cxn modelId="{08F2C52D-125B-41A0-A58E-C64DDCA341EA}" type="presParOf" srcId="{92C1F552-F0D4-4B02-86D2-D7C3EC1B4D95}" destId="{5BDFFDEF-B803-4B77-A82A-FD7F3CAA0A89}" srcOrd="0" destOrd="0" presId="urn:microsoft.com/office/officeart/2005/8/layout/architecture+Icon"/>
    <dgm:cxn modelId="{B92A2557-857F-471D-AD13-B8D0C3D31945}" type="presParOf" srcId="{5BDFFDEF-B803-4B77-A82A-FD7F3CAA0A89}" destId="{B68D2C8B-B419-42FB-8796-1F7864E8DAA5}" srcOrd="0" destOrd="0" presId="urn:microsoft.com/office/officeart/2005/8/layout/architecture+Icon"/>
    <dgm:cxn modelId="{7ED12619-6200-4290-8FD1-764980B96EA6}" type="presParOf" srcId="{5BDFFDEF-B803-4B77-A82A-FD7F3CAA0A89}" destId="{411B6FD8-A1D0-457A-8BFD-45BD2ADE33CC}" srcOrd="1" destOrd="0" presId="urn:microsoft.com/office/officeart/2005/8/layout/architecture+Icon"/>
    <dgm:cxn modelId="{5134E971-8D9B-4DB8-AE4F-2B5E27EDF5E0}" type="presParOf" srcId="{5BDFFDEF-B803-4B77-A82A-FD7F3CAA0A89}" destId="{8AA80462-F81D-4710-B8C1-727FA7CBC6AF}" srcOrd="2" destOrd="0" presId="urn:microsoft.com/office/officeart/2005/8/layout/architecture+Icon"/>
    <dgm:cxn modelId="{AD9D9B78-E113-4035-A7E7-E2DE49587371}" type="presParOf" srcId="{8AA80462-F81D-4710-B8C1-727FA7CBC6AF}" destId="{5F4D21A8-8ACB-4926-A28C-33177B91B64F}" srcOrd="0" destOrd="0" presId="urn:microsoft.com/office/officeart/2005/8/layout/architecture+Icon"/>
    <dgm:cxn modelId="{9B523AD7-2E1E-43F5-8797-A01068B872F4}" type="presParOf" srcId="{5F4D21A8-8ACB-4926-A28C-33177B91B64F}" destId="{93B26900-E3CC-4FB6-8C32-15051ACD0A93}" srcOrd="0" destOrd="0" presId="urn:microsoft.com/office/officeart/2005/8/layout/architecture+Icon"/>
    <dgm:cxn modelId="{422D3867-30DE-455B-A72E-87ED138AE16E}" type="presParOf" srcId="{5F4D21A8-8ACB-4926-A28C-33177B91B64F}" destId="{360FBE22-CA92-4D14-AF20-F8DD047543F7}" srcOrd="1" destOrd="0" presId="urn:microsoft.com/office/officeart/2005/8/layout/architecture+Icon"/>
    <dgm:cxn modelId="{1F3BCD1A-BE06-41F0-BABD-8B73C60EA43C}" type="presParOf" srcId="{8AA80462-F81D-4710-B8C1-727FA7CBC6AF}" destId="{FD98CCAF-77FE-436C-BD7A-D945FD298536}" srcOrd="1" destOrd="0" presId="urn:microsoft.com/office/officeart/2005/8/layout/architecture+Icon"/>
    <dgm:cxn modelId="{983E4918-398E-44CB-8CBE-2904B2CE26D6}" type="presParOf" srcId="{8AA80462-F81D-4710-B8C1-727FA7CBC6AF}" destId="{0702304C-62FD-4110-95DC-722AEE5F2AD9}" srcOrd="2" destOrd="0" presId="urn:microsoft.com/office/officeart/2005/8/layout/architecture+Icon"/>
    <dgm:cxn modelId="{8E5E84B2-85A0-4EA0-B273-F76507E613DA}" type="presParOf" srcId="{0702304C-62FD-4110-95DC-722AEE5F2AD9}" destId="{5FA76E24-4D42-4286-A538-329511962DAC}" srcOrd="0" destOrd="0" presId="urn:microsoft.com/office/officeart/2005/8/layout/architecture+Icon"/>
    <dgm:cxn modelId="{7B0806B6-4AA7-43BD-A933-530D1E5867AC}" type="presParOf" srcId="{0702304C-62FD-4110-95DC-722AEE5F2AD9}" destId="{470B24E4-8EEB-4B98-95CD-5A26F28CA058}" srcOrd="1" destOrd="0" presId="urn:microsoft.com/office/officeart/2005/8/layout/architecture+Icon"/>
    <dgm:cxn modelId="{6F1D5D68-1705-49A2-A077-49673A43D9D6}" type="presParOf" srcId="{8AA80462-F81D-4710-B8C1-727FA7CBC6AF}" destId="{130322F2-0B78-4460-844E-69A0D99AFE9C}" srcOrd="3" destOrd="0" presId="urn:microsoft.com/office/officeart/2005/8/layout/architecture+Icon"/>
    <dgm:cxn modelId="{2F556512-6915-443F-9286-6C6194C5070C}" type="presParOf" srcId="{8AA80462-F81D-4710-B8C1-727FA7CBC6AF}" destId="{7B0DA677-98C7-4FAE-8C53-0F6F8F353C97}" srcOrd="4" destOrd="0" presId="urn:microsoft.com/office/officeart/2005/8/layout/architecture+Icon"/>
    <dgm:cxn modelId="{C339D28B-3CB4-48E3-B7B8-D62A836B132E}" type="presParOf" srcId="{7B0DA677-98C7-4FAE-8C53-0F6F8F353C97}" destId="{D93B55DE-EEB4-492D-B49A-FE486050A5A7}" srcOrd="0" destOrd="0" presId="urn:microsoft.com/office/officeart/2005/8/layout/architecture+Icon"/>
    <dgm:cxn modelId="{8BCDE379-C993-47F0-B76A-EC8F1BA121A8}" type="presParOf" srcId="{7B0DA677-98C7-4FAE-8C53-0F6F8F353C97}" destId="{4FDDE244-4028-4DE1-8780-5531FF586DA8}" srcOrd="1" destOrd="0" presId="urn:microsoft.com/office/officeart/2005/8/layout/architecture+Icon"/>
    <dgm:cxn modelId="{846C7D02-CE1E-4E39-9748-017DCAD28B05}" type="presParOf" srcId="{8AA80462-F81D-4710-B8C1-727FA7CBC6AF}" destId="{BBAB058B-E70C-4A46-A814-36F373DEF85B}" srcOrd="5" destOrd="0" presId="urn:microsoft.com/office/officeart/2005/8/layout/architecture+Icon"/>
    <dgm:cxn modelId="{4F76CA5E-CCAC-429A-9893-B0EC38FAB529}" type="presParOf" srcId="{8AA80462-F81D-4710-B8C1-727FA7CBC6AF}" destId="{F9806F14-9C08-4F72-95B4-3B9E3808DA9D}" srcOrd="6" destOrd="0" presId="urn:microsoft.com/office/officeart/2005/8/layout/architecture+Icon"/>
    <dgm:cxn modelId="{7A275E18-082B-4B0E-A49E-6015F222A3C7}" type="presParOf" srcId="{F9806F14-9C08-4F72-95B4-3B9E3808DA9D}" destId="{3392EEC3-2078-4900-98B1-80101B7184FE}" srcOrd="0" destOrd="0" presId="urn:microsoft.com/office/officeart/2005/8/layout/architecture+Icon"/>
    <dgm:cxn modelId="{29648A66-0C37-4AA5-AA7B-79F47EF68335}" type="presParOf" srcId="{F9806F14-9C08-4F72-95B4-3B9E3808DA9D}" destId="{408BC87C-5F7F-46ED-A382-A098A44DB4FC}" srcOrd="1" destOrd="0" presId="urn:microsoft.com/office/officeart/2005/8/layout/architecture+Icon"/>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A0EC40-6CA9-442A-8508-4965D389A97A}" type="doc">
      <dgm:prSet loTypeId="urn:microsoft.com/office/officeart/2005/8/layout/lProcess2" loCatId="list" qsTypeId="urn:microsoft.com/office/officeart/2005/8/quickstyle/simple3" qsCatId="simple" csTypeId="urn:microsoft.com/office/officeart/2005/8/colors/accent3_2" csCatId="accent3" phldr="1"/>
      <dgm:spPr/>
      <dgm:t>
        <a:bodyPr/>
        <a:lstStyle/>
        <a:p>
          <a:endParaRPr lang="en-US"/>
        </a:p>
      </dgm:t>
    </dgm:pt>
    <dgm:pt modelId="{FB84E6D8-2F30-461E-B135-351D8C56E290}">
      <dgm:prSet phldrT="[Text]" custT="1"/>
      <dgm:spPr/>
      <dgm:t>
        <a:bodyPr/>
        <a:lstStyle/>
        <a:p>
          <a:r>
            <a:rPr lang="en-US" sz="1600" dirty="0" smtClean="0"/>
            <a:t>Analytics</a:t>
          </a:r>
          <a:r>
            <a:rPr lang="en-US" sz="2400" dirty="0" smtClean="0"/>
            <a:t> </a:t>
          </a:r>
          <a:r>
            <a:rPr lang="en-US" sz="1600" dirty="0" smtClean="0"/>
            <a:t>Applications</a:t>
          </a:r>
          <a:endParaRPr lang="en-US" sz="1600" dirty="0"/>
        </a:p>
      </dgm:t>
    </dgm:pt>
    <dgm:pt modelId="{34917E5E-4EA6-4785-8B0E-25FD7F261F1E}" type="parTrans" cxnId="{BEED29AF-5EC2-44E3-BC88-530630943705}">
      <dgm:prSet/>
      <dgm:spPr/>
      <dgm:t>
        <a:bodyPr/>
        <a:lstStyle/>
        <a:p>
          <a:endParaRPr lang="en-US" sz="1200"/>
        </a:p>
      </dgm:t>
    </dgm:pt>
    <dgm:pt modelId="{643AF862-2D6F-4749-B2CA-603941476D9A}" type="sibTrans" cxnId="{BEED29AF-5EC2-44E3-BC88-530630943705}">
      <dgm:prSet/>
      <dgm:spPr/>
      <dgm:t>
        <a:bodyPr/>
        <a:lstStyle/>
        <a:p>
          <a:endParaRPr lang="en-US" sz="1200"/>
        </a:p>
      </dgm:t>
    </dgm:pt>
    <dgm:pt modelId="{2D0569FC-CEE1-468D-A667-2AB2720C01FA}">
      <dgm:prSet phldrT="[Text]" custT="1"/>
      <dgm:spPr/>
      <dgm:t>
        <a:bodyPr/>
        <a:lstStyle/>
        <a:p>
          <a:r>
            <a:rPr lang="en-US" sz="1100" b="1" dirty="0" smtClean="0">
              <a:solidFill>
                <a:schemeClr val="bg1"/>
              </a:solidFill>
            </a:rPr>
            <a:t>SAP BusinessObjects</a:t>
          </a:r>
          <a:endParaRPr lang="en-US" sz="1100" b="1" dirty="0">
            <a:solidFill>
              <a:schemeClr val="bg1"/>
            </a:solidFill>
          </a:endParaRPr>
        </a:p>
      </dgm:t>
    </dgm:pt>
    <dgm:pt modelId="{47A3FD1A-995D-4C4F-B7F7-4C2C7CFF29AA}" type="parTrans" cxnId="{89EB378F-28DE-40A1-B831-E4D0BDD65460}">
      <dgm:prSet/>
      <dgm:spPr/>
      <dgm:t>
        <a:bodyPr/>
        <a:lstStyle/>
        <a:p>
          <a:endParaRPr lang="en-US" sz="1200"/>
        </a:p>
      </dgm:t>
    </dgm:pt>
    <dgm:pt modelId="{2ED5A190-848A-490E-9428-6B3906E2CBA1}" type="sibTrans" cxnId="{89EB378F-28DE-40A1-B831-E4D0BDD65460}">
      <dgm:prSet/>
      <dgm:spPr/>
      <dgm:t>
        <a:bodyPr/>
        <a:lstStyle/>
        <a:p>
          <a:endParaRPr lang="en-US" sz="1200"/>
        </a:p>
      </dgm:t>
    </dgm:pt>
    <dgm:pt modelId="{78485574-0602-4A2E-8E98-11199AF8D76D}">
      <dgm:prSet phldrT="[Text]" custT="1"/>
      <dgm:spPr/>
      <dgm:t>
        <a:bodyPr/>
        <a:lstStyle/>
        <a:p>
          <a:r>
            <a:rPr lang="en-US" sz="1600" dirty="0" smtClean="0"/>
            <a:t>Business</a:t>
          </a:r>
          <a:r>
            <a:rPr lang="en-US" sz="2400" dirty="0" smtClean="0"/>
            <a:t> </a:t>
          </a:r>
          <a:r>
            <a:rPr lang="en-US" sz="1600" dirty="0" smtClean="0"/>
            <a:t>Warehouse</a:t>
          </a:r>
          <a:endParaRPr lang="en-US" sz="1600" dirty="0"/>
        </a:p>
      </dgm:t>
    </dgm:pt>
    <dgm:pt modelId="{1E0C690F-252E-4EB3-A3A6-7CAD1824545A}" type="parTrans" cxnId="{AAE4725D-8803-498F-853B-553A9D7B4BF4}">
      <dgm:prSet/>
      <dgm:spPr/>
      <dgm:t>
        <a:bodyPr/>
        <a:lstStyle/>
        <a:p>
          <a:endParaRPr lang="en-US" sz="1200"/>
        </a:p>
      </dgm:t>
    </dgm:pt>
    <dgm:pt modelId="{ABC191CD-2B4E-40A7-83F3-4D9834448ED8}" type="sibTrans" cxnId="{AAE4725D-8803-498F-853B-553A9D7B4BF4}">
      <dgm:prSet/>
      <dgm:spPr/>
      <dgm:t>
        <a:bodyPr/>
        <a:lstStyle/>
        <a:p>
          <a:endParaRPr lang="en-US" sz="1200"/>
        </a:p>
      </dgm:t>
    </dgm:pt>
    <dgm:pt modelId="{785A0D31-ECB0-4090-8B3D-DCC1E3DC6FEF}">
      <dgm:prSet phldrT="[Text]" custT="1"/>
      <dgm:spPr/>
      <dgm:t>
        <a:bodyPr/>
        <a:lstStyle/>
        <a:p>
          <a:r>
            <a:rPr lang="en-US" sz="1050" b="1" dirty="0" smtClean="0">
              <a:solidFill>
                <a:schemeClr val="bg1"/>
              </a:solidFill>
            </a:rPr>
            <a:t>SAP </a:t>
          </a:r>
          <a:r>
            <a:rPr lang="en-US" sz="1050" b="1" dirty="0" err="1" smtClean="0">
              <a:solidFill>
                <a:schemeClr val="bg1"/>
              </a:solidFill>
            </a:rPr>
            <a:t>Netweaver</a:t>
          </a:r>
          <a:r>
            <a:rPr lang="en-US" sz="1050" b="1" dirty="0" smtClean="0">
              <a:solidFill>
                <a:schemeClr val="bg1"/>
              </a:solidFill>
            </a:rPr>
            <a:t> BW</a:t>
          </a:r>
          <a:endParaRPr lang="en-US" sz="1050" b="1" dirty="0">
            <a:solidFill>
              <a:schemeClr val="bg1"/>
            </a:solidFill>
          </a:endParaRPr>
        </a:p>
      </dgm:t>
    </dgm:pt>
    <dgm:pt modelId="{5B362A94-ECE2-4471-B52B-6B8164217DAF}" type="parTrans" cxnId="{0BE9DF9B-73AD-46E7-B134-7CF795ED1883}">
      <dgm:prSet/>
      <dgm:spPr/>
      <dgm:t>
        <a:bodyPr/>
        <a:lstStyle/>
        <a:p>
          <a:endParaRPr lang="en-US" sz="1200"/>
        </a:p>
      </dgm:t>
    </dgm:pt>
    <dgm:pt modelId="{BD3924DA-173C-444C-BFDC-A7BF3CEE8D22}" type="sibTrans" cxnId="{0BE9DF9B-73AD-46E7-B134-7CF795ED1883}">
      <dgm:prSet/>
      <dgm:spPr/>
      <dgm:t>
        <a:bodyPr/>
        <a:lstStyle/>
        <a:p>
          <a:endParaRPr lang="en-US" sz="1200"/>
        </a:p>
      </dgm:t>
    </dgm:pt>
    <dgm:pt modelId="{DB2E3DBC-EADC-4ED1-9268-343DDC41B845}">
      <dgm:prSet phldrT="[Text]" custT="1"/>
      <dgm:spPr/>
      <dgm:t>
        <a:bodyPr/>
        <a:lstStyle/>
        <a:p>
          <a:r>
            <a:rPr lang="en-US" sz="1100" b="1" dirty="0" smtClean="0">
              <a:solidFill>
                <a:schemeClr val="bg1"/>
              </a:solidFill>
            </a:rPr>
            <a:t>SAP Crystal Solutions</a:t>
          </a:r>
          <a:endParaRPr lang="en-US" sz="1100" b="1" dirty="0">
            <a:solidFill>
              <a:schemeClr val="bg1"/>
            </a:solidFill>
          </a:endParaRPr>
        </a:p>
      </dgm:t>
    </dgm:pt>
    <dgm:pt modelId="{D00056A6-02BA-440F-9D3F-F5A22D0B14F4}" type="parTrans" cxnId="{B3B9B96B-A244-4170-A63A-53DE61C47DB2}">
      <dgm:prSet/>
      <dgm:spPr/>
      <dgm:t>
        <a:bodyPr/>
        <a:lstStyle/>
        <a:p>
          <a:endParaRPr lang="en-US" sz="1200"/>
        </a:p>
      </dgm:t>
    </dgm:pt>
    <dgm:pt modelId="{ED6C3F7E-22A7-481C-BCB1-AFA8350D0F5E}" type="sibTrans" cxnId="{B3B9B96B-A244-4170-A63A-53DE61C47DB2}">
      <dgm:prSet/>
      <dgm:spPr/>
      <dgm:t>
        <a:bodyPr/>
        <a:lstStyle/>
        <a:p>
          <a:endParaRPr lang="en-US" sz="1200"/>
        </a:p>
      </dgm:t>
    </dgm:pt>
    <dgm:pt modelId="{EB67E79C-33FD-4408-AA19-21D9B494F1A5}">
      <dgm:prSet phldrT="[Text]" custT="1"/>
      <dgm:spPr/>
      <dgm:t>
        <a:bodyPr/>
        <a:lstStyle/>
        <a:p>
          <a:r>
            <a:rPr lang="en-US" sz="1050" b="1" dirty="0" smtClean="0">
              <a:solidFill>
                <a:schemeClr val="bg1"/>
              </a:solidFill>
            </a:rPr>
            <a:t>Web Intelligence</a:t>
          </a:r>
          <a:endParaRPr lang="en-US" sz="1050" b="1" dirty="0">
            <a:solidFill>
              <a:schemeClr val="bg1"/>
            </a:solidFill>
          </a:endParaRPr>
        </a:p>
      </dgm:t>
    </dgm:pt>
    <dgm:pt modelId="{DEE7ED22-550A-461D-BAFC-830667929B5A}" type="parTrans" cxnId="{5DDC5582-DB6C-495B-B0F1-81E56D9A3598}">
      <dgm:prSet/>
      <dgm:spPr/>
      <dgm:t>
        <a:bodyPr/>
        <a:lstStyle/>
        <a:p>
          <a:endParaRPr lang="en-US" sz="1200"/>
        </a:p>
      </dgm:t>
    </dgm:pt>
    <dgm:pt modelId="{60AC1E2A-EE23-4826-93C1-6A0AB45841C6}" type="sibTrans" cxnId="{5DDC5582-DB6C-495B-B0F1-81E56D9A3598}">
      <dgm:prSet/>
      <dgm:spPr/>
      <dgm:t>
        <a:bodyPr/>
        <a:lstStyle/>
        <a:p>
          <a:endParaRPr lang="en-US" sz="1200"/>
        </a:p>
      </dgm:t>
    </dgm:pt>
    <dgm:pt modelId="{D2745BEB-55EB-4378-AFBF-DB44BD2D7CD9}">
      <dgm:prSet phldrT="[Text]" custT="1"/>
      <dgm:spPr/>
      <dgm:t>
        <a:bodyPr/>
        <a:lstStyle/>
        <a:p>
          <a:r>
            <a:rPr lang="en-US" sz="1050" b="1" dirty="0" smtClean="0">
              <a:solidFill>
                <a:schemeClr val="bg1"/>
              </a:solidFill>
            </a:rPr>
            <a:t>Analysis</a:t>
          </a:r>
          <a:endParaRPr lang="en-US" sz="1050" b="1" dirty="0">
            <a:solidFill>
              <a:schemeClr val="bg1"/>
            </a:solidFill>
          </a:endParaRPr>
        </a:p>
      </dgm:t>
    </dgm:pt>
    <dgm:pt modelId="{90D014F9-DB8D-4B0C-8268-532D7E56DB21}" type="parTrans" cxnId="{923DD1A4-3D82-4A40-B48A-349F26F2EEA9}">
      <dgm:prSet/>
      <dgm:spPr/>
      <dgm:t>
        <a:bodyPr/>
        <a:lstStyle/>
        <a:p>
          <a:endParaRPr lang="en-US" sz="1200"/>
        </a:p>
      </dgm:t>
    </dgm:pt>
    <dgm:pt modelId="{F7B9E2AA-93A8-4B71-BAE6-67F2C17185E2}" type="sibTrans" cxnId="{923DD1A4-3D82-4A40-B48A-349F26F2EEA9}">
      <dgm:prSet/>
      <dgm:spPr/>
      <dgm:t>
        <a:bodyPr/>
        <a:lstStyle/>
        <a:p>
          <a:endParaRPr lang="en-US" sz="1200"/>
        </a:p>
      </dgm:t>
    </dgm:pt>
    <dgm:pt modelId="{DFB744A2-56FC-46A9-A26E-91EB526ACC15}">
      <dgm:prSet phldrT="[Text]" custT="1"/>
      <dgm:spPr/>
      <dgm:t>
        <a:bodyPr/>
        <a:lstStyle/>
        <a:p>
          <a:r>
            <a:rPr lang="en-US" sz="1050" b="1" dirty="0" smtClean="0">
              <a:solidFill>
                <a:schemeClr val="bg1"/>
              </a:solidFill>
            </a:rPr>
            <a:t>Design Studio</a:t>
          </a:r>
        </a:p>
      </dgm:t>
    </dgm:pt>
    <dgm:pt modelId="{EBCAF89D-93E7-4964-9127-FFCDFE383EB3}" type="parTrans" cxnId="{28136A1F-E166-41E8-8C8B-C3977F1684EF}">
      <dgm:prSet/>
      <dgm:spPr/>
      <dgm:t>
        <a:bodyPr/>
        <a:lstStyle/>
        <a:p>
          <a:endParaRPr lang="en-US" sz="1200"/>
        </a:p>
      </dgm:t>
    </dgm:pt>
    <dgm:pt modelId="{9F89F159-F387-4829-9B7F-4D6E10A3B18A}" type="sibTrans" cxnId="{28136A1F-E166-41E8-8C8B-C3977F1684EF}">
      <dgm:prSet/>
      <dgm:spPr/>
      <dgm:t>
        <a:bodyPr/>
        <a:lstStyle/>
        <a:p>
          <a:endParaRPr lang="en-US" sz="1200"/>
        </a:p>
      </dgm:t>
    </dgm:pt>
    <dgm:pt modelId="{2BDAB025-E6CC-4345-BB93-E72CEA70E54E}">
      <dgm:prSet phldrT="[Text]" custT="1"/>
      <dgm:spPr/>
      <dgm:t>
        <a:bodyPr/>
        <a:lstStyle/>
        <a:p>
          <a:r>
            <a:rPr lang="en-US" sz="1050" b="1" dirty="0" smtClean="0">
              <a:solidFill>
                <a:schemeClr val="bg1"/>
              </a:solidFill>
            </a:rPr>
            <a:t>Predictive Analysis</a:t>
          </a:r>
        </a:p>
      </dgm:t>
    </dgm:pt>
    <dgm:pt modelId="{C9CA19F5-2FE1-4E70-8951-061363BD8B75}" type="parTrans" cxnId="{AC867E66-9C5A-4794-81B9-F80CD3CC0C5B}">
      <dgm:prSet/>
      <dgm:spPr/>
      <dgm:t>
        <a:bodyPr/>
        <a:lstStyle/>
        <a:p>
          <a:endParaRPr lang="en-US" sz="1200"/>
        </a:p>
      </dgm:t>
    </dgm:pt>
    <dgm:pt modelId="{2BD4796F-38F2-4C9B-97BF-5E6479B471E4}" type="sibTrans" cxnId="{AC867E66-9C5A-4794-81B9-F80CD3CC0C5B}">
      <dgm:prSet/>
      <dgm:spPr/>
      <dgm:t>
        <a:bodyPr/>
        <a:lstStyle/>
        <a:p>
          <a:endParaRPr lang="en-US" sz="1200"/>
        </a:p>
      </dgm:t>
    </dgm:pt>
    <dgm:pt modelId="{91DB5E13-4166-4060-974E-54C1F7227C25}">
      <dgm:prSet phldrT="[Text]" custT="1"/>
      <dgm:spPr/>
      <dgm:t>
        <a:bodyPr/>
        <a:lstStyle/>
        <a:p>
          <a:r>
            <a:rPr lang="en-US" sz="1050" b="1" dirty="0" smtClean="0">
              <a:solidFill>
                <a:schemeClr val="bg1"/>
              </a:solidFill>
            </a:rPr>
            <a:t>Crystal Reports</a:t>
          </a:r>
          <a:endParaRPr lang="en-US" sz="1050" b="1" dirty="0">
            <a:solidFill>
              <a:schemeClr val="bg1"/>
            </a:solidFill>
          </a:endParaRPr>
        </a:p>
      </dgm:t>
    </dgm:pt>
    <dgm:pt modelId="{B2F1D637-64EB-45D4-9872-8E64D3934C69}" type="parTrans" cxnId="{2C760343-6152-4088-BE57-F40EC21F9C4A}">
      <dgm:prSet/>
      <dgm:spPr/>
      <dgm:t>
        <a:bodyPr/>
        <a:lstStyle/>
        <a:p>
          <a:endParaRPr lang="en-US" sz="1200"/>
        </a:p>
      </dgm:t>
    </dgm:pt>
    <dgm:pt modelId="{E1EBBCF4-9AD8-41E9-ACDA-C0ECD8D83D25}" type="sibTrans" cxnId="{2C760343-6152-4088-BE57-F40EC21F9C4A}">
      <dgm:prSet/>
      <dgm:spPr/>
      <dgm:t>
        <a:bodyPr/>
        <a:lstStyle/>
        <a:p>
          <a:endParaRPr lang="en-US" sz="1200"/>
        </a:p>
      </dgm:t>
    </dgm:pt>
    <dgm:pt modelId="{36B72CA3-4298-4456-BC15-47B8FFA57433}">
      <dgm:prSet phldrT="[Text]" custT="1"/>
      <dgm:spPr/>
      <dgm:t>
        <a:bodyPr/>
        <a:lstStyle/>
        <a:p>
          <a:r>
            <a:rPr lang="en-US" sz="1050" b="1" dirty="0" smtClean="0">
              <a:solidFill>
                <a:schemeClr val="bg1"/>
              </a:solidFill>
            </a:rPr>
            <a:t>Crystal Dashboard Design</a:t>
          </a:r>
          <a:endParaRPr lang="en-US" sz="1050" b="1" dirty="0">
            <a:solidFill>
              <a:schemeClr val="bg1"/>
            </a:solidFill>
          </a:endParaRPr>
        </a:p>
      </dgm:t>
    </dgm:pt>
    <dgm:pt modelId="{4078312D-59CB-45BD-B698-9AA11B656CDA}" type="parTrans" cxnId="{E341F1B4-E583-4F0E-A143-F4D3E9E9E814}">
      <dgm:prSet/>
      <dgm:spPr/>
      <dgm:t>
        <a:bodyPr/>
        <a:lstStyle/>
        <a:p>
          <a:endParaRPr lang="en-US" sz="1200"/>
        </a:p>
      </dgm:t>
    </dgm:pt>
    <dgm:pt modelId="{C5C446BE-39E3-423B-92C0-267EE85280BE}" type="sibTrans" cxnId="{E341F1B4-E583-4F0E-A143-F4D3E9E9E814}">
      <dgm:prSet/>
      <dgm:spPr/>
      <dgm:t>
        <a:bodyPr/>
        <a:lstStyle/>
        <a:p>
          <a:endParaRPr lang="en-US" sz="1200"/>
        </a:p>
      </dgm:t>
    </dgm:pt>
    <dgm:pt modelId="{E3887DCE-2EBB-42FF-9342-FEB49F7D50FB}">
      <dgm:prSet phldrT="[Text]" custT="1"/>
      <dgm:spPr/>
      <dgm:t>
        <a:bodyPr/>
        <a:lstStyle/>
        <a:p>
          <a:r>
            <a:rPr lang="en-US" sz="1600" dirty="0" smtClean="0"/>
            <a:t>In-Memory Computing</a:t>
          </a:r>
        </a:p>
      </dgm:t>
    </dgm:pt>
    <dgm:pt modelId="{8472B1D7-575C-4322-80D9-A0B073DF4246}" type="parTrans" cxnId="{A413DFD1-6968-40D9-BFC7-795F9775043A}">
      <dgm:prSet/>
      <dgm:spPr/>
      <dgm:t>
        <a:bodyPr/>
        <a:lstStyle/>
        <a:p>
          <a:endParaRPr lang="en-US" sz="1200"/>
        </a:p>
      </dgm:t>
    </dgm:pt>
    <dgm:pt modelId="{E366E5F3-E7FE-4B3E-BAC6-74F380CB684B}" type="sibTrans" cxnId="{A413DFD1-6968-40D9-BFC7-795F9775043A}">
      <dgm:prSet/>
      <dgm:spPr/>
      <dgm:t>
        <a:bodyPr/>
        <a:lstStyle/>
        <a:p>
          <a:endParaRPr lang="en-US" sz="1200"/>
        </a:p>
      </dgm:t>
    </dgm:pt>
    <dgm:pt modelId="{0D0EA7CC-2551-4BF3-9CA4-19334009A5EB}">
      <dgm:prSet phldrT="[Text]" custT="1"/>
      <dgm:spPr/>
      <dgm:t>
        <a:bodyPr/>
        <a:lstStyle/>
        <a:p>
          <a:r>
            <a:rPr lang="en-US" sz="1050" b="1" dirty="0" smtClean="0">
              <a:solidFill>
                <a:schemeClr val="bg1"/>
              </a:solidFill>
            </a:rPr>
            <a:t>High-Performance In-Memory Appliance HANA</a:t>
          </a:r>
        </a:p>
      </dgm:t>
    </dgm:pt>
    <dgm:pt modelId="{6F7CF43B-6550-4B48-AF6F-6F485DE393A6}" type="parTrans" cxnId="{E2535F6E-A545-4488-B12D-8D2A3DEE8712}">
      <dgm:prSet/>
      <dgm:spPr/>
      <dgm:t>
        <a:bodyPr/>
        <a:lstStyle/>
        <a:p>
          <a:endParaRPr lang="en-US" sz="1200"/>
        </a:p>
      </dgm:t>
    </dgm:pt>
    <dgm:pt modelId="{0A75513C-3194-411E-A055-1551E8F3CC2E}" type="sibTrans" cxnId="{E2535F6E-A545-4488-B12D-8D2A3DEE8712}">
      <dgm:prSet/>
      <dgm:spPr/>
      <dgm:t>
        <a:bodyPr/>
        <a:lstStyle/>
        <a:p>
          <a:endParaRPr lang="en-US" sz="1200"/>
        </a:p>
      </dgm:t>
    </dgm:pt>
    <dgm:pt modelId="{1D7DE61B-55B4-4F10-AE38-112E1A57A5A1}">
      <dgm:prSet phldrT="[Text]" custT="1"/>
      <dgm:spPr/>
      <dgm:t>
        <a:bodyPr/>
        <a:lstStyle/>
        <a:p>
          <a:r>
            <a:rPr lang="en-US" sz="1050" b="1" dirty="0" smtClean="0">
              <a:solidFill>
                <a:schemeClr val="bg1"/>
              </a:solidFill>
            </a:rPr>
            <a:t>Cloud</a:t>
          </a:r>
        </a:p>
      </dgm:t>
    </dgm:pt>
    <dgm:pt modelId="{BBFF5017-52B6-42AF-91D3-50D608374B1B}" type="parTrans" cxnId="{9A68618F-53A8-45C2-93DD-35C582A9DA6B}">
      <dgm:prSet/>
      <dgm:spPr/>
      <dgm:t>
        <a:bodyPr/>
        <a:lstStyle/>
        <a:p>
          <a:endParaRPr lang="en-US" sz="1200"/>
        </a:p>
      </dgm:t>
    </dgm:pt>
    <dgm:pt modelId="{52C9BCD7-15AD-4EF2-B948-98885C47A5BE}" type="sibTrans" cxnId="{9A68618F-53A8-45C2-93DD-35C582A9DA6B}">
      <dgm:prSet/>
      <dgm:spPr/>
      <dgm:t>
        <a:bodyPr/>
        <a:lstStyle/>
        <a:p>
          <a:endParaRPr lang="en-US" sz="1200"/>
        </a:p>
      </dgm:t>
    </dgm:pt>
    <dgm:pt modelId="{8D3DA741-D82C-4E39-9602-8ACFD5BF130C}">
      <dgm:prSet phldrT="[Text]" custT="1"/>
      <dgm:spPr/>
      <dgm:t>
        <a:bodyPr/>
        <a:lstStyle/>
        <a:p>
          <a:r>
            <a:rPr lang="en-US" sz="1050" b="1" dirty="0" smtClean="0">
              <a:solidFill>
                <a:schemeClr val="bg1"/>
              </a:solidFill>
            </a:rPr>
            <a:t>SAP Business Explorer (</a:t>
          </a:r>
          <a:r>
            <a:rPr lang="en-US" sz="1050" b="1" dirty="0" err="1" smtClean="0">
              <a:solidFill>
                <a:schemeClr val="bg1"/>
              </a:solidFill>
            </a:rPr>
            <a:t>Bex</a:t>
          </a:r>
          <a:r>
            <a:rPr lang="en-US" sz="1050" b="1" dirty="0" smtClean="0">
              <a:solidFill>
                <a:schemeClr val="bg1"/>
              </a:solidFill>
            </a:rPr>
            <a:t>)</a:t>
          </a:r>
          <a:endParaRPr lang="en-US" sz="1050" b="1" dirty="0">
            <a:solidFill>
              <a:schemeClr val="bg1"/>
            </a:solidFill>
          </a:endParaRPr>
        </a:p>
      </dgm:t>
    </dgm:pt>
    <dgm:pt modelId="{E8F03D39-BB8E-48CE-BEA2-DF816D23B4CF}" type="parTrans" cxnId="{273486CD-E827-4D10-94E8-E7C89CABC5C1}">
      <dgm:prSet/>
      <dgm:spPr/>
      <dgm:t>
        <a:bodyPr/>
        <a:lstStyle/>
        <a:p>
          <a:endParaRPr lang="en-US" sz="1200"/>
        </a:p>
      </dgm:t>
    </dgm:pt>
    <dgm:pt modelId="{1E592D03-1B51-41CA-9E2C-A6345559A8F5}" type="sibTrans" cxnId="{273486CD-E827-4D10-94E8-E7C89CABC5C1}">
      <dgm:prSet/>
      <dgm:spPr/>
      <dgm:t>
        <a:bodyPr/>
        <a:lstStyle/>
        <a:p>
          <a:endParaRPr lang="en-US" sz="1200"/>
        </a:p>
      </dgm:t>
    </dgm:pt>
    <dgm:pt modelId="{1C1B8169-6675-42F0-B2EC-42E0C487ADBB}">
      <dgm:prSet phldrT="[Text]" custT="1"/>
      <dgm:spPr/>
      <dgm:t>
        <a:bodyPr/>
        <a:lstStyle/>
        <a:p>
          <a:r>
            <a:rPr lang="en-US" sz="1050" b="1" dirty="0" err="1" smtClean="0">
              <a:solidFill>
                <a:schemeClr val="bg1"/>
              </a:solidFill>
            </a:rPr>
            <a:t>Lumira</a:t>
          </a:r>
          <a:endParaRPr lang="en-US" sz="1050" b="1" dirty="0" smtClean="0">
            <a:solidFill>
              <a:schemeClr val="bg1"/>
            </a:solidFill>
          </a:endParaRPr>
        </a:p>
      </dgm:t>
    </dgm:pt>
    <dgm:pt modelId="{B17233AC-63AF-40EC-AC43-00E63D5B2978}" type="parTrans" cxnId="{3E499008-3B24-4992-A3CD-8C4E13DD8586}">
      <dgm:prSet/>
      <dgm:spPr/>
      <dgm:t>
        <a:bodyPr/>
        <a:lstStyle/>
        <a:p>
          <a:endParaRPr lang="en-US" sz="1200"/>
        </a:p>
      </dgm:t>
    </dgm:pt>
    <dgm:pt modelId="{B5DD5C00-6894-4F46-9585-BED30979E80C}" type="sibTrans" cxnId="{3E499008-3B24-4992-A3CD-8C4E13DD8586}">
      <dgm:prSet/>
      <dgm:spPr/>
      <dgm:t>
        <a:bodyPr/>
        <a:lstStyle/>
        <a:p>
          <a:endParaRPr lang="en-US" sz="1200"/>
        </a:p>
      </dgm:t>
    </dgm:pt>
    <dgm:pt modelId="{B2EFE019-C52B-4F23-89CC-BB8810CC8452}" type="pres">
      <dgm:prSet presAssocID="{8DA0EC40-6CA9-442A-8508-4965D389A97A}" presName="theList" presStyleCnt="0">
        <dgm:presLayoutVars>
          <dgm:dir/>
          <dgm:animLvl val="lvl"/>
          <dgm:resizeHandles val="exact"/>
        </dgm:presLayoutVars>
      </dgm:prSet>
      <dgm:spPr/>
      <dgm:t>
        <a:bodyPr/>
        <a:lstStyle/>
        <a:p>
          <a:endParaRPr lang="en-US"/>
        </a:p>
      </dgm:t>
    </dgm:pt>
    <dgm:pt modelId="{B67546EB-EA9B-4621-8194-8ACD7EC55368}" type="pres">
      <dgm:prSet presAssocID="{FB84E6D8-2F30-461E-B135-351D8C56E290}" presName="compNode" presStyleCnt="0"/>
      <dgm:spPr/>
    </dgm:pt>
    <dgm:pt modelId="{2719BB0E-1F2E-4C15-BCBC-2C92BC4DA620}" type="pres">
      <dgm:prSet presAssocID="{FB84E6D8-2F30-461E-B135-351D8C56E290}" presName="aNode" presStyleLbl="bgShp" presStyleIdx="0" presStyleCnt="3"/>
      <dgm:spPr/>
      <dgm:t>
        <a:bodyPr/>
        <a:lstStyle/>
        <a:p>
          <a:endParaRPr lang="en-US"/>
        </a:p>
      </dgm:t>
    </dgm:pt>
    <dgm:pt modelId="{1E539B47-D1E3-4854-9FD6-BF6451546124}" type="pres">
      <dgm:prSet presAssocID="{FB84E6D8-2F30-461E-B135-351D8C56E290}" presName="textNode" presStyleLbl="bgShp" presStyleIdx="0" presStyleCnt="3"/>
      <dgm:spPr/>
      <dgm:t>
        <a:bodyPr/>
        <a:lstStyle/>
        <a:p>
          <a:endParaRPr lang="en-US"/>
        </a:p>
      </dgm:t>
    </dgm:pt>
    <dgm:pt modelId="{5BBCABEC-6CD7-482E-BE46-8C0D6C89B68C}" type="pres">
      <dgm:prSet presAssocID="{FB84E6D8-2F30-461E-B135-351D8C56E290}" presName="compChildNode" presStyleCnt="0"/>
      <dgm:spPr/>
    </dgm:pt>
    <dgm:pt modelId="{C900257D-D7D0-49DB-BF5C-4BD37EE3FCD2}" type="pres">
      <dgm:prSet presAssocID="{FB84E6D8-2F30-461E-B135-351D8C56E290}" presName="theInnerList" presStyleCnt="0"/>
      <dgm:spPr/>
    </dgm:pt>
    <dgm:pt modelId="{967F6E4F-5B9E-4BB9-A893-3F795A9F7259}" type="pres">
      <dgm:prSet presAssocID="{2D0569FC-CEE1-468D-A667-2AB2720C01FA}" presName="childNode" presStyleLbl="node1" presStyleIdx="0" presStyleCnt="5" custScaleX="117362" custScaleY="294186" custLinFactNeighborY="-75730">
        <dgm:presLayoutVars>
          <dgm:bulletEnabled val="1"/>
        </dgm:presLayoutVars>
      </dgm:prSet>
      <dgm:spPr/>
      <dgm:t>
        <a:bodyPr/>
        <a:lstStyle/>
        <a:p>
          <a:endParaRPr lang="en-US"/>
        </a:p>
      </dgm:t>
    </dgm:pt>
    <dgm:pt modelId="{9408842E-DA1B-46BF-B43B-D60A7771F644}" type="pres">
      <dgm:prSet presAssocID="{2D0569FC-CEE1-468D-A667-2AB2720C01FA}" presName="aSpace2" presStyleCnt="0"/>
      <dgm:spPr/>
    </dgm:pt>
    <dgm:pt modelId="{FEA0F1BF-5763-48F5-A0DD-8517D6DD0CF8}" type="pres">
      <dgm:prSet presAssocID="{DB2E3DBC-EADC-4ED1-9268-343DDC41B845}" presName="childNode" presStyleLbl="node1" presStyleIdx="1" presStyleCnt="5" custScaleX="117362" custScaleY="164292" custLinFactNeighborY="55152">
        <dgm:presLayoutVars>
          <dgm:bulletEnabled val="1"/>
        </dgm:presLayoutVars>
      </dgm:prSet>
      <dgm:spPr/>
      <dgm:t>
        <a:bodyPr/>
        <a:lstStyle/>
        <a:p>
          <a:endParaRPr lang="en-US"/>
        </a:p>
      </dgm:t>
    </dgm:pt>
    <dgm:pt modelId="{B054506B-A26F-433C-9EE6-EBF4810BFE41}" type="pres">
      <dgm:prSet presAssocID="{DB2E3DBC-EADC-4ED1-9268-343DDC41B845}" presName="aSpace2" presStyleCnt="0"/>
      <dgm:spPr/>
    </dgm:pt>
    <dgm:pt modelId="{3B710F04-0C8B-4999-BCD3-3A908EB18B3C}" type="pres">
      <dgm:prSet presAssocID="{8D3DA741-D82C-4E39-9602-8ACFD5BF130C}" presName="childNode" presStyleLbl="node1" presStyleIdx="2" presStyleCnt="5" custScaleX="116381" custScaleY="43642" custLinFactNeighborY="94108">
        <dgm:presLayoutVars>
          <dgm:bulletEnabled val="1"/>
        </dgm:presLayoutVars>
      </dgm:prSet>
      <dgm:spPr/>
      <dgm:t>
        <a:bodyPr/>
        <a:lstStyle/>
        <a:p>
          <a:endParaRPr lang="en-US"/>
        </a:p>
      </dgm:t>
    </dgm:pt>
    <dgm:pt modelId="{38D54F9E-8921-4262-A48B-A9D4436AC36C}" type="pres">
      <dgm:prSet presAssocID="{FB84E6D8-2F30-461E-B135-351D8C56E290}" presName="aSpace" presStyleCnt="0"/>
      <dgm:spPr/>
    </dgm:pt>
    <dgm:pt modelId="{94DAE62D-94D0-4D80-A3ED-8C3A904A58A9}" type="pres">
      <dgm:prSet presAssocID="{78485574-0602-4A2E-8E98-11199AF8D76D}" presName="compNode" presStyleCnt="0"/>
      <dgm:spPr/>
    </dgm:pt>
    <dgm:pt modelId="{DB276FB5-AE70-48DE-8DA2-6A1844FE3EFA}" type="pres">
      <dgm:prSet presAssocID="{78485574-0602-4A2E-8E98-11199AF8D76D}" presName="aNode" presStyleLbl="bgShp" presStyleIdx="1" presStyleCnt="3" custScaleX="66790"/>
      <dgm:spPr/>
      <dgm:t>
        <a:bodyPr/>
        <a:lstStyle/>
        <a:p>
          <a:endParaRPr lang="en-US"/>
        </a:p>
      </dgm:t>
    </dgm:pt>
    <dgm:pt modelId="{19B88990-2D6E-41D1-93D9-3EFFED47E844}" type="pres">
      <dgm:prSet presAssocID="{78485574-0602-4A2E-8E98-11199AF8D76D}" presName="textNode" presStyleLbl="bgShp" presStyleIdx="1" presStyleCnt="3"/>
      <dgm:spPr/>
      <dgm:t>
        <a:bodyPr/>
        <a:lstStyle/>
        <a:p>
          <a:endParaRPr lang="en-US"/>
        </a:p>
      </dgm:t>
    </dgm:pt>
    <dgm:pt modelId="{8DDA4CF8-FA05-4A95-BEF6-4EE63D7EC013}" type="pres">
      <dgm:prSet presAssocID="{78485574-0602-4A2E-8E98-11199AF8D76D}" presName="compChildNode" presStyleCnt="0"/>
      <dgm:spPr/>
    </dgm:pt>
    <dgm:pt modelId="{A14BA373-B7AD-419D-A37B-6D765C40FEF1}" type="pres">
      <dgm:prSet presAssocID="{78485574-0602-4A2E-8E98-11199AF8D76D}" presName="theInnerList" presStyleCnt="0"/>
      <dgm:spPr/>
    </dgm:pt>
    <dgm:pt modelId="{73F2D190-F1AA-421D-88BE-AFF59CD70E2E}" type="pres">
      <dgm:prSet presAssocID="{785A0D31-ECB0-4090-8B3D-DCC1E3DC6FEF}" presName="childNode" presStyleLbl="node1" presStyleIdx="3" presStyleCnt="5" custScaleX="63893" custScaleY="107559" custLinFactNeighborY="-3408">
        <dgm:presLayoutVars>
          <dgm:bulletEnabled val="1"/>
        </dgm:presLayoutVars>
      </dgm:prSet>
      <dgm:spPr/>
      <dgm:t>
        <a:bodyPr/>
        <a:lstStyle/>
        <a:p>
          <a:endParaRPr lang="en-US"/>
        </a:p>
      </dgm:t>
    </dgm:pt>
    <dgm:pt modelId="{3DD1B85E-9BF2-4632-8ACC-9C836B9D97D9}" type="pres">
      <dgm:prSet presAssocID="{78485574-0602-4A2E-8E98-11199AF8D76D}" presName="aSpace" presStyleCnt="0"/>
      <dgm:spPr/>
    </dgm:pt>
    <dgm:pt modelId="{2EB1986F-4459-48D3-8E9F-5D8A6D8C19AD}" type="pres">
      <dgm:prSet presAssocID="{E3887DCE-2EBB-42FF-9342-FEB49F7D50FB}" presName="compNode" presStyleCnt="0"/>
      <dgm:spPr/>
    </dgm:pt>
    <dgm:pt modelId="{95C9C4CA-E076-483C-8B23-9DBDAF525AA2}" type="pres">
      <dgm:prSet presAssocID="{E3887DCE-2EBB-42FF-9342-FEB49F7D50FB}" presName="aNode" presStyleLbl="bgShp" presStyleIdx="2" presStyleCnt="3" custScaleX="61720"/>
      <dgm:spPr/>
      <dgm:t>
        <a:bodyPr/>
        <a:lstStyle/>
        <a:p>
          <a:endParaRPr lang="en-US"/>
        </a:p>
      </dgm:t>
    </dgm:pt>
    <dgm:pt modelId="{A64263FD-E730-4EAA-86B1-2AF40C18E3FA}" type="pres">
      <dgm:prSet presAssocID="{E3887DCE-2EBB-42FF-9342-FEB49F7D50FB}" presName="textNode" presStyleLbl="bgShp" presStyleIdx="2" presStyleCnt="3"/>
      <dgm:spPr/>
      <dgm:t>
        <a:bodyPr/>
        <a:lstStyle/>
        <a:p>
          <a:endParaRPr lang="en-US"/>
        </a:p>
      </dgm:t>
    </dgm:pt>
    <dgm:pt modelId="{D1F99F14-1798-48E5-884E-C16FA77481E7}" type="pres">
      <dgm:prSet presAssocID="{E3887DCE-2EBB-42FF-9342-FEB49F7D50FB}" presName="compChildNode" presStyleCnt="0"/>
      <dgm:spPr/>
    </dgm:pt>
    <dgm:pt modelId="{E86D3C3F-956B-43F9-9A88-47DF606C216E}" type="pres">
      <dgm:prSet presAssocID="{E3887DCE-2EBB-42FF-9342-FEB49F7D50FB}" presName="theInnerList" presStyleCnt="0"/>
      <dgm:spPr/>
    </dgm:pt>
    <dgm:pt modelId="{5F5A3845-EF28-4D61-8F68-86B0A1375D97}" type="pres">
      <dgm:prSet presAssocID="{0D0EA7CC-2551-4BF3-9CA4-19334009A5EB}" presName="childNode" presStyleLbl="node1" presStyleIdx="4" presStyleCnt="5" custScaleX="49578" custScaleY="112322" custLinFactNeighborY="-4906">
        <dgm:presLayoutVars>
          <dgm:bulletEnabled val="1"/>
        </dgm:presLayoutVars>
      </dgm:prSet>
      <dgm:spPr/>
      <dgm:t>
        <a:bodyPr/>
        <a:lstStyle/>
        <a:p>
          <a:endParaRPr lang="en-US"/>
        </a:p>
      </dgm:t>
    </dgm:pt>
  </dgm:ptLst>
  <dgm:cxnLst>
    <dgm:cxn modelId="{2BDC72B5-DFAD-4F4A-B956-B7C541338ED4}" type="presOf" srcId="{FB84E6D8-2F30-461E-B135-351D8C56E290}" destId="{2719BB0E-1F2E-4C15-BCBC-2C92BC4DA620}" srcOrd="0" destOrd="0" presId="urn:microsoft.com/office/officeart/2005/8/layout/lProcess2"/>
    <dgm:cxn modelId="{FF68418C-4B65-496E-A65F-92198E4214DE}" type="presOf" srcId="{8D3DA741-D82C-4E39-9602-8ACFD5BF130C}" destId="{3B710F04-0C8B-4999-BCD3-3A908EB18B3C}" srcOrd="0" destOrd="0" presId="urn:microsoft.com/office/officeart/2005/8/layout/lProcess2"/>
    <dgm:cxn modelId="{3E499008-3B24-4992-A3CD-8C4E13DD8586}" srcId="{2D0569FC-CEE1-468D-A667-2AB2720C01FA}" destId="{1C1B8169-6675-42F0-B2EC-42E0C487ADBB}" srcOrd="5" destOrd="0" parTransId="{B17233AC-63AF-40EC-AC43-00E63D5B2978}" sibTransId="{B5DD5C00-6894-4F46-9585-BED30979E80C}"/>
    <dgm:cxn modelId="{C70A7C45-193F-41C3-8F2C-7889E345443A}" type="presOf" srcId="{8DA0EC40-6CA9-442A-8508-4965D389A97A}" destId="{B2EFE019-C52B-4F23-89CC-BB8810CC8452}" srcOrd="0" destOrd="0" presId="urn:microsoft.com/office/officeart/2005/8/layout/lProcess2"/>
    <dgm:cxn modelId="{0BE9DF9B-73AD-46E7-B134-7CF795ED1883}" srcId="{78485574-0602-4A2E-8E98-11199AF8D76D}" destId="{785A0D31-ECB0-4090-8B3D-DCC1E3DC6FEF}" srcOrd="0" destOrd="0" parTransId="{5B362A94-ECE2-4471-B52B-6B8164217DAF}" sibTransId="{BD3924DA-173C-444C-BFDC-A7BF3CEE8D22}"/>
    <dgm:cxn modelId="{273486CD-E827-4D10-94E8-E7C89CABC5C1}" srcId="{FB84E6D8-2F30-461E-B135-351D8C56E290}" destId="{8D3DA741-D82C-4E39-9602-8ACFD5BF130C}" srcOrd="2" destOrd="0" parTransId="{E8F03D39-BB8E-48CE-BEA2-DF816D23B4CF}" sibTransId="{1E592D03-1B51-41CA-9E2C-A6345559A8F5}"/>
    <dgm:cxn modelId="{28136A1F-E166-41E8-8C8B-C3977F1684EF}" srcId="{2D0569FC-CEE1-468D-A667-2AB2720C01FA}" destId="{DFB744A2-56FC-46A9-A26E-91EB526ACC15}" srcOrd="2" destOrd="0" parTransId="{EBCAF89D-93E7-4964-9127-FFCDFE383EB3}" sibTransId="{9F89F159-F387-4829-9B7F-4D6E10A3B18A}"/>
    <dgm:cxn modelId="{D5A21147-C79E-4556-8C45-77CBB5B96272}" type="presOf" srcId="{DFB744A2-56FC-46A9-A26E-91EB526ACC15}" destId="{967F6E4F-5B9E-4BB9-A893-3F795A9F7259}" srcOrd="0" destOrd="3" presId="urn:microsoft.com/office/officeart/2005/8/layout/lProcess2"/>
    <dgm:cxn modelId="{89EB378F-28DE-40A1-B831-E4D0BDD65460}" srcId="{FB84E6D8-2F30-461E-B135-351D8C56E290}" destId="{2D0569FC-CEE1-468D-A667-2AB2720C01FA}" srcOrd="0" destOrd="0" parTransId="{47A3FD1A-995D-4C4F-B7F7-4C2C7CFF29AA}" sibTransId="{2ED5A190-848A-490E-9428-6B3906E2CBA1}"/>
    <dgm:cxn modelId="{597E0550-0B93-42FA-90A1-AEF7A78CC39B}" type="presOf" srcId="{D2745BEB-55EB-4378-AFBF-DB44BD2D7CD9}" destId="{967F6E4F-5B9E-4BB9-A893-3F795A9F7259}" srcOrd="0" destOrd="2" presId="urn:microsoft.com/office/officeart/2005/8/layout/lProcess2"/>
    <dgm:cxn modelId="{E2535F6E-A545-4488-B12D-8D2A3DEE8712}" srcId="{E3887DCE-2EBB-42FF-9342-FEB49F7D50FB}" destId="{0D0EA7CC-2551-4BF3-9CA4-19334009A5EB}" srcOrd="0" destOrd="0" parTransId="{6F7CF43B-6550-4B48-AF6F-6F485DE393A6}" sibTransId="{0A75513C-3194-411E-A055-1551E8F3CC2E}"/>
    <dgm:cxn modelId="{73C4919F-DB76-4D4B-9109-4D450666BF49}" type="presOf" srcId="{78485574-0602-4A2E-8E98-11199AF8D76D}" destId="{DB276FB5-AE70-48DE-8DA2-6A1844FE3EFA}" srcOrd="0" destOrd="0" presId="urn:microsoft.com/office/officeart/2005/8/layout/lProcess2"/>
    <dgm:cxn modelId="{86AA6C11-EAAF-4BAE-9B3C-49AB7DA513D8}" type="presOf" srcId="{36B72CA3-4298-4456-BC15-47B8FFA57433}" destId="{FEA0F1BF-5763-48F5-A0DD-8517D6DD0CF8}" srcOrd="0" destOrd="2" presId="urn:microsoft.com/office/officeart/2005/8/layout/lProcess2"/>
    <dgm:cxn modelId="{557C3B3F-07DC-4C03-BA21-5F5916438B36}" type="presOf" srcId="{FB84E6D8-2F30-461E-B135-351D8C56E290}" destId="{1E539B47-D1E3-4854-9FD6-BF6451546124}" srcOrd="1" destOrd="0" presId="urn:microsoft.com/office/officeart/2005/8/layout/lProcess2"/>
    <dgm:cxn modelId="{FF67C7E7-17EE-4117-BFB1-D6DFDDCD825C}" type="presOf" srcId="{2D0569FC-CEE1-468D-A667-2AB2720C01FA}" destId="{967F6E4F-5B9E-4BB9-A893-3F795A9F7259}" srcOrd="0" destOrd="0" presId="urn:microsoft.com/office/officeart/2005/8/layout/lProcess2"/>
    <dgm:cxn modelId="{EB66F580-DFF7-4BA0-9E4B-536981E7B46D}" type="presOf" srcId="{1D7DE61B-55B4-4F10-AE38-112E1A57A5A1}" destId="{967F6E4F-5B9E-4BB9-A893-3F795A9F7259}" srcOrd="0" destOrd="5" presId="urn:microsoft.com/office/officeart/2005/8/layout/lProcess2"/>
    <dgm:cxn modelId="{BEED29AF-5EC2-44E3-BC88-530630943705}" srcId="{8DA0EC40-6CA9-442A-8508-4965D389A97A}" destId="{FB84E6D8-2F30-461E-B135-351D8C56E290}" srcOrd="0" destOrd="0" parTransId="{34917E5E-4EA6-4785-8B0E-25FD7F261F1E}" sibTransId="{643AF862-2D6F-4749-B2CA-603941476D9A}"/>
    <dgm:cxn modelId="{6D65DB72-BFD1-4166-B6D3-8E9BB541B2DF}" type="presOf" srcId="{1C1B8169-6675-42F0-B2EC-42E0C487ADBB}" destId="{967F6E4F-5B9E-4BB9-A893-3F795A9F7259}" srcOrd="0" destOrd="6" presId="urn:microsoft.com/office/officeart/2005/8/layout/lProcess2"/>
    <dgm:cxn modelId="{5DDC5582-DB6C-495B-B0F1-81E56D9A3598}" srcId="{2D0569FC-CEE1-468D-A667-2AB2720C01FA}" destId="{EB67E79C-33FD-4408-AA19-21D9B494F1A5}" srcOrd="0" destOrd="0" parTransId="{DEE7ED22-550A-461D-BAFC-830667929B5A}" sibTransId="{60AC1E2A-EE23-4826-93C1-6A0AB45841C6}"/>
    <dgm:cxn modelId="{B3B9B96B-A244-4170-A63A-53DE61C47DB2}" srcId="{FB84E6D8-2F30-461E-B135-351D8C56E290}" destId="{DB2E3DBC-EADC-4ED1-9268-343DDC41B845}" srcOrd="1" destOrd="0" parTransId="{D00056A6-02BA-440F-9D3F-F5A22D0B14F4}" sibTransId="{ED6C3F7E-22A7-481C-BCB1-AFA8350D0F5E}"/>
    <dgm:cxn modelId="{099F7A2F-FBA5-4B5C-9C0F-5CAB6F9B53E1}" type="presOf" srcId="{0D0EA7CC-2551-4BF3-9CA4-19334009A5EB}" destId="{5F5A3845-EF28-4D61-8F68-86B0A1375D97}" srcOrd="0" destOrd="0" presId="urn:microsoft.com/office/officeart/2005/8/layout/lProcess2"/>
    <dgm:cxn modelId="{E341F1B4-E583-4F0E-A143-F4D3E9E9E814}" srcId="{DB2E3DBC-EADC-4ED1-9268-343DDC41B845}" destId="{36B72CA3-4298-4456-BC15-47B8FFA57433}" srcOrd="1" destOrd="0" parTransId="{4078312D-59CB-45BD-B698-9AA11B656CDA}" sibTransId="{C5C446BE-39E3-423B-92C0-267EE85280BE}"/>
    <dgm:cxn modelId="{2C760343-6152-4088-BE57-F40EC21F9C4A}" srcId="{DB2E3DBC-EADC-4ED1-9268-343DDC41B845}" destId="{91DB5E13-4166-4060-974E-54C1F7227C25}" srcOrd="0" destOrd="0" parTransId="{B2F1D637-64EB-45D4-9872-8E64D3934C69}" sibTransId="{E1EBBCF4-9AD8-41E9-ACDA-C0ECD8D83D25}"/>
    <dgm:cxn modelId="{02FDC8E7-0F18-4212-9587-5B0DE9232FEF}" type="presOf" srcId="{E3887DCE-2EBB-42FF-9342-FEB49F7D50FB}" destId="{95C9C4CA-E076-483C-8B23-9DBDAF525AA2}" srcOrd="0" destOrd="0" presId="urn:microsoft.com/office/officeart/2005/8/layout/lProcess2"/>
    <dgm:cxn modelId="{923DD1A4-3D82-4A40-B48A-349F26F2EEA9}" srcId="{2D0569FC-CEE1-468D-A667-2AB2720C01FA}" destId="{D2745BEB-55EB-4378-AFBF-DB44BD2D7CD9}" srcOrd="1" destOrd="0" parTransId="{90D014F9-DB8D-4B0C-8268-532D7E56DB21}" sibTransId="{F7B9E2AA-93A8-4B71-BAE6-67F2C17185E2}"/>
    <dgm:cxn modelId="{B00C0F63-02BF-4B2D-9AD8-5D0CFD2E6F0D}" type="presOf" srcId="{DB2E3DBC-EADC-4ED1-9268-343DDC41B845}" destId="{FEA0F1BF-5763-48F5-A0DD-8517D6DD0CF8}" srcOrd="0" destOrd="0" presId="urn:microsoft.com/office/officeart/2005/8/layout/lProcess2"/>
    <dgm:cxn modelId="{A413DFD1-6968-40D9-BFC7-795F9775043A}" srcId="{8DA0EC40-6CA9-442A-8508-4965D389A97A}" destId="{E3887DCE-2EBB-42FF-9342-FEB49F7D50FB}" srcOrd="2" destOrd="0" parTransId="{8472B1D7-575C-4322-80D9-A0B073DF4246}" sibTransId="{E366E5F3-E7FE-4B3E-BAC6-74F380CB684B}"/>
    <dgm:cxn modelId="{D6F297A2-D0C9-4547-ABB2-BE0C9D2724A7}" type="presOf" srcId="{2BDAB025-E6CC-4345-BB93-E72CEA70E54E}" destId="{967F6E4F-5B9E-4BB9-A893-3F795A9F7259}" srcOrd="0" destOrd="4" presId="urn:microsoft.com/office/officeart/2005/8/layout/lProcess2"/>
    <dgm:cxn modelId="{7CCF49B5-4C01-45C2-B249-493B8388DB8C}" type="presOf" srcId="{78485574-0602-4A2E-8E98-11199AF8D76D}" destId="{19B88990-2D6E-41D1-93D9-3EFFED47E844}" srcOrd="1" destOrd="0" presId="urn:microsoft.com/office/officeart/2005/8/layout/lProcess2"/>
    <dgm:cxn modelId="{B4EDF8FC-6537-40CC-997B-C7651E82F36B}" type="presOf" srcId="{91DB5E13-4166-4060-974E-54C1F7227C25}" destId="{FEA0F1BF-5763-48F5-A0DD-8517D6DD0CF8}" srcOrd="0" destOrd="1" presId="urn:microsoft.com/office/officeart/2005/8/layout/lProcess2"/>
    <dgm:cxn modelId="{5367C86E-3AE2-4363-8D6F-7573EFA03EA4}" type="presOf" srcId="{785A0D31-ECB0-4090-8B3D-DCC1E3DC6FEF}" destId="{73F2D190-F1AA-421D-88BE-AFF59CD70E2E}" srcOrd="0" destOrd="0" presId="urn:microsoft.com/office/officeart/2005/8/layout/lProcess2"/>
    <dgm:cxn modelId="{47460086-88F6-4CBE-B9E8-5AC57C7D2696}" type="presOf" srcId="{EB67E79C-33FD-4408-AA19-21D9B494F1A5}" destId="{967F6E4F-5B9E-4BB9-A893-3F795A9F7259}" srcOrd="0" destOrd="1" presId="urn:microsoft.com/office/officeart/2005/8/layout/lProcess2"/>
    <dgm:cxn modelId="{AAE4725D-8803-498F-853B-553A9D7B4BF4}" srcId="{8DA0EC40-6CA9-442A-8508-4965D389A97A}" destId="{78485574-0602-4A2E-8E98-11199AF8D76D}" srcOrd="1" destOrd="0" parTransId="{1E0C690F-252E-4EB3-A3A6-7CAD1824545A}" sibTransId="{ABC191CD-2B4E-40A7-83F3-4D9834448ED8}"/>
    <dgm:cxn modelId="{DB37F24E-A0A5-4E74-8CD3-223920B02C1B}" type="presOf" srcId="{E3887DCE-2EBB-42FF-9342-FEB49F7D50FB}" destId="{A64263FD-E730-4EAA-86B1-2AF40C18E3FA}" srcOrd="1" destOrd="0" presId="urn:microsoft.com/office/officeart/2005/8/layout/lProcess2"/>
    <dgm:cxn modelId="{AC867E66-9C5A-4794-81B9-F80CD3CC0C5B}" srcId="{2D0569FC-CEE1-468D-A667-2AB2720C01FA}" destId="{2BDAB025-E6CC-4345-BB93-E72CEA70E54E}" srcOrd="3" destOrd="0" parTransId="{C9CA19F5-2FE1-4E70-8951-061363BD8B75}" sibTransId="{2BD4796F-38F2-4C9B-97BF-5E6479B471E4}"/>
    <dgm:cxn modelId="{9A68618F-53A8-45C2-93DD-35C582A9DA6B}" srcId="{2D0569FC-CEE1-468D-A667-2AB2720C01FA}" destId="{1D7DE61B-55B4-4F10-AE38-112E1A57A5A1}" srcOrd="4" destOrd="0" parTransId="{BBFF5017-52B6-42AF-91D3-50D608374B1B}" sibTransId="{52C9BCD7-15AD-4EF2-B948-98885C47A5BE}"/>
    <dgm:cxn modelId="{BDA0AA1D-7037-460C-8F0C-269B54964879}" type="presParOf" srcId="{B2EFE019-C52B-4F23-89CC-BB8810CC8452}" destId="{B67546EB-EA9B-4621-8194-8ACD7EC55368}" srcOrd="0" destOrd="0" presId="urn:microsoft.com/office/officeart/2005/8/layout/lProcess2"/>
    <dgm:cxn modelId="{4AA23944-29F1-4D52-B99C-289D2A62A1BE}" type="presParOf" srcId="{B67546EB-EA9B-4621-8194-8ACD7EC55368}" destId="{2719BB0E-1F2E-4C15-BCBC-2C92BC4DA620}" srcOrd="0" destOrd="0" presId="urn:microsoft.com/office/officeart/2005/8/layout/lProcess2"/>
    <dgm:cxn modelId="{017CABB2-72AC-46B4-89F9-1F0B75FB21D5}" type="presParOf" srcId="{B67546EB-EA9B-4621-8194-8ACD7EC55368}" destId="{1E539B47-D1E3-4854-9FD6-BF6451546124}" srcOrd="1" destOrd="0" presId="urn:microsoft.com/office/officeart/2005/8/layout/lProcess2"/>
    <dgm:cxn modelId="{B11D7431-9890-445B-BE27-34B4607797BE}" type="presParOf" srcId="{B67546EB-EA9B-4621-8194-8ACD7EC55368}" destId="{5BBCABEC-6CD7-482E-BE46-8C0D6C89B68C}" srcOrd="2" destOrd="0" presId="urn:microsoft.com/office/officeart/2005/8/layout/lProcess2"/>
    <dgm:cxn modelId="{2D9AF17B-9EDF-491B-B688-3480BA9EE0A5}" type="presParOf" srcId="{5BBCABEC-6CD7-482E-BE46-8C0D6C89B68C}" destId="{C900257D-D7D0-49DB-BF5C-4BD37EE3FCD2}" srcOrd="0" destOrd="0" presId="urn:microsoft.com/office/officeart/2005/8/layout/lProcess2"/>
    <dgm:cxn modelId="{9203672B-BE8F-4D0D-BB9B-57FD34790C9B}" type="presParOf" srcId="{C900257D-D7D0-49DB-BF5C-4BD37EE3FCD2}" destId="{967F6E4F-5B9E-4BB9-A893-3F795A9F7259}" srcOrd="0" destOrd="0" presId="urn:microsoft.com/office/officeart/2005/8/layout/lProcess2"/>
    <dgm:cxn modelId="{C71BAF0E-C562-4B18-808C-C505CD8CE71E}" type="presParOf" srcId="{C900257D-D7D0-49DB-BF5C-4BD37EE3FCD2}" destId="{9408842E-DA1B-46BF-B43B-D60A7771F644}" srcOrd="1" destOrd="0" presId="urn:microsoft.com/office/officeart/2005/8/layout/lProcess2"/>
    <dgm:cxn modelId="{A4E1D947-CE13-41B0-954B-D2F183E3ED21}" type="presParOf" srcId="{C900257D-D7D0-49DB-BF5C-4BD37EE3FCD2}" destId="{FEA0F1BF-5763-48F5-A0DD-8517D6DD0CF8}" srcOrd="2" destOrd="0" presId="urn:microsoft.com/office/officeart/2005/8/layout/lProcess2"/>
    <dgm:cxn modelId="{1D3308CC-399F-453F-9D3D-09211D3D031A}" type="presParOf" srcId="{C900257D-D7D0-49DB-BF5C-4BD37EE3FCD2}" destId="{B054506B-A26F-433C-9EE6-EBF4810BFE41}" srcOrd="3" destOrd="0" presId="urn:microsoft.com/office/officeart/2005/8/layout/lProcess2"/>
    <dgm:cxn modelId="{B30DCE92-2E8F-4C92-8527-F83DEEA720B7}" type="presParOf" srcId="{C900257D-D7D0-49DB-BF5C-4BD37EE3FCD2}" destId="{3B710F04-0C8B-4999-BCD3-3A908EB18B3C}" srcOrd="4" destOrd="0" presId="urn:microsoft.com/office/officeart/2005/8/layout/lProcess2"/>
    <dgm:cxn modelId="{6418DF62-1BD3-42CA-8968-7B32C8D3F402}" type="presParOf" srcId="{B2EFE019-C52B-4F23-89CC-BB8810CC8452}" destId="{38D54F9E-8921-4262-A48B-A9D4436AC36C}" srcOrd="1" destOrd="0" presId="urn:microsoft.com/office/officeart/2005/8/layout/lProcess2"/>
    <dgm:cxn modelId="{1B5A3BDE-370A-468A-8339-C89F6328A163}" type="presParOf" srcId="{B2EFE019-C52B-4F23-89CC-BB8810CC8452}" destId="{94DAE62D-94D0-4D80-A3ED-8C3A904A58A9}" srcOrd="2" destOrd="0" presId="urn:microsoft.com/office/officeart/2005/8/layout/lProcess2"/>
    <dgm:cxn modelId="{3746B411-F683-4945-9885-83CAB67FAB53}" type="presParOf" srcId="{94DAE62D-94D0-4D80-A3ED-8C3A904A58A9}" destId="{DB276FB5-AE70-48DE-8DA2-6A1844FE3EFA}" srcOrd="0" destOrd="0" presId="urn:microsoft.com/office/officeart/2005/8/layout/lProcess2"/>
    <dgm:cxn modelId="{D8EE1980-DDE1-4012-B70D-405581EB9FF6}" type="presParOf" srcId="{94DAE62D-94D0-4D80-A3ED-8C3A904A58A9}" destId="{19B88990-2D6E-41D1-93D9-3EFFED47E844}" srcOrd="1" destOrd="0" presId="urn:microsoft.com/office/officeart/2005/8/layout/lProcess2"/>
    <dgm:cxn modelId="{46F8DD4B-F89C-4044-B67C-F4D19FA0E642}" type="presParOf" srcId="{94DAE62D-94D0-4D80-A3ED-8C3A904A58A9}" destId="{8DDA4CF8-FA05-4A95-BEF6-4EE63D7EC013}" srcOrd="2" destOrd="0" presId="urn:microsoft.com/office/officeart/2005/8/layout/lProcess2"/>
    <dgm:cxn modelId="{6A999CC6-0DDC-4E0F-834A-7139213C9E28}" type="presParOf" srcId="{8DDA4CF8-FA05-4A95-BEF6-4EE63D7EC013}" destId="{A14BA373-B7AD-419D-A37B-6D765C40FEF1}" srcOrd="0" destOrd="0" presId="urn:microsoft.com/office/officeart/2005/8/layout/lProcess2"/>
    <dgm:cxn modelId="{94AE789D-8EFE-43E7-8550-2582F368DB52}" type="presParOf" srcId="{A14BA373-B7AD-419D-A37B-6D765C40FEF1}" destId="{73F2D190-F1AA-421D-88BE-AFF59CD70E2E}" srcOrd="0" destOrd="0" presId="urn:microsoft.com/office/officeart/2005/8/layout/lProcess2"/>
    <dgm:cxn modelId="{C815A15B-1688-4576-BCD2-E8BA8FF10366}" type="presParOf" srcId="{B2EFE019-C52B-4F23-89CC-BB8810CC8452}" destId="{3DD1B85E-9BF2-4632-8ACC-9C836B9D97D9}" srcOrd="3" destOrd="0" presId="urn:microsoft.com/office/officeart/2005/8/layout/lProcess2"/>
    <dgm:cxn modelId="{6CAFE993-43D5-4DE1-B867-D6495311C251}" type="presParOf" srcId="{B2EFE019-C52B-4F23-89CC-BB8810CC8452}" destId="{2EB1986F-4459-48D3-8E9F-5D8A6D8C19AD}" srcOrd="4" destOrd="0" presId="urn:microsoft.com/office/officeart/2005/8/layout/lProcess2"/>
    <dgm:cxn modelId="{25970F60-5D53-46E6-8768-A4AD9C6E8E4B}" type="presParOf" srcId="{2EB1986F-4459-48D3-8E9F-5D8A6D8C19AD}" destId="{95C9C4CA-E076-483C-8B23-9DBDAF525AA2}" srcOrd="0" destOrd="0" presId="urn:microsoft.com/office/officeart/2005/8/layout/lProcess2"/>
    <dgm:cxn modelId="{2054F000-9CA1-4674-9582-F2EA32CCF58F}" type="presParOf" srcId="{2EB1986F-4459-48D3-8E9F-5D8A6D8C19AD}" destId="{A64263FD-E730-4EAA-86B1-2AF40C18E3FA}" srcOrd="1" destOrd="0" presId="urn:microsoft.com/office/officeart/2005/8/layout/lProcess2"/>
    <dgm:cxn modelId="{47F64164-EFCE-40DF-A81B-F1D1993E9107}" type="presParOf" srcId="{2EB1986F-4459-48D3-8E9F-5D8A6D8C19AD}" destId="{D1F99F14-1798-48E5-884E-C16FA77481E7}" srcOrd="2" destOrd="0" presId="urn:microsoft.com/office/officeart/2005/8/layout/lProcess2"/>
    <dgm:cxn modelId="{72FA127C-79D4-4E0E-A15C-9983C91FF3E3}" type="presParOf" srcId="{D1F99F14-1798-48E5-884E-C16FA77481E7}" destId="{E86D3C3F-956B-43F9-9A88-47DF606C216E}" srcOrd="0" destOrd="0" presId="urn:microsoft.com/office/officeart/2005/8/layout/lProcess2"/>
    <dgm:cxn modelId="{71A1D7E0-705A-4522-9F2B-6BAAE7C6A5A7}" type="presParOf" srcId="{E86D3C3F-956B-43F9-9A88-47DF606C216E}" destId="{5F5A3845-EF28-4D61-8F68-86B0A1375D97}" srcOrd="0"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B05874-00F5-45DE-B6F6-B6208BF18BDC}"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F31F79AA-CF49-415A-B3C0-108F94963762}">
      <dgm:prSet/>
      <dgm:spPr/>
      <dgm:t>
        <a:bodyPr/>
        <a:lstStyle/>
        <a:p>
          <a:r>
            <a:rPr lang="en-US" dirty="0" smtClean="0"/>
            <a:t>https://jam2.sapjam.com/wiki/show/ZHUSiGuWIlZKT8drWGBpA0?_lightbox=true</a:t>
          </a:r>
          <a:endParaRPr lang="en-US" dirty="0"/>
        </a:p>
      </dgm:t>
    </dgm:pt>
    <dgm:pt modelId="{44E1ED3E-1117-49A1-B59D-A50CBF612291}" type="parTrans" cxnId="{70E70917-1FD5-4A4F-9645-E4DD2C144B1D}">
      <dgm:prSet/>
      <dgm:spPr/>
      <dgm:t>
        <a:bodyPr/>
        <a:lstStyle/>
        <a:p>
          <a:endParaRPr lang="en-US"/>
        </a:p>
      </dgm:t>
    </dgm:pt>
    <dgm:pt modelId="{DCCAEA18-8DDE-4775-B500-6E6FDA19C90B}" type="sibTrans" cxnId="{70E70917-1FD5-4A4F-9645-E4DD2C144B1D}">
      <dgm:prSet/>
      <dgm:spPr/>
      <dgm:t>
        <a:bodyPr/>
        <a:lstStyle/>
        <a:p>
          <a:endParaRPr lang="en-US"/>
        </a:p>
      </dgm:t>
    </dgm:pt>
    <dgm:pt modelId="{8954A92C-00EC-4039-AE9E-D212888C4E45}" type="pres">
      <dgm:prSet presAssocID="{E6B05874-00F5-45DE-B6F6-B6208BF18BDC}" presName="linear" presStyleCnt="0">
        <dgm:presLayoutVars>
          <dgm:animLvl val="lvl"/>
          <dgm:resizeHandles val="exact"/>
        </dgm:presLayoutVars>
      </dgm:prSet>
      <dgm:spPr/>
      <dgm:t>
        <a:bodyPr/>
        <a:lstStyle/>
        <a:p>
          <a:endParaRPr lang="en-US"/>
        </a:p>
      </dgm:t>
    </dgm:pt>
    <dgm:pt modelId="{059E0636-6060-4E0A-817E-8DEE88BF49B5}" type="pres">
      <dgm:prSet presAssocID="{F31F79AA-CF49-415A-B3C0-108F94963762}" presName="parentText" presStyleLbl="node1" presStyleIdx="0" presStyleCnt="1">
        <dgm:presLayoutVars>
          <dgm:chMax val="0"/>
          <dgm:bulletEnabled val="1"/>
        </dgm:presLayoutVars>
      </dgm:prSet>
      <dgm:spPr/>
      <dgm:t>
        <a:bodyPr/>
        <a:lstStyle/>
        <a:p>
          <a:endParaRPr lang="en-US"/>
        </a:p>
      </dgm:t>
    </dgm:pt>
  </dgm:ptLst>
  <dgm:cxnLst>
    <dgm:cxn modelId="{70E70917-1FD5-4A4F-9645-E4DD2C144B1D}" srcId="{E6B05874-00F5-45DE-B6F6-B6208BF18BDC}" destId="{F31F79AA-CF49-415A-B3C0-108F94963762}" srcOrd="0" destOrd="0" parTransId="{44E1ED3E-1117-49A1-B59D-A50CBF612291}" sibTransId="{DCCAEA18-8DDE-4775-B500-6E6FDA19C90B}"/>
    <dgm:cxn modelId="{A087FD1F-9AF5-42C6-A162-7EDBE659CFD5}" type="presOf" srcId="{E6B05874-00F5-45DE-B6F6-B6208BF18BDC}" destId="{8954A92C-00EC-4039-AE9E-D212888C4E45}" srcOrd="0" destOrd="0" presId="urn:microsoft.com/office/officeart/2005/8/layout/vList2"/>
    <dgm:cxn modelId="{20B3D05C-A94E-438F-9FB3-B7CF37D0461C}" type="presOf" srcId="{F31F79AA-CF49-415A-B3C0-108F94963762}" destId="{059E0636-6060-4E0A-817E-8DEE88BF49B5}" srcOrd="0" destOrd="0" presId="urn:microsoft.com/office/officeart/2005/8/layout/vList2"/>
    <dgm:cxn modelId="{6FE32D73-C28C-46F3-A1E6-7ED5AFE5287F}" type="presParOf" srcId="{8954A92C-00EC-4039-AE9E-D212888C4E45}" destId="{059E0636-6060-4E0A-817E-8DEE88BF49B5}"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B05874-00F5-45DE-B6F6-B6208BF18BDC}"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F31F79AA-CF49-415A-B3C0-108F94963762}">
      <dgm:prSet/>
      <dgm:spPr/>
      <dgm:t>
        <a:bodyPr/>
        <a:lstStyle/>
        <a:p>
          <a:r>
            <a:rPr lang="en-CA" dirty="0" smtClean="0">
              <a:ea typeface="Arial Unicode MS" pitchFamily="34" charset="-128"/>
              <a:cs typeface="Arial Unicode MS" pitchFamily="34" charset="-128"/>
            </a:rPr>
            <a:t>https://jam2.sapjam.com/wiki/show/TJwf8Mg4HmZUHYAuzhKUok</a:t>
          </a:r>
          <a:endParaRPr lang="en-US" dirty="0"/>
        </a:p>
      </dgm:t>
    </dgm:pt>
    <dgm:pt modelId="{44E1ED3E-1117-49A1-B59D-A50CBF612291}" type="parTrans" cxnId="{70E70917-1FD5-4A4F-9645-E4DD2C144B1D}">
      <dgm:prSet/>
      <dgm:spPr/>
      <dgm:t>
        <a:bodyPr/>
        <a:lstStyle/>
        <a:p>
          <a:endParaRPr lang="en-US"/>
        </a:p>
      </dgm:t>
    </dgm:pt>
    <dgm:pt modelId="{DCCAEA18-8DDE-4775-B500-6E6FDA19C90B}" type="sibTrans" cxnId="{70E70917-1FD5-4A4F-9645-E4DD2C144B1D}">
      <dgm:prSet/>
      <dgm:spPr/>
      <dgm:t>
        <a:bodyPr/>
        <a:lstStyle/>
        <a:p>
          <a:endParaRPr lang="en-US"/>
        </a:p>
      </dgm:t>
    </dgm:pt>
    <dgm:pt modelId="{8954A92C-00EC-4039-AE9E-D212888C4E45}" type="pres">
      <dgm:prSet presAssocID="{E6B05874-00F5-45DE-B6F6-B6208BF18BDC}" presName="linear" presStyleCnt="0">
        <dgm:presLayoutVars>
          <dgm:animLvl val="lvl"/>
          <dgm:resizeHandles val="exact"/>
        </dgm:presLayoutVars>
      </dgm:prSet>
      <dgm:spPr/>
      <dgm:t>
        <a:bodyPr/>
        <a:lstStyle/>
        <a:p>
          <a:endParaRPr lang="en-US"/>
        </a:p>
      </dgm:t>
    </dgm:pt>
    <dgm:pt modelId="{059E0636-6060-4E0A-817E-8DEE88BF49B5}" type="pres">
      <dgm:prSet presAssocID="{F31F79AA-CF49-415A-B3C0-108F94963762}" presName="parentText" presStyleLbl="node1" presStyleIdx="0" presStyleCnt="1" custLinFactNeighborX="-3779" custLinFactNeighborY="-5292">
        <dgm:presLayoutVars>
          <dgm:chMax val="0"/>
          <dgm:bulletEnabled val="1"/>
        </dgm:presLayoutVars>
      </dgm:prSet>
      <dgm:spPr/>
      <dgm:t>
        <a:bodyPr/>
        <a:lstStyle/>
        <a:p>
          <a:endParaRPr lang="en-US"/>
        </a:p>
      </dgm:t>
    </dgm:pt>
  </dgm:ptLst>
  <dgm:cxnLst>
    <dgm:cxn modelId="{70E70917-1FD5-4A4F-9645-E4DD2C144B1D}" srcId="{E6B05874-00F5-45DE-B6F6-B6208BF18BDC}" destId="{F31F79AA-CF49-415A-B3C0-108F94963762}" srcOrd="0" destOrd="0" parTransId="{44E1ED3E-1117-49A1-B59D-A50CBF612291}" sibTransId="{DCCAEA18-8DDE-4775-B500-6E6FDA19C90B}"/>
    <dgm:cxn modelId="{EB1A0A22-EE9A-45EA-BCC3-6A2B98394D39}" type="presOf" srcId="{E6B05874-00F5-45DE-B6F6-B6208BF18BDC}" destId="{8954A92C-00EC-4039-AE9E-D212888C4E45}" srcOrd="0" destOrd="0" presId="urn:microsoft.com/office/officeart/2005/8/layout/vList2"/>
    <dgm:cxn modelId="{C564904B-1CFD-48F5-8F9C-74EA246BD14D}" type="presOf" srcId="{F31F79AA-CF49-415A-B3C0-108F94963762}" destId="{059E0636-6060-4E0A-817E-8DEE88BF49B5}" srcOrd="0" destOrd="0" presId="urn:microsoft.com/office/officeart/2005/8/layout/vList2"/>
    <dgm:cxn modelId="{E1524274-EF3A-40A6-B830-9120B18220A8}" type="presParOf" srcId="{8954A92C-00EC-4039-AE9E-D212888C4E45}" destId="{059E0636-6060-4E0A-817E-8DEE88BF49B5}"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BB1C58-026A-4BA4-9F82-F44CC3273052}"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39F82908-992E-4F6B-BF58-0A34089D05B8}">
      <dgm:prSet custT="1"/>
      <dgm:spPr/>
      <dgm:t>
        <a:bodyPr/>
        <a:lstStyle/>
        <a:p>
          <a:pPr algn="ctr" rtl="0"/>
          <a:r>
            <a:rPr lang="en-US" sz="2000" dirty="0" smtClean="0"/>
            <a:t>http://worker.cob.csuchico.edu/     user: sap    password: sapgui4me  </a:t>
          </a:r>
          <a:endParaRPr lang="en-US" sz="2000" dirty="0"/>
        </a:p>
      </dgm:t>
    </dgm:pt>
    <dgm:pt modelId="{E8E59DD8-C9DF-4085-9257-05341751BCC1}" type="parTrans" cxnId="{4D92177B-EF0F-4250-B7DA-9BF055B15C4F}">
      <dgm:prSet/>
      <dgm:spPr/>
      <dgm:t>
        <a:bodyPr/>
        <a:lstStyle/>
        <a:p>
          <a:endParaRPr lang="en-US" sz="2800"/>
        </a:p>
      </dgm:t>
    </dgm:pt>
    <dgm:pt modelId="{93E36CE0-7E47-41FF-AFFF-F8DEFB9F3012}" type="sibTrans" cxnId="{4D92177B-EF0F-4250-B7DA-9BF055B15C4F}">
      <dgm:prSet/>
      <dgm:spPr/>
      <dgm:t>
        <a:bodyPr/>
        <a:lstStyle/>
        <a:p>
          <a:endParaRPr lang="en-US" sz="2800"/>
        </a:p>
      </dgm:t>
    </dgm:pt>
    <dgm:pt modelId="{6D7EAD16-643F-41A3-8F21-41FF084E6A3D}" type="pres">
      <dgm:prSet presAssocID="{06BB1C58-026A-4BA4-9F82-F44CC3273052}" presName="linear" presStyleCnt="0">
        <dgm:presLayoutVars>
          <dgm:animLvl val="lvl"/>
          <dgm:resizeHandles val="exact"/>
        </dgm:presLayoutVars>
      </dgm:prSet>
      <dgm:spPr/>
      <dgm:t>
        <a:bodyPr/>
        <a:lstStyle/>
        <a:p>
          <a:endParaRPr lang="en-US"/>
        </a:p>
      </dgm:t>
    </dgm:pt>
    <dgm:pt modelId="{08BC23F6-0442-400F-ABA3-9A09B46888C4}" type="pres">
      <dgm:prSet presAssocID="{39F82908-992E-4F6B-BF58-0A34089D05B8}" presName="parentText" presStyleLbl="node1" presStyleIdx="0" presStyleCnt="1" custLinFactY="-70262" custLinFactNeighborX="1451" custLinFactNeighborY="-100000">
        <dgm:presLayoutVars>
          <dgm:chMax val="0"/>
          <dgm:bulletEnabled val="1"/>
        </dgm:presLayoutVars>
      </dgm:prSet>
      <dgm:spPr/>
      <dgm:t>
        <a:bodyPr/>
        <a:lstStyle/>
        <a:p>
          <a:endParaRPr lang="en-US"/>
        </a:p>
      </dgm:t>
    </dgm:pt>
  </dgm:ptLst>
  <dgm:cxnLst>
    <dgm:cxn modelId="{60B506FF-D6D4-4F3D-918F-BFE3A08FB717}" type="presOf" srcId="{39F82908-992E-4F6B-BF58-0A34089D05B8}" destId="{08BC23F6-0442-400F-ABA3-9A09B46888C4}" srcOrd="0" destOrd="0" presId="urn:microsoft.com/office/officeart/2005/8/layout/vList2"/>
    <dgm:cxn modelId="{F9915789-9C52-489C-8144-2B0B67E80C01}" type="presOf" srcId="{06BB1C58-026A-4BA4-9F82-F44CC3273052}" destId="{6D7EAD16-643F-41A3-8F21-41FF084E6A3D}" srcOrd="0" destOrd="0" presId="urn:microsoft.com/office/officeart/2005/8/layout/vList2"/>
    <dgm:cxn modelId="{4D92177B-EF0F-4250-B7DA-9BF055B15C4F}" srcId="{06BB1C58-026A-4BA4-9F82-F44CC3273052}" destId="{39F82908-992E-4F6B-BF58-0A34089D05B8}" srcOrd="0" destOrd="0" parTransId="{E8E59DD8-C9DF-4085-9257-05341751BCC1}" sibTransId="{93E36CE0-7E47-41FF-AFFF-F8DEFB9F3012}"/>
    <dgm:cxn modelId="{2FA16E47-A727-4866-A749-D7253533FC69}" type="presParOf" srcId="{6D7EAD16-643F-41A3-8F21-41FF084E6A3D}" destId="{08BC23F6-0442-400F-ABA3-9A09B46888C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27207CC-4067-4565-B1C4-408BB0BBD004}"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AF35D6DB-AF05-4808-9605-2B69F3FA2D48}">
      <dgm:prSet custT="1"/>
      <dgm:spPr>
        <a:solidFill>
          <a:schemeClr val="bg1"/>
        </a:solidFill>
        <a:ln>
          <a:noFill/>
        </a:ln>
      </dgm:spPr>
      <dgm:t>
        <a:bodyPr/>
        <a:lstStyle/>
        <a:p>
          <a:pPr rtl="0"/>
          <a:r>
            <a:rPr lang="en-US" sz="1500" dirty="0" smtClean="0">
              <a:solidFill>
                <a:schemeClr val="tx1"/>
              </a:solidFill>
            </a:rPr>
            <a:t>http://</a:t>
          </a:r>
          <a:r>
            <a:rPr lang="en-US" sz="1600" dirty="0" smtClean="0">
              <a:solidFill>
                <a:schemeClr val="tx1"/>
              </a:solidFill>
            </a:rPr>
            <a:t>sap.cob.csuchico.edu/ </a:t>
          </a:r>
        </a:p>
        <a:p>
          <a:pPr rtl="0"/>
          <a:r>
            <a:rPr lang="en-US" sz="1600" dirty="0" smtClean="0">
              <a:solidFill>
                <a:schemeClr val="tx1"/>
              </a:solidFill>
            </a:rPr>
            <a:t>or </a:t>
          </a:r>
        </a:p>
        <a:p>
          <a:pPr rtl="0"/>
          <a:r>
            <a:rPr lang="en-CA" sz="1600" dirty="0" smtClean="0">
              <a:solidFill>
                <a:schemeClr val="tx1"/>
              </a:solidFill>
            </a:rPr>
            <a:t>http://ucc.uwm.edu/</a:t>
          </a:r>
          <a:endParaRPr lang="en-US" sz="1500" dirty="0">
            <a:solidFill>
              <a:schemeClr val="tx1"/>
            </a:solidFill>
          </a:endParaRPr>
        </a:p>
      </dgm:t>
    </dgm:pt>
    <dgm:pt modelId="{05296AF7-EE23-487E-9F9C-63F858FF52C8}" type="parTrans" cxnId="{308A0AFE-974E-420F-98EA-03EB66AA6DB2}">
      <dgm:prSet/>
      <dgm:spPr/>
      <dgm:t>
        <a:bodyPr/>
        <a:lstStyle/>
        <a:p>
          <a:endParaRPr lang="en-US"/>
        </a:p>
      </dgm:t>
    </dgm:pt>
    <dgm:pt modelId="{8BD688E7-53F9-4967-9471-75AA60E6C601}" type="sibTrans" cxnId="{308A0AFE-974E-420F-98EA-03EB66AA6DB2}">
      <dgm:prSet/>
      <dgm:spPr/>
      <dgm:t>
        <a:bodyPr/>
        <a:lstStyle/>
        <a:p>
          <a:endParaRPr lang="en-US"/>
        </a:p>
      </dgm:t>
    </dgm:pt>
    <dgm:pt modelId="{CED7FA0C-0A3B-4AF6-9F97-526DB814B770}" type="pres">
      <dgm:prSet presAssocID="{B27207CC-4067-4565-B1C4-408BB0BBD004}" presName="linear" presStyleCnt="0">
        <dgm:presLayoutVars>
          <dgm:animLvl val="lvl"/>
          <dgm:resizeHandles val="exact"/>
        </dgm:presLayoutVars>
      </dgm:prSet>
      <dgm:spPr/>
      <dgm:t>
        <a:bodyPr/>
        <a:lstStyle/>
        <a:p>
          <a:endParaRPr lang="en-US"/>
        </a:p>
      </dgm:t>
    </dgm:pt>
    <dgm:pt modelId="{EF8BAA71-6445-482F-83E1-3DBCB8F01DF8}" type="pres">
      <dgm:prSet presAssocID="{AF35D6DB-AF05-4808-9605-2B69F3FA2D48}" presName="parentText" presStyleLbl="node1" presStyleIdx="0" presStyleCnt="1" custLinFactNeighborX="31828" custLinFactNeighborY="358">
        <dgm:presLayoutVars>
          <dgm:chMax val="0"/>
          <dgm:bulletEnabled val="1"/>
        </dgm:presLayoutVars>
      </dgm:prSet>
      <dgm:spPr/>
      <dgm:t>
        <a:bodyPr/>
        <a:lstStyle/>
        <a:p>
          <a:endParaRPr lang="en-US"/>
        </a:p>
      </dgm:t>
    </dgm:pt>
  </dgm:ptLst>
  <dgm:cxnLst>
    <dgm:cxn modelId="{308A0AFE-974E-420F-98EA-03EB66AA6DB2}" srcId="{B27207CC-4067-4565-B1C4-408BB0BBD004}" destId="{AF35D6DB-AF05-4808-9605-2B69F3FA2D48}" srcOrd="0" destOrd="0" parTransId="{05296AF7-EE23-487E-9F9C-63F858FF52C8}" sibTransId="{8BD688E7-53F9-4967-9471-75AA60E6C601}"/>
    <dgm:cxn modelId="{0F2B9D42-3932-4DE1-B1D5-F9672B31EE31}" type="presOf" srcId="{B27207CC-4067-4565-B1C4-408BB0BBD004}" destId="{CED7FA0C-0A3B-4AF6-9F97-526DB814B770}" srcOrd="0" destOrd="0" presId="urn:microsoft.com/office/officeart/2005/8/layout/vList2"/>
    <dgm:cxn modelId="{A642B2AA-94D5-44D5-A95E-C54131AB9700}" type="presOf" srcId="{AF35D6DB-AF05-4808-9605-2B69F3FA2D48}" destId="{EF8BAA71-6445-482F-83E1-3DBCB8F01DF8}" srcOrd="0" destOrd="0" presId="urn:microsoft.com/office/officeart/2005/8/layout/vList2"/>
    <dgm:cxn modelId="{FB6DEFE7-D05D-4637-A6D3-DE49C5F363B3}" type="presParOf" srcId="{CED7FA0C-0A3B-4AF6-9F97-526DB814B770}" destId="{EF8BAA71-6445-482F-83E1-3DBCB8F01DF8}"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7207CC-4067-4565-B1C4-408BB0BBD004}"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AF35D6DB-AF05-4808-9605-2B69F3FA2D48}">
      <dgm:prSet custT="1"/>
      <dgm:spPr/>
      <dgm:t>
        <a:bodyPr/>
        <a:lstStyle/>
        <a:p>
          <a:pPr rtl="0"/>
          <a:r>
            <a:rPr lang="en-US" sz="1500" dirty="0" smtClean="0"/>
            <a:t>http://walton.uark.edu/enterprise/</a:t>
          </a:r>
          <a:endParaRPr lang="en-US" sz="1500" dirty="0"/>
        </a:p>
      </dgm:t>
    </dgm:pt>
    <dgm:pt modelId="{05296AF7-EE23-487E-9F9C-63F858FF52C8}" type="parTrans" cxnId="{308A0AFE-974E-420F-98EA-03EB66AA6DB2}">
      <dgm:prSet/>
      <dgm:spPr/>
      <dgm:t>
        <a:bodyPr/>
        <a:lstStyle/>
        <a:p>
          <a:endParaRPr lang="en-US"/>
        </a:p>
      </dgm:t>
    </dgm:pt>
    <dgm:pt modelId="{8BD688E7-53F9-4967-9471-75AA60E6C601}" type="sibTrans" cxnId="{308A0AFE-974E-420F-98EA-03EB66AA6DB2}">
      <dgm:prSet/>
      <dgm:spPr/>
      <dgm:t>
        <a:bodyPr/>
        <a:lstStyle/>
        <a:p>
          <a:endParaRPr lang="en-US"/>
        </a:p>
      </dgm:t>
    </dgm:pt>
    <dgm:pt modelId="{CED7FA0C-0A3B-4AF6-9F97-526DB814B770}" type="pres">
      <dgm:prSet presAssocID="{B27207CC-4067-4565-B1C4-408BB0BBD004}" presName="linear" presStyleCnt="0">
        <dgm:presLayoutVars>
          <dgm:animLvl val="lvl"/>
          <dgm:resizeHandles val="exact"/>
        </dgm:presLayoutVars>
      </dgm:prSet>
      <dgm:spPr/>
      <dgm:t>
        <a:bodyPr/>
        <a:lstStyle/>
        <a:p>
          <a:endParaRPr lang="en-US"/>
        </a:p>
      </dgm:t>
    </dgm:pt>
    <dgm:pt modelId="{EF8BAA71-6445-482F-83E1-3DBCB8F01DF8}" type="pres">
      <dgm:prSet presAssocID="{AF35D6DB-AF05-4808-9605-2B69F3FA2D48}" presName="parentText" presStyleLbl="node1" presStyleIdx="0" presStyleCnt="1" custLinFactNeighborX="-1761" custLinFactNeighborY="17100">
        <dgm:presLayoutVars>
          <dgm:chMax val="0"/>
          <dgm:bulletEnabled val="1"/>
        </dgm:presLayoutVars>
      </dgm:prSet>
      <dgm:spPr/>
      <dgm:t>
        <a:bodyPr/>
        <a:lstStyle/>
        <a:p>
          <a:endParaRPr lang="en-US"/>
        </a:p>
      </dgm:t>
    </dgm:pt>
  </dgm:ptLst>
  <dgm:cxnLst>
    <dgm:cxn modelId="{308A0AFE-974E-420F-98EA-03EB66AA6DB2}" srcId="{B27207CC-4067-4565-B1C4-408BB0BBD004}" destId="{AF35D6DB-AF05-4808-9605-2B69F3FA2D48}" srcOrd="0" destOrd="0" parTransId="{05296AF7-EE23-487E-9F9C-63F858FF52C8}" sibTransId="{8BD688E7-53F9-4967-9471-75AA60E6C601}"/>
    <dgm:cxn modelId="{A28C2F51-9637-4ED1-9492-8F0BF1A63076}" type="presOf" srcId="{AF35D6DB-AF05-4808-9605-2B69F3FA2D48}" destId="{EF8BAA71-6445-482F-83E1-3DBCB8F01DF8}" srcOrd="0" destOrd="0" presId="urn:microsoft.com/office/officeart/2005/8/layout/vList2"/>
    <dgm:cxn modelId="{7651D9C3-313B-4C81-92B7-3F439861EACB}" type="presOf" srcId="{B27207CC-4067-4565-B1C4-408BB0BBD004}" destId="{CED7FA0C-0A3B-4AF6-9F97-526DB814B770}" srcOrd="0" destOrd="0" presId="urn:microsoft.com/office/officeart/2005/8/layout/vList2"/>
    <dgm:cxn modelId="{A72B145B-E5EA-452B-9AC4-F3B00C10B4F7}" type="presParOf" srcId="{CED7FA0C-0A3B-4AF6-9F97-526DB814B770}" destId="{EF8BAA71-6445-482F-83E1-3DBCB8F01DF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DA0EC40-6CA9-442A-8508-4965D389A97A}" type="doc">
      <dgm:prSet loTypeId="urn:microsoft.com/office/officeart/2005/8/layout/architecture+Icon" loCatId="hierarchy" qsTypeId="urn:microsoft.com/office/officeart/2005/8/quickstyle/simple3" qsCatId="simple" csTypeId="urn:microsoft.com/office/officeart/2005/8/colors/accent0_3" csCatId="mainScheme" phldr="1"/>
      <dgm:spPr/>
      <dgm:t>
        <a:bodyPr/>
        <a:lstStyle/>
        <a:p>
          <a:endParaRPr lang="en-US"/>
        </a:p>
      </dgm:t>
    </dgm:pt>
    <dgm:pt modelId="{2D0569FC-CEE1-468D-A667-2AB2720C01FA}">
      <dgm:prSet phldrT="[Text]" custT="1"/>
      <dgm:spPr/>
      <dgm:t>
        <a:bodyPr/>
        <a:lstStyle/>
        <a:p>
          <a:r>
            <a:rPr lang="en-US" sz="1200" b="1" dirty="0" smtClean="0">
              <a:solidFill>
                <a:schemeClr val="bg1"/>
              </a:solidFill>
            </a:rPr>
            <a:t>SAP</a:t>
          </a:r>
          <a:endParaRPr lang="en-US" sz="1200" b="1" dirty="0">
            <a:solidFill>
              <a:schemeClr val="bg1"/>
            </a:solidFill>
          </a:endParaRPr>
        </a:p>
      </dgm:t>
    </dgm:pt>
    <dgm:pt modelId="{47A3FD1A-995D-4C4F-B7F7-4C2C7CFF29AA}" type="parTrans" cxnId="{89EB378F-28DE-40A1-B831-E4D0BDD65460}">
      <dgm:prSet/>
      <dgm:spPr/>
      <dgm:t>
        <a:bodyPr/>
        <a:lstStyle/>
        <a:p>
          <a:endParaRPr lang="en-US" sz="1200">
            <a:solidFill>
              <a:schemeClr val="bg1"/>
            </a:solidFill>
          </a:endParaRPr>
        </a:p>
      </dgm:t>
    </dgm:pt>
    <dgm:pt modelId="{2ED5A190-848A-490E-9428-6B3906E2CBA1}" type="sibTrans" cxnId="{89EB378F-28DE-40A1-B831-E4D0BDD65460}">
      <dgm:prSet/>
      <dgm:spPr/>
      <dgm:t>
        <a:bodyPr/>
        <a:lstStyle/>
        <a:p>
          <a:endParaRPr lang="en-US" sz="1200">
            <a:solidFill>
              <a:schemeClr val="bg1"/>
            </a:solidFill>
          </a:endParaRPr>
        </a:p>
      </dgm:t>
    </dgm:pt>
    <dgm:pt modelId="{DB2E3DBC-EADC-4ED1-9268-343DDC41B845}">
      <dgm:prSet phldrT="[Text]" custT="1"/>
      <dgm:spPr/>
      <dgm:t>
        <a:bodyPr/>
        <a:lstStyle/>
        <a:p>
          <a:r>
            <a:rPr lang="en-US" sz="1200" b="1" dirty="0" smtClean="0">
              <a:solidFill>
                <a:schemeClr val="bg1"/>
              </a:solidFill>
            </a:rPr>
            <a:t>SAP Crystal</a:t>
          </a:r>
          <a:endParaRPr lang="en-US" sz="1200" b="1" dirty="0">
            <a:solidFill>
              <a:schemeClr val="bg1"/>
            </a:solidFill>
          </a:endParaRPr>
        </a:p>
      </dgm:t>
    </dgm:pt>
    <dgm:pt modelId="{D00056A6-02BA-440F-9D3F-F5A22D0B14F4}" type="parTrans" cxnId="{B3B9B96B-A244-4170-A63A-53DE61C47DB2}">
      <dgm:prSet/>
      <dgm:spPr/>
      <dgm:t>
        <a:bodyPr/>
        <a:lstStyle/>
        <a:p>
          <a:endParaRPr lang="en-US" sz="1200">
            <a:solidFill>
              <a:schemeClr val="bg1"/>
            </a:solidFill>
          </a:endParaRPr>
        </a:p>
      </dgm:t>
    </dgm:pt>
    <dgm:pt modelId="{ED6C3F7E-22A7-481C-BCB1-AFA8350D0F5E}" type="sibTrans" cxnId="{B3B9B96B-A244-4170-A63A-53DE61C47DB2}">
      <dgm:prSet/>
      <dgm:spPr/>
      <dgm:t>
        <a:bodyPr/>
        <a:lstStyle/>
        <a:p>
          <a:endParaRPr lang="en-US" sz="1200">
            <a:solidFill>
              <a:schemeClr val="bg1"/>
            </a:solidFill>
          </a:endParaRPr>
        </a:p>
      </dgm:t>
    </dgm:pt>
    <dgm:pt modelId="{EB67E79C-33FD-4408-AA19-21D9B494F1A5}">
      <dgm:prSet phldrT="[Text]" custT="1"/>
      <dgm:spPr/>
      <dgm:t>
        <a:bodyPr/>
        <a:lstStyle/>
        <a:p>
          <a:r>
            <a:rPr lang="en-US" sz="1050" b="1" dirty="0" smtClean="0">
              <a:solidFill>
                <a:schemeClr val="bg1"/>
              </a:solidFill>
            </a:rPr>
            <a:t>Web Intelligence</a:t>
          </a:r>
          <a:endParaRPr lang="en-US" sz="1050" b="1" dirty="0">
            <a:solidFill>
              <a:schemeClr val="bg1"/>
            </a:solidFill>
          </a:endParaRPr>
        </a:p>
      </dgm:t>
    </dgm:pt>
    <dgm:pt modelId="{DEE7ED22-550A-461D-BAFC-830667929B5A}" type="parTrans" cxnId="{5DDC5582-DB6C-495B-B0F1-81E56D9A3598}">
      <dgm:prSet/>
      <dgm:spPr/>
      <dgm:t>
        <a:bodyPr/>
        <a:lstStyle/>
        <a:p>
          <a:endParaRPr lang="en-US" sz="1200">
            <a:solidFill>
              <a:schemeClr val="bg1"/>
            </a:solidFill>
          </a:endParaRPr>
        </a:p>
      </dgm:t>
    </dgm:pt>
    <dgm:pt modelId="{60AC1E2A-EE23-4826-93C1-6A0AB45841C6}" type="sibTrans" cxnId="{5DDC5582-DB6C-495B-B0F1-81E56D9A3598}">
      <dgm:prSet/>
      <dgm:spPr/>
      <dgm:t>
        <a:bodyPr/>
        <a:lstStyle/>
        <a:p>
          <a:endParaRPr lang="en-US" sz="1200">
            <a:solidFill>
              <a:schemeClr val="bg1"/>
            </a:solidFill>
          </a:endParaRPr>
        </a:p>
      </dgm:t>
    </dgm:pt>
    <dgm:pt modelId="{D2745BEB-55EB-4378-AFBF-DB44BD2D7CD9}">
      <dgm:prSet phldrT="[Text]" custT="1"/>
      <dgm:spPr/>
      <dgm:t>
        <a:bodyPr/>
        <a:lstStyle/>
        <a:p>
          <a:r>
            <a:rPr lang="en-US" sz="1050" b="1" smtClean="0">
              <a:solidFill>
                <a:schemeClr val="bg1"/>
              </a:solidFill>
            </a:rPr>
            <a:t>Analysis</a:t>
          </a:r>
          <a:endParaRPr lang="en-US" sz="1050" b="1" dirty="0">
            <a:solidFill>
              <a:schemeClr val="bg1"/>
            </a:solidFill>
          </a:endParaRPr>
        </a:p>
      </dgm:t>
    </dgm:pt>
    <dgm:pt modelId="{90D014F9-DB8D-4B0C-8268-532D7E56DB21}" type="parTrans" cxnId="{923DD1A4-3D82-4A40-B48A-349F26F2EEA9}">
      <dgm:prSet/>
      <dgm:spPr/>
      <dgm:t>
        <a:bodyPr/>
        <a:lstStyle/>
        <a:p>
          <a:endParaRPr lang="en-US" sz="1200">
            <a:solidFill>
              <a:schemeClr val="bg1"/>
            </a:solidFill>
          </a:endParaRPr>
        </a:p>
      </dgm:t>
    </dgm:pt>
    <dgm:pt modelId="{F7B9E2AA-93A8-4B71-BAE6-67F2C17185E2}" type="sibTrans" cxnId="{923DD1A4-3D82-4A40-B48A-349F26F2EEA9}">
      <dgm:prSet/>
      <dgm:spPr/>
      <dgm:t>
        <a:bodyPr/>
        <a:lstStyle/>
        <a:p>
          <a:endParaRPr lang="en-US" sz="1200">
            <a:solidFill>
              <a:schemeClr val="bg1"/>
            </a:solidFill>
          </a:endParaRPr>
        </a:p>
      </dgm:t>
    </dgm:pt>
    <dgm:pt modelId="{DFB744A2-56FC-46A9-A26E-91EB526ACC15}">
      <dgm:prSet phldrT="[Text]" custT="1"/>
      <dgm:spPr/>
      <dgm:t>
        <a:bodyPr/>
        <a:lstStyle/>
        <a:p>
          <a:r>
            <a:rPr lang="en-US" sz="1050" b="1" smtClean="0">
              <a:solidFill>
                <a:schemeClr val="bg1"/>
              </a:solidFill>
            </a:rPr>
            <a:t>Design Studio</a:t>
          </a:r>
          <a:endParaRPr lang="en-US" sz="1050" b="1" dirty="0" smtClean="0">
            <a:solidFill>
              <a:schemeClr val="bg1"/>
            </a:solidFill>
          </a:endParaRPr>
        </a:p>
      </dgm:t>
    </dgm:pt>
    <dgm:pt modelId="{EBCAF89D-93E7-4964-9127-FFCDFE383EB3}" type="parTrans" cxnId="{28136A1F-E166-41E8-8C8B-C3977F1684EF}">
      <dgm:prSet/>
      <dgm:spPr/>
      <dgm:t>
        <a:bodyPr/>
        <a:lstStyle/>
        <a:p>
          <a:endParaRPr lang="en-US" sz="1200">
            <a:solidFill>
              <a:schemeClr val="bg1"/>
            </a:solidFill>
          </a:endParaRPr>
        </a:p>
      </dgm:t>
    </dgm:pt>
    <dgm:pt modelId="{9F89F159-F387-4829-9B7F-4D6E10A3B18A}" type="sibTrans" cxnId="{28136A1F-E166-41E8-8C8B-C3977F1684EF}">
      <dgm:prSet/>
      <dgm:spPr/>
      <dgm:t>
        <a:bodyPr/>
        <a:lstStyle/>
        <a:p>
          <a:endParaRPr lang="en-US" sz="1200">
            <a:solidFill>
              <a:schemeClr val="bg1"/>
            </a:solidFill>
          </a:endParaRPr>
        </a:p>
      </dgm:t>
    </dgm:pt>
    <dgm:pt modelId="{2BDAB025-E6CC-4345-BB93-E72CEA70E54E}">
      <dgm:prSet phldrT="[Text]" custT="1"/>
      <dgm:spPr/>
      <dgm:t>
        <a:bodyPr/>
        <a:lstStyle/>
        <a:p>
          <a:r>
            <a:rPr lang="en-US" sz="1050" b="1" smtClean="0">
              <a:solidFill>
                <a:schemeClr val="bg1"/>
              </a:solidFill>
            </a:rPr>
            <a:t>Predictive Analytics</a:t>
          </a:r>
          <a:endParaRPr lang="en-US" sz="1050" b="1" dirty="0" smtClean="0">
            <a:solidFill>
              <a:schemeClr val="bg1"/>
            </a:solidFill>
          </a:endParaRPr>
        </a:p>
      </dgm:t>
    </dgm:pt>
    <dgm:pt modelId="{C9CA19F5-2FE1-4E70-8951-061363BD8B75}" type="parTrans" cxnId="{AC867E66-9C5A-4794-81B9-F80CD3CC0C5B}">
      <dgm:prSet/>
      <dgm:spPr/>
      <dgm:t>
        <a:bodyPr/>
        <a:lstStyle/>
        <a:p>
          <a:endParaRPr lang="en-US" sz="1200">
            <a:solidFill>
              <a:schemeClr val="bg1"/>
            </a:solidFill>
          </a:endParaRPr>
        </a:p>
      </dgm:t>
    </dgm:pt>
    <dgm:pt modelId="{2BD4796F-38F2-4C9B-97BF-5E6479B471E4}" type="sibTrans" cxnId="{AC867E66-9C5A-4794-81B9-F80CD3CC0C5B}">
      <dgm:prSet/>
      <dgm:spPr/>
      <dgm:t>
        <a:bodyPr/>
        <a:lstStyle/>
        <a:p>
          <a:endParaRPr lang="en-US" sz="1200">
            <a:solidFill>
              <a:schemeClr val="bg1"/>
            </a:solidFill>
          </a:endParaRPr>
        </a:p>
      </dgm:t>
    </dgm:pt>
    <dgm:pt modelId="{91DB5E13-4166-4060-974E-54C1F7227C25}">
      <dgm:prSet phldrT="[Text]" custT="1"/>
      <dgm:spPr/>
      <dgm:t>
        <a:bodyPr/>
        <a:lstStyle/>
        <a:p>
          <a:r>
            <a:rPr lang="en-US" sz="1050" b="1" dirty="0" smtClean="0">
              <a:solidFill>
                <a:schemeClr val="bg1"/>
              </a:solidFill>
            </a:rPr>
            <a:t>Crystal Reports</a:t>
          </a:r>
          <a:endParaRPr lang="en-US" sz="1050" b="1" dirty="0">
            <a:solidFill>
              <a:schemeClr val="bg1"/>
            </a:solidFill>
          </a:endParaRPr>
        </a:p>
      </dgm:t>
    </dgm:pt>
    <dgm:pt modelId="{B2F1D637-64EB-45D4-9872-8E64D3934C69}" type="parTrans" cxnId="{2C760343-6152-4088-BE57-F40EC21F9C4A}">
      <dgm:prSet/>
      <dgm:spPr/>
      <dgm:t>
        <a:bodyPr/>
        <a:lstStyle/>
        <a:p>
          <a:endParaRPr lang="en-US" sz="1200">
            <a:solidFill>
              <a:schemeClr val="bg1"/>
            </a:solidFill>
          </a:endParaRPr>
        </a:p>
      </dgm:t>
    </dgm:pt>
    <dgm:pt modelId="{E1EBBCF4-9AD8-41E9-ACDA-C0ECD8D83D25}" type="sibTrans" cxnId="{2C760343-6152-4088-BE57-F40EC21F9C4A}">
      <dgm:prSet/>
      <dgm:spPr/>
      <dgm:t>
        <a:bodyPr/>
        <a:lstStyle/>
        <a:p>
          <a:endParaRPr lang="en-US" sz="1200">
            <a:solidFill>
              <a:schemeClr val="bg1"/>
            </a:solidFill>
          </a:endParaRPr>
        </a:p>
      </dgm:t>
    </dgm:pt>
    <dgm:pt modelId="{36B72CA3-4298-4456-BC15-47B8FFA57433}">
      <dgm:prSet phldrT="[Text]" custT="1"/>
      <dgm:spPr/>
      <dgm:t>
        <a:bodyPr/>
        <a:lstStyle/>
        <a:p>
          <a:r>
            <a:rPr lang="en-US" sz="1050" b="1" smtClean="0">
              <a:solidFill>
                <a:schemeClr val="bg1"/>
              </a:solidFill>
            </a:rPr>
            <a:t>Crystal Dashboard Design</a:t>
          </a:r>
          <a:endParaRPr lang="en-US" sz="1050" b="1" dirty="0">
            <a:solidFill>
              <a:schemeClr val="bg1"/>
            </a:solidFill>
          </a:endParaRPr>
        </a:p>
      </dgm:t>
    </dgm:pt>
    <dgm:pt modelId="{4078312D-59CB-45BD-B698-9AA11B656CDA}" type="parTrans" cxnId="{E341F1B4-E583-4F0E-A143-F4D3E9E9E814}">
      <dgm:prSet/>
      <dgm:spPr/>
      <dgm:t>
        <a:bodyPr/>
        <a:lstStyle/>
        <a:p>
          <a:endParaRPr lang="en-US" sz="1200">
            <a:solidFill>
              <a:schemeClr val="bg1"/>
            </a:solidFill>
          </a:endParaRPr>
        </a:p>
      </dgm:t>
    </dgm:pt>
    <dgm:pt modelId="{C5C446BE-39E3-423B-92C0-267EE85280BE}" type="sibTrans" cxnId="{E341F1B4-E583-4F0E-A143-F4D3E9E9E814}">
      <dgm:prSet/>
      <dgm:spPr/>
      <dgm:t>
        <a:bodyPr/>
        <a:lstStyle/>
        <a:p>
          <a:endParaRPr lang="en-US" sz="1200">
            <a:solidFill>
              <a:schemeClr val="bg1"/>
            </a:solidFill>
          </a:endParaRPr>
        </a:p>
      </dgm:t>
    </dgm:pt>
    <dgm:pt modelId="{1D7DE61B-55B4-4F10-AE38-112E1A57A5A1}">
      <dgm:prSet phldrT="[Text]" custT="1"/>
      <dgm:spPr/>
      <dgm:t>
        <a:bodyPr/>
        <a:lstStyle/>
        <a:p>
          <a:r>
            <a:rPr lang="en-US" sz="1050" b="1" dirty="0" smtClean="0">
              <a:solidFill>
                <a:schemeClr val="bg1"/>
              </a:solidFill>
            </a:rPr>
            <a:t>Cloud</a:t>
          </a:r>
        </a:p>
      </dgm:t>
    </dgm:pt>
    <dgm:pt modelId="{BBFF5017-52B6-42AF-91D3-50D608374B1B}" type="parTrans" cxnId="{9A68618F-53A8-45C2-93DD-35C582A9DA6B}">
      <dgm:prSet/>
      <dgm:spPr/>
      <dgm:t>
        <a:bodyPr/>
        <a:lstStyle/>
        <a:p>
          <a:endParaRPr lang="en-US" sz="1200">
            <a:solidFill>
              <a:schemeClr val="bg1"/>
            </a:solidFill>
          </a:endParaRPr>
        </a:p>
      </dgm:t>
    </dgm:pt>
    <dgm:pt modelId="{52C9BCD7-15AD-4EF2-B948-98885C47A5BE}" type="sibTrans" cxnId="{9A68618F-53A8-45C2-93DD-35C582A9DA6B}">
      <dgm:prSet/>
      <dgm:spPr/>
      <dgm:t>
        <a:bodyPr/>
        <a:lstStyle/>
        <a:p>
          <a:endParaRPr lang="en-US" sz="1200">
            <a:solidFill>
              <a:schemeClr val="bg1"/>
            </a:solidFill>
          </a:endParaRPr>
        </a:p>
      </dgm:t>
    </dgm:pt>
    <dgm:pt modelId="{77E1F91D-3800-4926-9040-5DE35FCAA526}">
      <dgm:prSet phldrT="[Text]" custT="1"/>
      <dgm:spPr/>
      <dgm:t>
        <a:bodyPr/>
        <a:lstStyle/>
        <a:p>
          <a:r>
            <a:rPr lang="en-US" sz="2000" b="1" dirty="0" smtClean="0">
              <a:solidFill>
                <a:schemeClr val="bg1"/>
              </a:solidFill>
            </a:rPr>
            <a:t>Analytics</a:t>
          </a:r>
          <a:r>
            <a:rPr lang="en-US" sz="2000" dirty="0" smtClean="0">
              <a:solidFill>
                <a:schemeClr val="bg1"/>
              </a:solidFill>
            </a:rPr>
            <a:t> </a:t>
          </a:r>
          <a:r>
            <a:rPr lang="en-US" sz="2000" b="1" dirty="0" smtClean="0">
              <a:solidFill>
                <a:schemeClr val="bg1"/>
              </a:solidFill>
            </a:rPr>
            <a:t>Applications</a:t>
          </a:r>
          <a:endParaRPr lang="en-US" sz="2000" b="1" dirty="0">
            <a:solidFill>
              <a:schemeClr val="bg1"/>
            </a:solidFill>
          </a:endParaRPr>
        </a:p>
      </dgm:t>
    </dgm:pt>
    <dgm:pt modelId="{FF0019B5-83CE-4B76-8D5F-3A5EEC4BB0AF}" type="parTrans" cxnId="{2BE105A3-6014-4714-A567-5F22DAEEDD9D}">
      <dgm:prSet/>
      <dgm:spPr/>
      <dgm:t>
        <a:bodyPr/>
        <a:lstStyle/>
        <a:p>
          <a:endParaRPr lang="en-US" sz="1200">
            <a:solidFill>
              <a:schemeClr val="bg1"/>
            </a:solidFill>
          </a:endParaRPr>
        </a:p>
      </dgm:t>
    </dgm:pt>
    <dgm:pt modelId="{0C051A94-5A5F-4AD0-84E8-CB22F15C4D9C}" type="sibTrans" cxnId="{2BE105A3-6014-4714-A567-5F22DAEEDD9D}">
      <dgm:prSet/>
      <dgm:spPr/>
      <dgm:t>
        <a:bodyPr/>
        <a:lstStyle/>
        <a:p>
          <a:endParaRPr lang="en-US" sz="1200">
            <a:solidFill>
              <a:schemeClr val="bg1"/>
            </a:solidFill>
          </a:endParaRPr>
        </a:p>
      </dgm:t>
    </dgm:pt>
    <dgm:pt modelId="{87E75E5D-9CC0-4AD5-BE22-59DEBAA97D38}">
      <dgm:prSet phldrT="[Text]" custT="1"/>
      <dgm:spPr/>
      <dgm:t>
        <a:bodyPr/>
        <a:lstStyle/>
        <a:p>
          <a:r>
            <a:rPr lang="en-US" sz="1200" b="1" dirty="0" smtClean="0">
              <a:solidFill>
                <a:schemeClr val="bg1"/>
              </a:solidFill>
            </a:rPr>
            <a:t>SAP BusinessObjects</a:t>
          </a:r>
          <a:endParaRPr lang="en-US" sz="1200" b="1" dirty="0">
            <a:solidFill>
              <a:schemeClr val="bg1"/>
            </a:solidFill>
          </a:endParaRPr>
        </a:p>
      </dgm:t>
    </dgm:pt>
    <dgm:pt modelId="{B3094884-7FD5-4E37-AA63-DFD57F6CCEB6}" type="parTrans" cxnId="{8E480E0C-6734-4F6E-ABC6-0CDDA1CE550D}">
      <dgm:prSet/>
      <dgm:spPr/>
      <dgm:t>
        <a:bodyPr/>
        <a:lstStyle/>
        <a:p>
          <a:endParaRPr lang="en-US" sz="1200">
            <a:solidFill>
              <a:schemeClr val="bg1"/>
            </a:solidFill>
          </a:endParaRPr>
        </a:p>
      </dgm:t>
    </dgm:pt>
    <dgm:pt modelId="{B67B58CE-AB38-48F1-A055-7B274B7C2D67}" type="sibTrans" cxnId="{8E480E0C-6734-4F6E-ABC6-0CDDA1CE550D}">
      <dgm:prSet/>
      <dgm:spPr/>
      <dgm:t>
        <a:bodyPr/>
        <a:lstStyle/>
        <a:p>
          <a:endParaRPr lang="en-US" sz="1200">
            <a:solidFill>
              <a:schemeClr val="bg1"/>
            </a:solidFill>
          </a:endParaRPr>
        </a:p>
      </dgm:t>
    </dgm:pt>
    <dgm:pt modelId="{E82C506B-5736-42C1-A56A-C916701A4982}">
      <dgm:prSet phldrT="[Text]" custT="1"/>
      <dgm:spPr/>
      <dgm:t>
        <a:bodyPr/>
        <a:lstStyle/>
        <a:p>
          <a:r>
            <a:rPr lang="en-US" sz="1050" b="1" dirty="0" smtClean="0">
              <a:solidFill>
                <a:schemeClr val="bg1"/>
              </a:solidFill>
            </a:rPr>
            <a:t>Business Explorer (BEx)</a:t>
          </a:r>
          <a:endParaRPr lang="en-US" sz="1050" b="1" dirty="0">
            <a:solidFill>
              <a:schemeClr val="bg1"/>
            </a:solidFill>
          </a:endParaRPr>
        </a:p>
      </dgm:t>
    </dgm:pt>
    <dgm:pt modelId="{D9DDEB2E-0E51-4515-A04F-63484D0BE95B}" type="parTrans" cxnId="{1C8C1CE6-98ED-4249-A766-F2831D21F3F3}">
      <dgm:prSet/>
      <dgm:spPr/>
      <dgm:t>
        <a:bodyPr/>
        <a:lstStyle/>
        <a:p>
          <a:endParaRPr lang="en-US" sz="1200">
            <a:solidFill>
              <a:schemeClr val="bg1"/>
            </a:solidFill>
          </a:endParaRPr>
        </a:p>
      </dgm:t>
    </dgm:pt>
    <dgm:pt modelId="{D08843F2-EB1D-4779-A894-B22FC69594CF}" type="sibTrans" cxnId="{1C8C1CE6-98ED-4249-A766-F2831D21F3F3}">
      <dgm:prSet/>
      <dgm:spPr/>
      <dgm:t>
        <a:bodyPr/>
        <a:lstStyle/>
        <a:p>
          <a:endParaRPr lang="en-US" sz="1200">
            <a:solidFill>
              <a:schemeClr val="bg1"/>
            </a:solidFill>
          </a:endParaRPr>
        </a:p>
      </dgm:t>
    </dgm:pt>
    <dgm:pt modelId="{63F94886-D280-41AB-9162-C1C8829F2830}">
      <dgm:prSet phldrT="[Text]" custT="1"/>
      <dgm:spPr/>
      <dgm:t>
        <a:bodyPr/>
        <a:lstStyle/>
        <a:p>
          <a:r>
            <a:rPr lang="en-US" sz="1050" b="1" dirty="0" smtClean="0">
              <a:solidFill>
                <a:schemeClr val="bg1"/>
              </a:solidFill>
            </a:rPr>
            <a:t>Visual Business</a:t>
          </a:r>
          <a:endParaRPr lang="en-US" sz="1050" b="1" dirty="0">
            <a:solidFill>
              <a:schemeClr val="bg1"/>
            </a:solidFill>
          </a:endParaRPr>
        </a:p>
      </dgm:t>
    </dgm:pt>
    <dgm:pt modelId="{EFA7FEA8-7F80-491F-BE20-0BCDB223B485}" type="parTrans" cxnId="{61AC46B0-78E3-4D5E-87EF-DD542F0ACFFE}">
      <dgm:prSet/>
      <dgm:spPr/>
      <dgm:t>
        <a:bodyPr/>
        <a:lstStyle/>
        <a:p>
          <a:endParaRPr lang="en-US" sz="1200">
            <a:solidFill>
              <a:schemeClr val="bg1"/>
            </a:solidFill>
          </a:endParaRPr>
        </a:p>
      </dgm:t>
    </dgm:pt>
    <dgm:pt modelId="{A6EACCE2-7611-443D-A5B0-7E4DB2224D6E}" type="sibTrans" cxnId="{61AC46B0-78E3-4D5E-87EF-DD542F0ACFFE}">
      <dgm:prSet/>
      <dgm:spPr/>
      <dgm:t>
        <a:bodyPr/>
        <a:lstStyle/>
        <a:p>
          <a:endParaRPr lang="en-US" sz="1200">
            <a:solidFill>
              <a:schemeClr val="bg1"/>
            </a:solidFill>
          </a:endParaRPr>
        </a:p>
      </dgm:t>
    </dgm:pt>
    <dgm:pt modelId="{1C1B8169-6675-42F0-B2EC-42E0C487ADBB}">
      <dgm:prSet phldrT="[Text]" custT="1"/>
      <dgm:spPr/>
      <dgm:t>
        <a:bodyPr/>
        <a:lstStyle/>
        <a:p>
          <a:r>
            <a:rPr lang="en-US" sz="1050" b="1" dirty="0" smtClean="0">
              <a:solidFill>
                <a:schemeClr val="bg1"/>
              </a:solidFill>
            </a:rPr>
            <a:t>Lumira</a:t>
          </a:r>
        </a:p>
      </dgm:t>
    </dgm:pt>
    <dgm:pt modelId="{B5DD5C00-6894-4F46-9585-BED30979E80C}" type="sibTrans" cxnId="{3E499008-3B24-4992-A3CD-8C4E13DD8586}">
      <dgm:prSet/>
      <dgm:spPr/>
      <dgm:t>
        <a:bodyPr/>
        <a:lstStyle/>
        <a:p>
          <a:endParaRPr lang="en-US" sz="1200">
            <a:solidFill>
              <a:schemeClr val="bg1"/>
            </a:solidFill>
          </a:endParaRPr>
        </a:p>
      </dgm:t>
    </dgm:pt>
    <dgm:pt modelId="{B17233AC-63AF-40EC-AC43-00E63D5B2978}" type="parTrans" cxnId="{3E499008-3B24-4992-A3CD-8C4E13DD8586}">
      <dgm:prSet/>
      <dgm:spPr/>
      <dgm:t>
        <a:bodyPr/>
        <a:lstStyle/>
        <a:p>
          <a:endParaRPr lang="en-US" sz="1200">
            <a:solidFill>
              <a:schemeClr val="bg1"/>
            </a:solidFill>
          </a:endParaRPr>
        </a:p>
      </dgm:t>
    </dgm:pt>
    <dgm:pt modelId="{E78848D5-E5A4-4D2A-A2A8-6CCDB1E2F52B}" type="pres">
      <dgm:prSet presAssocID="{8DA0EC40-6CA9-442A-8508-4965D389A97A}" presName="Name0" presStyleCnt="0">
        <dgm:presLayoutVars>
          <dgm:chPref val="1"/>
          <dgm:dir/>
          <dgm:animOne val="branch"/>
          <dgm:animLvl val="lvl"/>
          <dgm:resizeHandles/>
        </dgm:presLayoutVars>
      </dgm:prSet>
      <dgm:spPr/>
      <dgm:t>
        <a:bodyPr/>
        <a:lstStyle/>
        <a:p>
          <a:endParaRPr lang="en-US"/>
        </a:p>
      </dgm:t>
    </dgm:pt>
    <dgm:pt modelId="{41766035-8250-487E-9A2E-7AF3B7A69591}" type="pres">
      <dgm:prSet presAssocID="{77E1F91D-3800-4926-9040-5DE35FCAA526}" presName="vertOne" presStyleCnt="0"/>
      <dgm:spPr/>
      <dgm:t>
        <a:bodyPr/>
        <a:lstStyle/>
        <a:p>
          <a:endParaRPr lang="en-US"/>
        </a:p>
      </dgm:t>
    </dgm:pt>
    <dgm:pt modelId="{09F67D4E-A203-4133-B054-C9B3889E14E4}" type="pres">
      <dgm:prSet presAssocID="{77E1F91D-3800-4926-9040-5DE35FCAA526}" presName="txOne" presStyleLbl="node0" presStyleIdx="0" presStyleCnt="1" custScaleY="52402">
        <dgm:presLayoutVars>
          <dgm:chPref val="3"/>
        </dgm:presLayoutVars>
      </dgm:prSet>
      <dgm:spPr/>
      <dgm:t>
        <a:bodyPr/>
        <a:lstStyle/>
        <a:p>
          <a:endParaRPr lang="en-US"/>
        </a:p>
      </dgm:t>
    </dgm:pt>
    <dgm:pt modelId="{F2D6BAC8-9BD2-4708-8160-0C804C51415A}" type="pres">
      <dgm:prSet presAssocID="{77E1F91D-3800-4926-9040-5DE35FCAA526}" presName="parTransOne" presStyleCnt="0"/>
      <dgm:spPr/>
      <dgm:t>
        <a:bodyPr/>
        <a:lstStyle/>
        <a:p>
          <a:endParaRPr lang="en-US"/>
        </a:p>
      </dgm:t>
    </dgm:pt>
    <dgm:pt modelId="{AE312BB8-1255-4C62-AB81-6B4B5E291581}" type="pres">
      <dgm:prSet presAssocID="{77E1F91D-3800-4926-9040-5DE35FCAA526}" presName="horzOne" presStyleCnt="0"/>
      <dgm:spPr/>
      <dgm:t>
        <a:bodyPr/>
        <a:lstStyle/>
        <a:p>
          <a:endParaRPr lang="en-US"/>
        </a:p>
      </dgm:t>
    </dgm:pt>
    <dgm:pt modelId="{3DE5F37E-8149-4147-90DD-A716477CB329}" type="pres">
      <dgm:prSet presAssocID="{2D0569FC-CEE1-468D-A667-2AB2720C01FA}" presName="vertTwo" presStyleCnt="0"/>
      <dgm:spPr/>
      <dgm:t>
        <a:bodyPr/>
        <a:lstStyle/>
        <a:p>
          <a:endParaRPr lang="en-US"/>
        </a:p>
      </dgm:t>
    </dgm:pt>
    <dgm:pt modelId="{ED960AE3-D6EE-41E4-9049-CD2D179FC928}" type="pres">
      <dgm:prSet presAssocID="{2D0569FC-CEE1-468D-A667-2AB2720C01FA}" presName="txTwo" presStyleLbl="node2" presStyleIdx="0" presStyleCnt="3" custScaleY="95086" custLinFactNeighborY="-7647">
        <dgm:presLayoutVars>
          <dgm:chPref val="3"/>
        </dgm:presLayoutVars>
      </dgm:prSet>
      <dgm:spPr/>
      <dgm:t>
        <a:bodyPr/>
        <a:lstStyle/>
        <a:p>
          <a:endParaRPr lang="en-US"/>
        </a:p>
      </dgm:t>
    </dgm:pt>
    <dgm:pt modelId="{F243E062-DBDD-4B75-953A-39544B04157B}" type="pres">
      <dgm:prSet presAssocID="{2D0569FC-CEE1-468D-A667-2AB2720C01FA}" presName="parTransTwo" presStyleCnt="0"/>
      <dgm:spPr/>
      <dgm:t>
        <a:bodyPr/>
        <a:lstStyle/>
        <a:p>
          <a:endParaRPr lang="en-US"/>
        </a:p>
      </dgm:t>
    </dgm:pt>
    <dgm:pt modelId="{669A2B8C-316C-42BF-802E-7DF9BC986487}" type="pres">
      <dgm:prSet presAssocID="{2D0569FC-CEE1-468D-A667-2AB2720C01FA}" presName="horzTwo" presStyleCnt="0"/>
      <dgm:spPr/>
      <dgm:t>
        <a:bodyPr/>
        <a:lstStyle/>
        <a:p>
          <a:endParaRPr lang="en-US"/>
        </a:p>
      </dgm:t>
    </dgm:pt>
    <dgm:pt modelId="{D2391CFE-F3CB-41EA-8275-F26441CC2885}" type="pres">
      <dgm:prSet presAssocID="{E82C506B-5736-42C1-A56A-C916701A4982}" presName="vertThree" presStyleCnt="0"/>
      <dgm:spPr/>
    </dgm:pt>
    <dgm:pt modelId="{1EA7E551-15D6-4232-BFE9-89BDBF21A23C}" type="pres">
      <dgm:prSet presAssocID="{E82C506B-5736-42C1-A56A-C916701A4982}" presName="txThree" presStyleLbl="node3" presStyleIdx="0" presStyleCnt="10" custScaleY="118109" custLinFactNeighborY="5465">
        <dgm:presLayoutVars>
          <dgm:chPref val="3"/>
        </dgm:presLayoutVars>
      </dgm:prSet>
      <dgm:spPr/>
      <dgm:t>
        <a:bodyPr/>
        <a:lstStyle/>
        <a:p>
          <a:endParaRPr lang="en-US"/>
        </a:p>
      </dgm:t>
    </dgm:pt>
    <dgm:pt modelId="{8E6FBCA4-657C-4313-9C6A-EFA03025F9E1}" type="pres">
      <dgm:prSet presAssocID="{E82C506B-5736-42C1-A56A-C916701A4982}" presName="horzThree" presStyleCnt="0"/>
      <dgm:spPr/>
    </dgm:pt>
    <dgm:pt modelId="{0E763F5F-52B2-4E52-873A-51624EBE37FE}" type="pres">
      <dgm:prSet presAssocID="{D08843F2-EB1D-4779-A894-B22FC69594CF}" presName="sibSpaceThree" presStyleCnt="0"/>
      <dgm:spPr/>
    </dgm:pt>
    <dgm:pt modelId="{E3C67DBD-179C-4EB6-A6D4-90CE63309E71}" type="pres">
      <dgm:prSet presAssocID="{63F94886-D280-41AB-9162-C1C8829F2830}" presName="vertThree" presStyleCnt="0"/>
      <dgm:spPr/>
    </dgm:pt>
    <dgm:pt modelId="{9F6F233A-02EF-4F8F-A262-C3C37E057F2F}" type="pres">
      <dgm:prSet presAssocID="{63F94886-D280-41AB-9162-C1C8829F2830}" presName="txThree" presStyleLbl="node3" presStyleIdx="1" presStyleCnt="10" custScaleY="118813" custLinFactNeighborX="6751" custLinFactNeighborY="3335">
        <dgm:presLayoutVars>
          <dgm:chPref val="3"/>
        </dgm:presLayoutVars>
      </dgm:prSet>
      <dgm:spPr/>
      <dgm:t>
        <a:bodyPr/>
        <a:lstStyle/>
        <a:p>
          <a:endParaRPr lang="en-US"/>
        </a:p>
      </dgm:t>
    </dgm:pt>
    <dgm:pt modelId="{F4F718E5-3323-4EA3-870F-1FEC7CF6DF64}" type="pres">
      <dgm:prSet presAssocID="{63F94886-D280-41AB-9162-C1C8829F2830}" presName="horzThree" presStyleCnt="0"/>
      <dgm:spPr/>
    </dgm:pt>
    <dgm:pt modelId="{89A8460C-7793-4D4B-9C2B-240C009408DC}" type="pres">
      <dgm:prSet presAssocID="{2ED5A190-848A-490E-9428-6B3906E2CBA1}" presName="sibSpaceTwo" presStyleCnt="0"/>
      <dgm:spPr/>
      <dgm:t>
        <a:bodyPr/>
        <a:lstStyle/>
        <a:p>
          <a:endParaRPr lang="en-US"/>
        </a:p>
      </dgm:t>
    </dgm:pt>
    <dgm:pt modelId="{597F46E1-25E0-43C0-B2A3-C96140817413}" type="pres">
      <dgm:prSet presAssocID="{87E75E5D-9CC0-4AD5-BE22-59DEBAA97D38}" presName="vertTwo" presStyleCnt="0"/>
      <dgm:spPr/>
    </dgm:pt>
    <dgm:pt modelId="{0B95850D-2C27-4F89-BA44-0794EFD7E4A9}" type="pres">
      <dgm:prSet presAssocID="{87E75E5D-9CC0-4AD5-BE22-59DEBAA97D38}" presName="txTwo" presStyleLbl="node2" presStyleIdx="1" presStyleCnt="3">
        <dgm:presLayoutVars>
          <dgm:chPref val="3"/>
        </dgm:presLayoutVars>
      </dgm:prSet>
      <dgm:spPr/>
      <dgm:t>
        <a:bodyPr/>
        <a:lstStyle/>
        <a:p>
          <a:endParaRPr lang="en-US"/>
        </a:p>
      </dgm:t>
    </dgm:pt>
    <dgm:pt modelId="{9A5AE7E2-3852-4262-BBFD-03EA9333C1A5}" type="pres">
      <dgm:prSet presAssocID="{87E75E5D-9CC0-4AD5-BE22-59DEBAA97D38}" presName="parTransTwo" presStyleCnt="0"/>
      <dgm:spPr/>
    </dgm:pt>
    <dgm:pt modelId="{5C6FE60A-6AA4-4623-BD50-5A579AA4D4E7}" type="pres">
      <dgm:prSet presAssocID="{87E75E5D-9CC0-4AD5-BE22-59DEBAA97D38}" presName="horzTwo" presStyleCnt="0"/>
      <dgm:spPr/>
    </dgm:pt>
    <dgm:pt modelId="{545FDFE2-9E10-49C0-ADF1-42DCA8E66CC2}" type="pres">
      <dgm:prSet presAssocID="{EB67E79C-33FD-4408-AA19-21D9B494F1A5}" presName="vertThree" presStyleCnt="0"/>
      <dgm:spPr/>
      <dgm:t>
        <a:bodyPr/>
        <a:lstStyle/>
        <a:p>
          <a:endParaRPr lang="en-US"/>
        </a:p>
      </dgm:t>
    </dgm:pt>
    <dgm:pt modelId="{72C579E0-E110-4E6E-9CCA-241C57EEC5FB}" type="pres">
      <dgm:prSet presAssocID="{EB67E79C-33FD-4408-AA19-21D9B494F1A5}" presName="txThree" presStyleLbl="node3" presStyleIdx="2" presStyleCnt="10" custScaleX="105546" custScaleY="119056" custLinFactNeighborY="10432">
        <dgm:presLayoutVars>
          <dgm:chPref val="3"/>
        </dgm:presLayoutVars>
      </dgm:prSet>
      <dgm:spPr/>
      <dgm:t>
        <a:bodyPr/>
        <a:lstStyle/>
        <a:p>
          <a:endParaRPr lang="en-US"/>
        </a:p>
      </dgm:t>
    </dgm:pt>
    <dgm:pt modelId="{7855D5D4-BF50-40DC-9799-2CBD7490A8DD}" type="pres">
      <dgm:prSet presAssocID="{EB67E79C-33FD-4408-AA19-21D9B494F1A5}" presName="horzThree" presStyleCnt="0"/>
      <dgm:spPr/>
      <dgm:t>
        <a:bodyPr/>
        <a:lstStyle/>
        <a:p>
          <a:endParaRPr lang="en-US"/>
        </a:p>
      </dgm:t>
    </dgm:pt>
    <dgm:pt modelId="{359EA768-2BDB-4595-8205-67AB99B6FCAF}" type="pres">
      <dgm:prSet presAssocID="{60AC1E2A-EE23-4826-93C1-6A0AB45841C6}" presName="sibSpaceThree" presStyleCnt="0"/>
      <dgm:spPr/>
      <dgm:t>
        <a:bodyPr/>
        <a:lstStyle/>
        <a:p>
          <a:endParaRPr lang="en-US"/>
        </a:p>
      </dgm:t>
    </dgm:pt>
    <dgm:pt modelId="{A022C317-A218-44B7-AE94-1F9B542B685F}" type="pres">
      <dgm:prSet presAssocID="{D2745BEB-55EB-4378-AFBF-DB44BD2D7CD9}" presName="vertThree" presStyleCnt="0"/>
      <dgm:spPr/>
      <dgm:t>
        <a:bodyPr/>
        <a:lstStyle/>
        <a:p>
          <a:endParaRPr lang="en-US"/>
        </a:p>
      </dgm:t>
    </dgm:pt>
    <dgm:pt modelId="{28C23B98-78F5-483E-873C-7C79EBC0C575}" type="pres">
      <dgm:prSet presAssocID="{D2745BEB-55EB-4378-AFBF-DB44BD2D7CD9}" presName="txThree" presStyleLbl="node3" presStyleIdx="3" presStyleCnt="10" custScaleX="89940" custScaleY="119056" custLinFactNeighborY="10432">
        <dgm:presLayoutVars>
          <dgm:chPref val="3"/>
        </dgm:presLayoutVars>
      </dgm:prSet>
      <dgm:spPr/>
      <dgm:t>
        <a:bodyPr/>
        <a:lstStyle/>
        <a:p>
          <a:endParaRPr lang="en-US"/>
        </a:p>
      </dgm:t>
    </dgm:pt>
    <dgm:pt modelId="{AEE68226-7E33-4A77-889F-1C3378567FF6}" type="pres">
      <dgm:prSet presAssocID="{D2745BEB-55EB-4378-AFBF-DB44BD2D7CD9}" presName="horzThree" presStyleCnt="0"/>
      <dgm:spPr/>
      <dgm:t>
        <a:bodyPr/>
        <a:lstStyle/>
        <a:p>
          <a:endParaRPr lang="en-US"/>
        </a:p>
      </dgm:t>
    </dgm:pt>
    <dgm:pt modelId="{50052A1E-CA5D-445D-98CA-4A04C2D3F0E6}" type="pres">
      <dgm:prSet presAssocID="{F7B9E2AA-93A8-4B71-BAE6-67F2C17185E2}" presName="sibSpaceThree" presStyleCnt="0"/>
      <dgm:spPr/>
      <dgm:t>
        <a:bodyPr/>
        <a:lstStyle/>
        <a:p>
          <a:endParaRPr lang="en-US"/>
        </a:p>
      </dgm:t>
    </dgm:pt>
    <dgm:pt modelId="{E9A42D0F-6D23-4C13-A9BE-63D29C768568}" type="pres">
      <dgm:prSet presAssocID="{DFB744A2-56FC-46A9-A26E-91EB526ACC15}" presName="vertThree" presStyleCnt="0"/>
      <dgm:spPr/>
      <dgm:t>
        <a:bodyPr/>
        <a:lstStyle/>
        <a:p>
          <a:endParaRPr lang="en-US"/>
        </a:p>
      </dgm:t>
    </dgm:pt>
    <dgm:pt modelId="{0FE2D639-6C37-45F2-A46B-A9C69AA96350}" type="pres">
      <dgm:prSet presAssocID="{DFB744A2-56FC-46A9-A26E-91EB526ACC15}" presName="txThree" presStyleLbl="node3" presStyleIdx="4" presStyleCnt="10" custScaleY="119056" custLinFactNeighborY="10432">
        <dgm:presLayoutVars>
          <dgm:chPref val="3"/>
        </dgm:presLayoutVars>
      </dgm:prSet>
      <dgm:spPr/>
      <dgm:t>
        <a:bodyPr/>
        <a:lstStyle/>
        <a:p>
          <a:endParaRPr lang="en-US"/>
        </a:p>
      </dgm:t>
    </dgm:pt>
    <dgm:pt modelId="{5284D961-B57E-42DA-A604-43F8704D8F57}" type="pres">
      <dgm:prSet presAssocID="{DFB744A2-56FC-46A9-A26E-91EB526ACC15}" presName="horzThree" presStyleCnt="0"/>
      <dgm:spPr/>
      <dgm:t>
        <a:bodyPr/>
        <a:lstStyle/>
        <a:p>
          <a:endParaRPr lang="en-US"/>
        </a:p>
      </dgm:t>
    </dgm:pt>
    <dgm:pt modelId="{C58F1F55-7E77-41EA-94C0-093FEDFC0219}" type="pres">
      <dgm:prSet presAssocID="{9F89F159-F387-4829-9B7F-4D6E10A3B18A}" presName="sibSpaceThree" presStyleCnt="0"/>
      <dgm:spPr/>
      <dgm:t>
        <a:bodyPr/>
        <a:lstStyle/>
        <a:p>
          <a:endParaRPr lang="en-US"/>
        </a:p>
      </dgm:t>
    </dgm:pt>
    <dgm:pt modelId="{041FC995-FCA6-4454-9955-C18FC91AE40B}" type="pres">
      <dgm:prSet presAssocID="{2BDAB025-E6CC-4345-BB93-E72CEA70E54E}" presName="vertThree" presStyleCnt="0"/>
      <dgm:spPr/>
      <dgm:t>
        <a:bodyPr/>
        <a:lstStyle/>
        <a:p>
          <a:endParaRPr lang="en-US"/>
        </a:p>
      </dgm:t>
    </dgm:pt>
    <dgm:pt modelId="{633F5B37-E281-44E5-A4B6-E6EAA3DAE15C}" type="pres">
      <dgm:prSet presAssocID="{2BDAB025-E6CC-4345-BB93-E72CEA70E54E}" presName="txThree" presStyleLbl="node3" presStyleIdx="5" presStyleCnt="10" custScaleY="119056" custLinFactNeighborY="10432">
        <dgm:presLayoutVars>
          <dgm:chPref val="3"/>
        </dgm:presLayoutVars>
      </dgm:prSet>
      <dgm:spPr/>
      <dgm:t>
        <a:bodyPr/>
        <a:lstStyle/>
        <a:p>
          <a:endParaRPr lang="en-US"/>
        </a:p>
      </dgm:t>
    </dgm:pt>
    <dgm:pt modelId="{288D31C1-51CC-4425-8A94-8988B58A28A1}" type="pres">
      <dgm:prSet presAssocID="{2BDAB025-E6CC-4345-BB93-E72CEA70E54E}" presName="horzThree" presStyleCnt="0"/>
      <dgm:spPr/>
      <dgm:t>
        <a:bodyPr/>
        <a:lstStyle/>
        <a:p>
          <a:endParaRPr lang="en-US"/>
        </a:p>
      </dgm:t>
    </dgm:pt>
    <dgm:pt modelId="{B138D523-4257-4944-ABD3-8D3B7D65DE42}" type="pres">
      <dgm:prSet presAssocID="{2BD4796F-38F2-4C9B-97BF-5E6479B471E4}" presName="sibSpaceThree" presStyleCnt="0"/>
      <dgm:spPr/>
      <dgm:t>
        <a:bodyPr/>
        <a:lstStyle/>
        <a:p>
          <a:endParaRPr lang="en-US"/>
        </a:p>
      </dgm:t>
    </dgm:pt>
    <dgm:pt modelId="{59E3AC93-315D-4B1C-9280-B17B745C47A9}" type="pres">
      <dgm:prSet presAssocID="{1D7DE61B-55B4-4F10-AE38-112E1A57A5A1}" presName="vertThree" presStyleCnt="0"/>
      <dgm:spPr/>
      <dgm:t>
        <a:bodyPr/>
        <a:lstStyle/>
        <a:p>
          <a:endParaRPr lang="en-US"/>
        </a:p>
      </dgm:t>
    </dgm:pt>
    <dgm:pt modelId="{87553E96-7762-4DE6-B21D-2074A0A5033A}" type="pres">
      <dgm:prSet presAssocID="{1D7DE61B-55B4-4F10-AE38-112E1A57A5A1}" presName="txThree" presStyleLbl="node3" presStyleIdx="6" presStyleCnt="10" custScaleY="119056" custLinFactNeighborY="10432">
        <dgm:presLayoutVars>
          <dgm:chPref val="3"/>
        </dgm:presLayoutVars>
      </dgm:prSet>
      <dgm:spPr/>
      <dgm:t>
        <a:bodyPr/>
        <a:lstStyle/>
        <a:p>
          <a:endParaRPr lang="en-US"/>
        </a:p>
      </dgm:t>
    </dgm:pt>
    <dgm:pt modelId="{566B2673-62DC-4DD7-BB03-208796E19E42}" type="pres">
      <dgm:prSet presAssocID="{1D7DE61B-55B4-4F10-AE38-112E1A57A5A1}" presName="horzThree" presStyleCnt="0"/>
      <dgm:spPr/>
      <dgm:t>
        <a:bodyPr/>
        <a:lstStyle/>
        <a:p>
          <a:endParaRPr lang="en-US"/>
        </a:p>
      </dgm:t>
    </dgm:pt>
    <dgm:pt modelId="{694DD75F-91B6-40C5-AD80-EAF739ADE6FC}" type="pres">
      <dgm:prSet presAssocID="{52C9BCD7-15AD-4EF2-B948-98885C47A5BE}" presName="sibSpaceThree" presStyleCnt="0"/>
      <dgm:spPr/>
      <dgm:t>
        <a:bodyPr/>
        <a:lstStyle/>
        <a:p>
          <a:endParaRPr lang="en-US"/>
        </a:p>
      </dgm:t>
    </dgm:pt>
    <dgm:pt modelId="{C1211328-D351-4B53-BF4F-FEBAF679B4FD}" type="pres">
      <dgm:prSet presAssocID="{1C1B8169-6675-42F0-B2EC-42E0C487ADBB}" presName="vertThree" presStyleCnt="0"/>
      <dgm:spPr/>
      <dgm:t>
        <a:bodyPr/>
        <a:lstStyle/>
        <a:p>
          <a:endParaRPr lang="en-US"/>
        </a:p>
      </dgm:t>
    </dgm:pt>
    <dgm:pt modelId="{DAC1B32F-FAC7-428E-9501-7AA60C617C92}" type="pres">
      <dgm:prSet presAssocID="{1C1B8169-6675-42F0-B2EC-42E0C487ADBB}" presName="txThree" presStyleLbl="node3" presStyleIdx="7" presStyleCnt="10" custScaleX="112306" custScaleY="119056" custLinFactNeighborY="10432">
        <dgm:presLayoutVars>
          <dgm:chPref val="3"/>
        </dgm:presLayoutVars>
      </dgm:prSet>
      <dgm:spPr/>
      <dgm:t>
        <a:bodyPr/>
        <a:lstStyle/>
        <a:p>
          <a:endParaRPr lang="en-US"/>
        </a:p>
      </dgm:t>
    </dgm:pt>
    <dgm:pt modelId="{48CF24B1-BBB1-4B92-9185-94C224F4DA56}" type="pres">
      <dgm:prSet presAssocID="{1C1B8169-6675-42F0-B2EC-42E0C487ADBB}" presName="horzThree" presStyleCnt="0"/>
      <dgm:spPr/>
      <dgm:t>
        <a:bodyPr/>
        <a:lstStyle/>
        <a:p>
          <a:endParaRPr lang="en-US"/>
        </a:p>
      </dgm:t>
    </dgm:pt>
    <dgm:pt modelId="{1475832E-8857-4054-B284-803D50F34639}" type="pres">
      <dgm:prSet presAssocID="{B67B58CE-AB38-48F1-A055-7B274B7C2D67}" presName="sibSpaceTwo" presStyleCnt="0"/>
      <dgm:spPr/>
    </dgm:pt>
    <dgm:pt modelId="{86D5BA6B-8920-467C-A5F1-7427DFF65147}" type="pres">
      <dgm:prSet presAssocID="{DB2E3DBC-EADC-4ED1-9268-343DDC41B845}" presName="vertTwo" presStyleCnt="0"/>
      <dgm:spPr/>
      <dgm:t>
        <a:bodyPr/>
        <a:lstStyle/>
        <a:p>
          <a:endParaRPr lang="en-US"/>
        </a:p>
      </dgm:t>
    </dgm:pt>
    <dgm:pt modelId="{3D0684FD-C0AC-4372-B1C7-2F2F58815130}" type="pres">
      <dgm:prSet presAssocID="{DB2E3DBC-EADC-4ED1-9268-343DDC41B845}" presName="txTwo" presStyleLbl="node2" presStyleIdx="2" presStyleCnt="3" custScaleY="96899" custLinFactNeighborY="-7647">
        <dgm:presLayoutVars>
          <dgm:chPref val="3"/>
        </dgm:presLayoutVars>
      </dgm:prSet>
      <dgm:spPr/>
      <dgm:t>
        <a:bodyPr/>
        <a:lstStyle/>
        <a:p>
          <a:endParaRPr lang="en-US"/>
        </a:p>
      </dgm:t>
    </dgm:pt>
    <dgm:pt modelId="{E0DEFACD-3B87-4565-8D52-9817DAF57313}" type="pres">
      <dgm:prSet presAssocID="{DB2E3DBC-EADC-4ED1-9268-343DDC41B845}" presName="parTransTwo" presStyleCnt="0"/>
      <dgm:spPr/>
      <dgm:t>
        <a:bodyPr/>
        <a:lstStyle/>
        <a:p>
          <a:endParaRPr lang="en-US"/>
        </a:p>
      </dgm:t>
    </dgm:pt>
    <dgm:pt modelId="{C5F8AD3C-EDA1-461F-A8A1-1C493DDDDAA8}" type="pres">
      <dgm:prSet presAssocID="{DB2E3DBC-EADC-4ED1-9268-343DDC41B845}" presName="horzTwo" presStyleCnt="0"/>
      <dgm:spPr/>
      <dgm:t>
        <a:bodyPr/>
        <a:lstStyle/>
        <a:p>
          <a:endParaRPr lang="en-US"/>
        </a:p>
      </dgm:t>
    </dgm:pt>
    <dgm:pt modelId="{DAF66238-46EA-4901-8CA1-1828A9C4C7D0}" type="pres">
      <dgm:prSet presAssocID="{91DB5E13-4166-4060-974E-54C1F7227C25}" presName="vertThree" presStyleCnt="0"/>
      <dgm:spPr/>
      <dgm:t>
        <a:bodyPr/>
        <a:lstStyle/>
        <a:p>
          <a:endParaRPr lang="en-US"/>
        </a:p>
      </dgm:t>
    </dgm:pt>
    <dgm:pt modelId="{310D6174-37C5-420F-86F5-640CBD96BC65}" type="pres">
      <dgm:prSet presAssocID="{91DB5E13-4166-4060-974E-54C1F7227C25}" presName="txThree" presStyleLbl="node3" presStyleIdx="8" presStyleCnt="10" custScaleX="88393" custScaleY="119056" custLinFactNeighborY="8170">
        <dgm:presLayoutVars>
          <dgm:chPref val="3"/>
        </dgm:presLayoutVars>
      </dgm:prSet>
      <dgm:spPr/>
      <dgm:t>
        <a:bodyPr/>
        <a:lstStyle/>
        <a:p>
          <a:endParaRPr lang="en-US"/>
        </a:p>
      </dgm:t>
    </dgm:pt>
    <dgm:pt modelId="{37BA65B3-9A2E-41D1-BD13-0F461FCA31C7}" type="pres">
      <dgm:prSet presAssocID="{91DB5E13-4166-4060-974E-54C1F7227C25}" presName="horzThree" presStyleCnt="0"/>
      <dgm:spPr/>
      <dgm:t>
        <a:bodyPr/>
        <a:lstStyle/>
        <a:p>
          <a:endParaRPr lang="en-US"/>
        </a:p>
      </dgm:t>
    </dgm:pt>
    <dgm:pt modelId="{786059DB-C117-4E30-BC07-BFD42B53B77F}" type="pres">
      <dgm:prSet presAssocID="{E1EBBCF4-9AD8-41E9-ACDA-C0ECD8D83D25}" presName="sibSpaceThree" presStyleCnt="0"/>
      <dgm:spPr/>
      <dgm:t>
        <a:bodyPr/>
        <a:lstStyle/>
        <a:p>
          <a:endParaRPr lang="en-US"/>
        </a:p>
      </dgm:t>
    </dgm:pt>
    <dgm:pt modelId="{53A263B0-BE0C-40FE-9823-C0B71BE1361E}" type="pres">
      <dgm:prSet presAssocID="{36B72CA3-4298-4456-BC15-47B8FFA57433}" presName="vertThree" presStyleCnt="0"/>
      <dgm:spPr/>
      <dgm:t>
        <a:bodyPr/>
        <a:lstStyle/>
        <a:p>
          <a:endParaRPr lang="en-US"/>
        </a:p>
      </dgm:t>
    </dgm:pt>
    <dgm:pt modelId="{C5555BC2-79EB-4CEB-8F2E-E31ABCEB9DFE}" type="pres">
      <dgm:prSet presAssocID="{36B72CA3-4298-4456-BC15-47B8FFA57433}" presName="txThree" presStyleLbl="node3" presStyleIdx="9" presStyleCnt="10" custScaleY="119056" custLinFactNeighborY="8170">
        <dgm:presLayoutVars>
          <dgm:chPref val="3"/>
        </dgm:presLayoutVars>
      </dgm:prSet>
      <dgm:spPr/>
      <dgm:t>
        <a:bodyPr/>
        <a:lstStyle/>
        <a:p>
          <a:endParaRPr lang="en-US"/>
        </a:p>
      </dgm:t>
    </dgm:pt>
    <dgm:pt modelId="{B1142243-6DD4-488D-B5A5-0DAF0D5AC288}" type="pres">
      <dgm:prSet presAssocID="{36B72CA3-4298-4456-BC15-47B8FFA57433}" presName="horzThree" presStyleCnt="0"/>
      <dgm:spPr/>
      <dgm:t>
        <a:bodyPr/>
        <a:lstStyle/>
        <a:p>
          <a:endParaRPr lang="en-US"/>
        </a:p>
      </dgm:t>
    </dgm:pt>
  </dgm:ptLst>
  <dgm:cxnLst>
    <dgm:cxn modelId="{E8FA2903-29A4-4FB8-B576-A7A8D8D0E914}" type="presOf" srcId="{E82C506B-5736-42C1-A56A-C916701A4982}" destId="{1EA7E551-15D6-4232-BFE9-89BDBF21A23C}" srcOrd="0" destOrd="0" presId="urn:microsoft.com/office/officeart/2005/8/layout/architecture+Icon"/>
    <dgm:cxn modelId="{72F38058-4197-485B-B517-166B4731DFE6}" type="presOf" srcId="{8DA0EC40-6CA9-442A-8508-4965D389A97A}" destId="{E78848D5-E5A4-4D2A-A2A8-6CCDB1E2F52B}" srcOrd="0" destOrd="0" presId="urn:microsoft.com/office/officeart/2005/8/layout/architecture+Icon"/>
    <dgm:cxn modelId="{D47C3D50-75D5-44B9-B771-C3627D048C49}" type="presOf" srcId="{EB67E79C-33FD-4408-AA19-21D9B494F1A5}" destId="{72C579E0-E110-4E6E-9CCA-241C57EEC5FB}" srcOrd="0" destOrd="0" presId="urn:microsoft.com/office/officeart/2005/8/layout/architecture+Icon"/>
    <dgm:cxn modelId="{B3B9B96B-A244-4170-A63A-53DE61C47DB2}" srcId="{77E1F91D-3800-4926-9040-5DE35FCAA526}" destId="{DB2E3DBC-EADC-4ED1-9268-343DDC41B845}" srcOrd="2" destOrd="0" parTransId="{D00056A6-02BA-440F-9D3F-F5A22D0B14F4}" sibTransId="{ED6C3F7E-22A7-481C-BCB1-AFA8350D0F5E}"/>
    <dgm:cxn modelId="{B813CDBF-85B3-4A05-A46C-04ECA7DFD8B8}" type="presOf" srcId="{63F94886-D280-41AB-9162-C1C8829F2830}" destId="{9F6F233A-02EF-4F8F-A262-C3C37E057F2F}" srcOrd="0" destOrd="0" presId="urn:microsoft.com/office/officeart/2005/8/layout/architecture+Icon"/>
    <dgm:cxn modelId="{E341F1B4-E583-4F0E-A143-F4D3E9E9E814}" srcId="{DB2E3DBC-EADC-4ED1-9268-343DDC41B845}" destId="{36B72CA3-4298-4456-BC15-47B8FFA57433}" srcOrd="1" destOrd="0" parTransId="{4078312D-59CB-45BD-B698-9AA11B656CDA}" sibTransId="{C5C446BE-39E3-423B-92C0-267EE85280BE}"/>
    <dgm:cxn modelId="{2C760343-6152-4088-BE57-F40EC21F9C4A}" srcId="{DB2E3DBC-EADC-4ED1-9268-343DDC41B845}" destId="{91DB5E13-4166-4060-974E-54C1F7227C25}" srcOrd="0" destOrd="0" parTransId="{B2F1D637-64EB-45D4-9872-8E64D3934C69}" sibTransId="{E1EBBCF4-9AD8-41E9-ACDA-C0ECD8D83D25}"/>
    <dgm:cxn modelId="{923DD1A4-3D82-4A40-B48A-349F26F2EEA9}" srcId="{87E75E5D-9CC0-4AD5-BE22-59DEBAA97D38}" destId="{D2745BEB-55EB-4378-AFBF-DB44BD2D7CD9}" srcOrd="1" destOrd="0" parTransId="{90D014F9-DB8D-4B0C-8268-532D7E56DB21}" sibTransId="{F7B9E2AA-93A8-4B71-BAE6-67F2C17185E2}"/>
    <dgm:cxn modelId="{AC867E66-9C5A-4794-81B9-F80CD3CC0C5B}" srcId="{87E75E5D-9CC0-4AD5-BE22-59DEBAA97D38}" destId="{2BDAB025-E6CC-4345-BB93-E72CEA70E54E}" srcOrd="3" destOrd="0" parTransId="{C9CA19F5-2FE1-4E70-8951-061363BD8B75}" sibTransId="{2BD4796F-38F2-4C9B-97BF-5E6479B471E4}"/>
    <dgm:cxn modelId="{9A68618F-53A8-45C2-93DD-35C582A9DA6B}" srcId="{87E75E5D-9CC0-4AD5-BE22-59DEBAA97D38}" destId="{1D7DE61B-55B4-4F10-AE38-112E1A57A5A1}" srcOrd="4" destOrd="0" parTransId="{BBFF5017-52B6-42AF-91D3-50D608374B1B}" sibTransId="{52C9BCD7-15AD-4EF2-B948-98885C47A5BE}"/>
    <dgm:cxn modelId="{180A95DF-16DF-4769-9FF5-A2920F9C95F1}" type="presOf" srcId="{36B72CA3-4298-4456-BC15-47B8FFA57433}" destId="{C5555BC2-79EB-4CEB-8F2E-E31ABCEB9DFE}" srcOrd="0" destOrd="0" presId="urn:microsoft.com/office/officeart/2005/8/layout/architecture+Icon"/>
    <dgm:cxn modelId="{89EB378F-28DE-40A1-B831-E4D0BDD65460}" srcId="{77E1F91D-3800-4926-9040-5DE35FCAA526}" destId="{2D0569FC-CEE1-468D-A667-2AB2720C01FA}" srcOrd="0" destOrd="0" parTransId="{47A3FD1A-995D-4C4F-B7F7-4C2C7CFF29AA}" sibTransId="{2ED5A190-848A-490E-9428-6B3906E2CBA1}"/>
    <dgm:cxn modelId="{D4686223-1439-48F8-B3B4-49EA104235DB}" type="presOf" srcId="{DB2E3DBC-EADC-4ED1-9268-343DDC41B845}" destId="{3D0684FD-C0AC-4372-B1C7-2F2F58815130}" srcOrd="0" destOrd="0" presId="urn:microsoft.com/office/officeart/2005/8/layout/architecture+Icon"/>
    <dgm:cxn modelId="{2BE105A3-6014-4714-A567-5F22DAEEDD9D}" srcId="{8DA0EC40-6CA9-442A-8508-4965D389A97A}" destId="{77E1F91D-3800-4926-9040-5DE35FCAA526}" srcOrd="0" destOrd="0" parTransId="{FF0019B5-83CE-4B76-8D5F-3A5EEC4BB0AF}" sibTransId="{0C051A94-5A5F-4AD0-84E8-CB22F15C4D9C}"/>
    <dgm:cxn modelId="{3E499008-3B24-4992-A3CD-8C4E13DD8586}" srcId="{87E75E5D-9CC0-4AD5-BE22-59DEBAA97D38}" destId="{1C1B8169-6675-42F0-B2EC-42E0C487ADBB}" srcOrd="5" destOrd="0" parTransId="{B17233AC-63AF-40EC-AC43-00E63D5B2978}" sibTransId="{B5DD5C00-6894-4F46-9585-BED30979E80C}"/>
    <dgm:cxn modelId="{28136A1F-E166-41E8-8C8B-C3977F1684EF}" srcId="{87E75E5D-9CC0-4AD5-BE22-59DEBAA97D38}" destId="{DFB744A2-56FC-46A9-A26E-91EB526ACC15}" srcOrd="2" destOrd="0" parTransId="{EBCAF89D-93E7-4964-9127-FFCDFE383EB3}" sibTransId="{9F89F159-F387-4829-9B7F-4D6E10A3B18A}"/>
    <dgm:cxn modelId="{BC109FDF-CDB7-4AFB-B0F6-5A8C15D4D261}" type="presOf" srcId="{91DB5E13-4166-4060-974E-54C1F7227C25}" destId="{310D6174-37C5-420F-86F5-640CBD96BC65}" srcOrd="0" destOrd="0" presId="urn:microsoft.com/office/officeart/2005/8/layout/architecture+Icon"/>
    <dgm:cxn modelId="{61AC46B0-78E3-4D5E-87EF-DD542F0ACFFE}" srcId="{2D0569FC-CEE1-468D-A667-2AB2720C01FA}" destId="{63F94886-D280-41AB-9162-C1C8829F2830}" srcOrd="1" destOrd="0" parTransId="{EFA7FEA8-7F80-491F-BE20-0BCDB223B485}" sibTransId="{A6EACCE2-7611-443D-A5B0-7E4DB2224D6E}"/>
    <dgm:cxn modelId="{792DB8C2-7513-4B5F-BC6F-27A4B2EB051B}" type="presOf" srcId="{1D7DE61B-55B4-4F10-AE38-112E1A57A5A1}" destId="{87553E96-7762-4DE6-B21D-2074A0A5033A}" srcOrd="0" destOrd="0" presId="urn:microsoft.com/office/officeart/2005/8/layout/architecture+Icon"/>
    <dgm:cxn modelId="{1C8C1CE6-98ED-4249-A766-F2831D21F3F3}" srcId="{2D0569FC-CEE1-468D-A667-2AB2720C01FA}" destId="{E82C506B-5736-42C1-A56A-C916701A4982}" srcOrd="0" destOrd="0" parTransId="{D9DDEB2E-0E51-4515-A04F-63484D0BE95B}" sibTransId="{D08843F2-EB1D-4779-A894-B22FC69594CF}"/>
    <dgm:cxn modelId="{619DCC9D-A029-4F14-AF69-34373FCF8F7A}" type="presOf" srcId="{2D0569FC-CEE1-468D-A667-2AB2720C01FA}" destId="{ED960AE3-D6EE-41E4-9049-CD2D179FC928}" srcOrd="0" destOrd="0" presId="urn:microsoft.com/office/officeart/2005/8/layout/architecture+Icon"/>
    <dgm:cxn modelId="{5DDC5582-DB6C-495B-B0F1-81E56D9A3598}" srcId="{87E75E5D-9CC0-4AD5-BE22-59DEBAA97D38}" destId="{EB67E79C-33FD-4408-AA19-21D9B494F1A5}" srcOrd="0" destOrd="0" parTransId="{DEE7ED22-550A-461D-BAFC-830667929B5A}" sibTransId="{60AC1E2A-EE23-4826-93C1-6A0AB45841C6}"/>
    <dgm:cxn modelId="{F7C3A39C-F9C6-41DE-B93F-D0FF7BACB032}" type="presOf" srcId="{77E1F91D-3800-4926-9040-5DE35FCAA526}" destId="{09F67D4E-A203-4133-B054-C9B3889E14E4}" srcOrd="0" destOrd="0" presId="urn:microsoft.com/office/officeart/2005/8/layout/architecture+Icon"/>
    <dgm:cxn modelId="{260BC88C-40DF-4274-A682-7A4618FA5CF7}" type="presOf" srcId="{DFB744A2-56FC-46A9-A26E-91EB526ACC15}" destId="{0FE2D639-6C37-45F2-A46B-A9C69AA96350}" srcOrd="0" destOrd="0" presId="urn:microsoft.com/office/officeart/2005/8/layout/architecture+Icon"/>
    <dgm:cxn modelId="{BF023F3B-3938-45E6-A6B5-928DF9B12190}" type="presOf" srcId="{87E75E5D-9CC0-4AD5-BE22-59DEBAA97D38}" destId="{0B95850D-2C27-4F89-BA44-0794EFD7E4A9}" srcOrd="0" destOrd="0" presId="urn:microsoft.com/office/officeart/2005/8/layout/architecture+Icon"/>
    <dgm:cxn modelId="{5CEE09C8-9082-4CD8-BC22-7E8F7DEDAC00}" type="presOf" srcId="{1C1B8169-6675-42F0-B2EC-42E0C487ADBB}" destId="{DAC1B32F-FAC7-428E-9501-7AA60C617C92}" srcOrd="0" destOrd="0" presId="urn:microsoft.com/office/officeart/2005/8/layout/architecture+Icon"/>
    <dgm:cxn modelId="{31ED2D68-72E2-4C7B-B807-F8B8984455DE}" type="presOf" srcId="{D2745BEB-55EB-4378-AFBF-DB44BD2D7CD9}" destId="{28C23B98-78F5-483E-873C-7C79EBC0C575}" srcOrd="0" destOrd="0" presId="urn:microsoft.com/office/officeart/2005/8/layout/architecture+Icon"/>
    <dgm:cxn modelId="{AD59B24C-6C34-4069-8FD2-8F22BE95F6BD}" type="presOf" srcId="{2BDAB025-E6CC-4345-BB93-E72CEA70E54E}" destId="{633F5B37-E281-44E5-A4B6-E6EAA3DAE15C}" srcOrd="0" destOrd="0" presId="urn:microsoft.com/office/officeart/2005/8/layout/architecture+Icon"/>
    <dgm:cxn modelId="{8E480E0C-6734-4F6E-ABC6-0CDDA1CE550D}" srcId="{77E1F91D-3800-4926-9040-5DE35FCAA526}" destId="{87E75E5D-9CC0-4AD5-BE22-59DEBAA97D38}" srcOrd="1" destOrd="0" parTransId="{B3094884-7FD5-4E37-AA63-DFD57F6CCEB6}" sibTransId="{B67B58CE-AB38-48F1-A055-7B274B7C2D67}"/>
    <dgm:cxn modelId="{236E4E6D-E448-468B-9E4B-ADC244DD2899}" type="presParOf" srcId="{E78848D5-E5A4-4D2A-A2A8-6CCDB1E2F52B}" destId="{41766035-8250-487E-9A2E-7AF3B7A69591}" srcOrd="0" destOrd="0" presId="urn:microsoft.com/office/officeart/2005/8/layout/architecture+Icon"/>
    <dgm:cxn modelId="{8098CD5B-78F3-43A1-8571-939100B595B9}" type="presParOf" srcId="{41766035-8250-487E-9A2E-7AF3B7A69591}" destId="{09F67D4E-A203-4133-B054-C9B3889E14E4}" srcOrd="0" destOrd="0" presId="urn:microsoft.com/office/officeart/2005/8/layout/architecture+Icon"/>
    <dgm:cxn modelId="{B0700CD0-FC5B-4632-BC48-973B1953393F}" type="presParOf" srcId="{41766035-8250-487E-9A2E-7AF3B7A69591}" destId="{F2D6BAC8-9BD2-4708-8160-0C804C51415A}" srcOrd="1" destOrd="0" presId="urn:microsoft.com/office/officeart/2005/8/layout/architecture+Icon"/>
    <dgm:cxn modelId="{2714DBD7-39CC-4110-AB1F-67F6DE8EF9CE}" type="presParOf" srcId="{41766035-8250-487E-9A2E-7AF3B7A69591}" destId="{AE312BB8-1255-4C62-AB81-6B4B5E291581}" srcOrd="2" destOrd="0" presId="urn:microsoft.com/office/officeart/2005/8/layout/architecture+Icon"/>
    <dgm:cxn modelId="{65D6B2F5-B153-4A0B-A80E-646DCEA934D7}" type="presParOf" srcId="{AE312BB8-1255-4C62-AB81-6B4B5E291581}" destId="{3DE5F37E-8149-4147-90DD-A716477CB329}" srcOrd="0" destOrd="0" presId="urn:microsoft.com/office/officeart/2005/8/layout/architecture+Icon"/>
    <dgm:cxn modelId="{EA27B774-90CC-406D-B597-8A73D1D0FFB5}" type="presParOf" srcId="{3DE5F37E-8149-4147-90DD-A716477CB329}" destId="{ED960AE3-D6EE-41E4-9049-CD2D179FC928}" srcOrd="0" destOrd="0" presId="urn:microsoft.com/office/officeart/2005/8/layout/architecture+Icon"/>
    <dgm:cxn modelId="{0B6CC34A-EFE5-4E93-A770-0FA9CA6389ED}" type="presParOf" srcId="{3DE5F37E-8149-4147-90DD-A716477CB329}" destId="{F243E062-DBDD-4B75-953A-39544B04157B}" srcOrd="1" destOrd="0" presId="urn:microsoft.com/office/officeart/2005/8/layout/architecture+Icon"/>
    <dgm:cxn modelId="{3379633A-E50C-440E-8413-46B8D776CB87}" type="presParOf" srcId="{3DE5F37E-8149-4147-90DD-A716477CB329}" destId="{669A2B8C-316C-42BF-802E-7DF9BC986487}" srcOrd="2" destOrd="0" presId="urn:microsoft.com/office/officeart/2005/8/layout/architecture+Icon"/>
    <dgm:cxn modelId="{351544BB-A84A-4E0A-B2C3-CF3BA1F648FB}" type="presParOf" srcId="{669A2B8C-316C-42BF-802E-7DF9BC986487}" destId="{D2391CFE-F3CB-41EA-8275-F26441CC2885}" srcOrd="0" destOrd="0" presId="urn:microsoft.com/office/officeart/2005/8/layout/architecture+Icon"/>
    <dgm:cxn modelId="{AB6D8C6A-DB6F-44AB-82D2-8373E1AA152C}" type="presParOf" srcId="{D2391CFE-F3CB-41EA-8275-F26441CC2885}" destId="{1EA7E551-15D6-4232-BFE9-89BDBF21A23C}" srcOrd="0" destOrd="0" presId="urn:microsoft.com/office/officeart/2005/8/layout/architecture+Icon"/>
    <dgm:cxn modelId="{B7C0DA7E-F66F-4D97-B83C-DB5F35187362}" type="presParOf" srcId="{D2391CFE-F3CB-41EA-8275-F26441CC2885}" destId="{8E6FBCA4-657C-4313-9C6A-EFA03025F9E1}" srcOrd="1" destOrd="0" presId="urn:microsoft.com/office/officeart/2005/8/layout/architecture+Icon"/>
    <dgm:cxn modelId="{F541A08E-EA9B-4741-9523-DCCB8C907516}" type="presParOf" srcId="{669A2B8C-316C-42BF-802E-7DF9BC986487}" destId="{0E763F5F-52B2-4E52-873A-51624EBE37FE}" srcOrd="1" destOrd="0" presId="urn:microsoft.com/office/officeart/2005/8/layout/architecture+Icon"/>
    <dgm:cxn modelId="{8EFC0984-D12B-44B1-AE54-25219EFD54BF}" type="presParOf" srcId="{669A2B8C-316C-42BF-802E-7DF9BC986487}" destId="{E3C67DBD-179C-4EB6-A6D4-90CE63309E71}" srcOrd="2" destOrd="0" presId="urn:microsoft.com/office/officeart/2005/8/layout/architecture+Icon"/>
    <dgm:cxn modelId="{4F450E03-344B-496B-A018-A8835440216F}" type="presParOf" srcId="{E3C67DBD-179C-4EB6-A6D4-90CE63309E71}" destId="{9F6F233A-02EF-4F8F-A262-C3C37E057F2F}" srcOrd="0" destOrd="0" presId="urn:microsoft.com/office/officeart/2005/8/layout/architecture+Icon"/>
    <dgm:cxn modelId="{36867D79-2A0D-4C3B-802A-139884421545}" type="presParOf" srcId="{E3C67DBD-179C-4EB6-A6D4-90CE63309E71}" destId="{F4F718E5-3323-4EA3-870F-1FEC7CF6DF64}" srcOrd="1" destOrd="0" presId="urn:microsoft.com/office/officeart/2005/8/layout/architecture+Icon"/>
    <dgm:cxn modelId="{2CFBE558-EE09-4BFA-87AB-D5B15BDD14CC}" type="presParOf" srcId="{AE312BB8-1255-4C62-AB81-6B4B5E291581}" destId="{89A8460C-7793-4D4B-9C2B-240C009408DC}" srcOrd="1" destOrd="0" presId="urn:microsoft.com/office/officeart/2005/8/layout/architecture+Icon"/>
    <dgm:cxn modelId="{9B5660DB-F7F3-41C1-9C24-B1469A72FA81}" type="presParOf" srcId="{AE312BB8-1255-4C62-AB81-6B4B5E291581}" destId="{597F46E1-25E0-43C0-B2A3-C96140817413}" srcOrd="2" destOrd="0" presId="urn:microsoft.com/office/officeart/2005/8/layout/architecture+Icon"/>
    <dgm:cxn modelId="{C76529AA-B3CE-45F8-AF55-E12EC45F131F}" type="presParOf" srcId="{597F46E1-25E0-43C0-B2A3-C96140817413}" destId="{0B95850D-2C27-4F89-BA44-0794EFD7E4A9}" srcOrd="0" destOrd="0" presId="urn:microsoft.com/office/officeart/2005/8/layout/architecture+Icon"/>
    <dgm:cxn modelId="{0B124FAB-08E4-4208-8D21-D744BC3DAEED}" type="presParOf" srcId="{597F46E1-25E0-43C0-B2A3-C96140817413}" destId="{9A5AE7E2-3852-4262-BBFD-03EA9333C1A5}" srcOrd="1" destOrd="0" presId="urn:microsoft.com/office/officeart/2005/8/layout/architecture+Icon"/>
    <dgm:cxn modelId="{32383289-FB2B-4DB9-BF7A-BC143EDDB553}" type="presParOf" srcId="{597F46E1-25E0-43C0-B2A3-C96140817413}" destId="{5C6FE60A-6AA4-4623-BD50-5A579AA4D4E7}" srcOrd="2" destOrd="0" presId="urn:microsoft.com/office/officeart/2005/8/layout/architecture+Icon"/>
    <dgm:cxn modelId="{F651C31C-D035-4CAC-A131-49104DC34C26}" type="presParOf" srcId="{5C6FE60A-6AA4-4623-BD50-5A579AA4D4E7}" destId="{545FDFE2-9E10-49C0-ADF1-42DCA8E66CC2}" srcOrd="0" destOrd="0" presId="urn:microsoft.com/office/officeart/2005/8/layout/architecture+Icon"/>
    <dgm:cxn modelId="{E3AF5828-3028-4DA1-8AE9-B604EDD0A4BA}" type="presParOf" srcId="{545FDFE2-9E10-49C0-ADF1-42DCA8E66CC2}" destId="{72C579E0-E110-4E6E-9CCA-241C57EEC5FB}" srcOrd="0" destOrd="0" presId="urn:microsoft.com/office/officeart/2005/8/layout/architecture+Icon"/>
    <dgm:cxn modelId="{2C576212-6280-4C72-BC0B-0E7084F49180}" type="presParOf" srcId="{545FDFE2-9E10-49C0-ADF1-42DCA8E66CC2}" destId="{7855D5D4-BF50-40DC-9799-2CBD7490A8DD}" srcOrd="1" destOrd="0" presId="urn:microsoft.com/office/officeart/2005/8/layout/architecture+Icon"/>
    <dgm:cxn modelId="{96C789A6-224B-494E-84FB-00C40D1C5D4A}" type="presParOf" srcId="{5C6FE60A-6AA4-4623-BD50-5A579AA4D4E7}" destId="{359EA768-2BDB-4595-8205-67AB99B6FCAF}" srcOrd="1" destOrd="0" presId="urn:microsoft.com/office/officeart/2005/8/layout/architecture+Icon"/>
    <dgm:cxn modelId="{76D7AB79-BF52-4B45-9F5B-8AF3D5D4E174}" type="presParOf" srcId="{5C6FE60A-6AA4-4623-BD50-5A579AA4D4E7}" destId="{A022C317-A218-44B7-AE94-1F9B542B685F}" srcOrd="2" destOrd="0" presId="urn:microsoft.com/office/officeart/2005/8/layout/architecture+Icon"/>
    <dgm:cxn modelId="{B5275935-43D0-4032-A900-F43A12037002}" type="presParOf" srcId="{A022C317-A218-44B7-AE94-1F9B542B685F}" destId="{28C23B98-78F5-483E-873C-7C79EBC0C575}" srcOrd="0" destOrd="0" presId="urn:microsoft.com/office/officeart/2005/8/layout/architecture+Icon"/>
    <dgm:cxn modelId="{29D2E2D7-3D8B-4A11-BD4F-4284D898BCF1}" type="presParOf" srcId="{A022C317-A218-44B7-AE94-1F9B542B685F}" destId="{AEE68226-7E33-4A77-889F-1C3378567FF6}" srcOrd="1" destOrd="0" presId="urn:microsoft.com/office/officeart/2005/8/layout/architecture+Icon"/>
    <dgm:cxn modelId="{BC2F31CB-AD29-4C74-9979-CC03BC8637DC}" type="presParOf" srcId="{5C6FE60A-6AA4-4623-BD50-5A579AA4D4E7}" destId="{50052A1E-CA5D-445D-98CA-4A04C2D3F0E6}" srcOrd="3" destOrd="0" presId="urn:microsoft.com/office/officeart/2005/8/layout/architecture+Icon"/>
    <dgm:cxn modelId="{0F5783D7-167D-48C5-B83A-E50DE986995D}" type="presParOf" srcId="{5C6FE60A-6AA4-4623-BD50-5A579AA4D4E7}" destId="{E9A42D0F-6D23-4C13-A9BE-63D29C768568}" srcOrd="4" destOrd="0" presId="urn:microsoft.com/office/officeart/2005/8/layout/architecture+Icon"/>
    <dgm:cxn modelId="{C845C945-7F03-41B0-B114-87F3236D508E}" type="presParOf" srcId="{E9A42D0F-6D23-4C13-A9BE-63D29C768568}" destId="{0FE2D639-6C37-45F2-A46B-A9C69AA96350}" srcOrd="0" destOrd="0" presId="urn:microsoft.com/office/officeart/2005/8/layout/architecture+Icon"/>
    <dgm:cxn modelId="{BD0499C5-0EF8-4818-B0D9-66E48A78FF27}" type="presParOf" srcId="{E9A42D0F-6D23-4C13-A9BE-63D29C768568}" destId="{5284D961-B57E-42DA-A604-43F8704D8F57}" srcOrd="1" destOrd="0" presId="urn:microsoft.com/office/officeart/2005/8/layout/architecture+Icon"/>
    <dgm:cxn modelId="{1EA51150-1E0E-441F-BA46-70A370C0B271}" type="presParOf" srcId="{5C6FE60A-6AA4-4623-BD50-5A579AA4D4E7}" destId="{C58F1F55-7E77-41EA-94C0-093FEDFC0219}" srcOrd="5" destOrd="0" presId="urn:microsoft.com/office/officeart/2005/8/layout/architecture+Icon"/>
    <dgm:cxn modelId="{56FB13AD-8FEF-4673-947D-1E13BF239474}" type="presParOf" srcId="{5C6FE60A-6AA4-4623-BD50-5A579AA4D4E7}" destId="{041FC995-FCA6-4454-9955-C18FC91AE40B}" srcOrd="6" destOrd="0" presId="urn:microsoft.com/office/officeart/2005/8/layout/architecture+Icon"/>
    <dgm:cxn modelId="{58962837-3218-4961-BBD5-01186A48F4CA}" type="presParOf" srcId="{041FC995-FCA6-4454-9955-C18FC91AE40B}" destId="{633F5B37-E281-44E5-A4B6-E6EAA3DAE15C}" srcOrd="0" destOrd="0" presId="urn:microsoft.com/office/officeart/2005/8/layout/architecture+Icon"/>
    <dgm:cxn modelId="{EE58F54C-950D-47E6-AC37-321004D2BE45}" type="presParOf" srcId="{041FC995-FCA6-4454-9955-C18FC91AE40B}" destId="{288D31C1-51CC-4425-8A94-8988B58A28A1}" srcOrd="1" destOrd="0" presId="urn:microsoft.com/office/officeart/2005/8/layout/architecture+Icon"/>
    <dgm:cxn modelId="{8E9AE172-0CD1-47D4-BE54-1AD16EB68291}" type="presParOf" srcId="{5C6FE60A-6AA4-4623-BD50-5A579AA4D4E7}" destId="{B138D523-4257-4944-ABD3-8D3B7D65DE42}" srcOrd="7" destOrd="0" presId="urn:microsoft.com/office/officeart/2005/8/layout/architecture+Icon"/>
    <dgm:cxn modelId="{445CA67E-B1D8-4F01-919E-EAE18823A8CB}" type="presParOf" srcId="{5C6FE60A-6AA4-4623-BD50-5A579AA4D4E7}" destId="{59E3AC93-315D-4B1C-9280-B17B745C47A9}" srcOrd="8" destOrd="0" presId="urn:microsoft.com/office/officeart/2005/8/layout/architecture+Icon"/>
    <dgm:cxn modelId="{86C45DD1-A9AD-468E-AF5F-013700632B48}" type="presParOf" srcId="{59E3AC93-315D-4B1C-9280-B17B745C47A9}" destId="{87553E96-7762-4DE6-B21D-2074A0A5033A}" srcOrd="0" destOrd="0" presId="urn:microsoft.com/office/officeart/2005/8/layout/architecture+Icon"/>
    <dgm:cxn modelId="{F2BBB197-1DD6-4487-9DEA-76E2983BFC09}" type="presParOf" srcId="{59E3AC93-315D-4B1C-9280-B17B745C47A9}" destId="{566B2673-62DC-4DD7-BB03-208796E19E42}" srcOrd="1" destOrd="0" presId="urn:microsoft.com/office/officeart/2005/8/layout/architecture+Icon"/>
    <dgm:cxn modelId="{7CEAD96E-0747-4DA5-8715-49992BF439F5}" type="presParOf" srcId="{5C6FE60A-6AA4-4623-BD50-5A579AA4D4E7}" destId="{694DD75F-91B6-40C5-AD80-EAF739ADE6FC}" srcOrd="9" destOrd="0" presId="urn:microsoft.com/office/officeart/2005/8/layout/architecture+Icon"/>
    <dgm:cxn modelId="{844C6263-37E4-478C-90CE-C94DB8B9089C}" type="presParOf" srcId="{5C6FE60A-6AA4-4623-BD50-5A579AA4D4E7}" destId="{C1211328-D351-4B53-BF4F-FEBAF679B4FD}" srcOrd="10" destOrd="0" presId="urn:microsoft.com/office/officeart/2005/8/layout/architecture+Icon"/>
    <dgm:cxn modelId="{43749176-3CCF-4DF5-91A6-5187ED86BA07}" type="presParOf" srcId="{C1211328-D351-4B53-BF4F-FEBAF679B4FD}" destId="{DAC1B32F-FAC7-428E-9501-7AA60C617C92}" srcOrd="0" destOrd="0" presId="urn:microsoft.com/office/officeart/2005/8/layout/architecture+Icon"/>
    <dgm:cxn modelId="{50437504-4C37-4DAD-A5D2-981270929C57}" type="presParOf" srcId="{C1211328-D351-4B53-BF4F-FEBAF679B4FD}" destId="{48CF24B1-BBB1-4B92-9185-94C224F4DA56}" srcOrd="1" destOrd="0" presId="urn:microsoft.com/office/officeart/2005/8/layout/architecture+Icon"/>
    <dgm:cxn modelId="{CCEDED2C-17C6-4C2F-8E0A-2DA312F9B20E}" type="presParOf" srcId="{AE312BB8-1255-4C62-AB81-6B4B5E291581}" destId="{1475832E-8857-4054-B284-803D50F34639}" srcOrd="3" destOrd="0" presId="urn:microsoft.com/office/officeart/2005/8/layout/architecture+Icon"/>
    <dgm:cxn modelId="{6ECB1B79-8F4D-436E-9FFB-9B7D4E81E208}" type="presParOf" srcId="{AE312BB8-1255-4C62-AB81-6B4B5E291581}" destId="{86D5BA6B-8920-467C-A5F1-7427DFF65147}" srcOrd="4" destOrd="0" presId="urn:microsoft.com/office/officeart/2005/8/layout/architecture+Icon"/>
    <dgm:cxn modelId="{E653B090-9F78-48C2-926C-675A03466263}" type="presParOf" srcId="{86D5BA6B-8920-467C-A5F1-7427DFF65147}" destId="{3D0684FD-C0AC-4372-B1C7-2F2F58815130}" srcOrd="0" destOrd="0" presId="urn:microsoft.com/office/officeart/2005/8/layout/architecture+Icon"/>
    <dgm:cxn modelId="{18E56AF9-D4A8-4C7B-A2E8-F62F06907760}" type="presParOf" srcId="{86D5BA6B-8920-467C-A5F1-7427DFF65147}" destId="{E0DEFACD-3B87-4565-8D52-9817DAF57313}" srcOrd="1" destOrd="0" presId="urn:microsoft.com/office/officeart/2005/8/layout/architecture+Icon"/>
    <dgm:cxn modelId="{2EF4A04D-49E9-4218-B210-5A5796466DD4}" type="presParOf" srcId="{86D5BA6B-8920-467C-A5F1-7427DFF65147}" destId="{C5F8AD3C-EDA1-461F-A8A1-1C493DDDDAA8}" srcOrd="2" destOrd="0" presId="urn:microsoft.com/office/officeart/2005/8/layout/architecture+Icon"/>
    <dgm:cxn modelId="{FE3413E2-B9FD-4C60-BDC2-0580B5303E3C}" type="presParOf" srcId="{C5F8AD3C-EDA1-461F-A8A1-1C493DDDDAA8}" destId="{DAF66238-46EA-4901-8CA1-1828A9C4C7D0}" srcOrd="0" destOrd="0" presId="urn:microsoft.com/office/officeart/2005/8/layout/architecture+Icon"/>
    <dgm:cxn modelId="{16C10AFC-CE0C-48F7-B29A-B58CFAA345B9}" type="presParOf" srcId="{DAF66238-46EA-4901-8CA1-1828A9C4C7D0}" destId="{310D6174-37C5-420F-86F5-640CBD96BC65}" srcOrd="0" destOrd="0" presId="urn:microsoft.com/office/officeart/2005/8/layout/architecture+Icon"/>
    <dgm:cxn modelId="{20F573FA-7935-4C85-A9E1-04458CF7F0B9}" type="presParOf" srcId="{DAF66238-46EA-4901-8CA1-1828A9C4C7D0}" destId="{37BA65B3-9A2E-41D1-BD13-0F461FCA31C7}" srcOrd="1" destOrd="0" presId="urn:microsoft.com/office/officeart/2005/8/layout/architecture+Icon"/>
    <dgm:cxn modelId="{00306960-E8F1-4BF7-B72E-C2F9B4142F80}" type="presParOf" srcId="{C5F8AD3C-EDA1-461F-A8A1-1C493DDDDAA8}" destId="{786059DB-C117-4E30-BC07-BFD42B53B77F}" srcOrd="1" destOrd="0" presId="urn:microsoft.com/office/officeart/2005/8/layout/architecture+Icon"/>
    <dgm:cxn modelId="{4BE3F40C-C630-4E0B-977D-C7AD53BA5F82}" type="presParOf" srcId="{C5F8AD3C-EDA1-461F-A8A1-1C493DDDDAA8}" destId="{53A263B0-BE0C-40FE-9823-C0B71BE1361E}" srcOrd="2" destOrd="0" presId="urn:microsoft.com/office/officeart/2005/8/layout/architecture+Icon"/>
    <dgm:cxn modelId="{1C779357-9209-48C7-8B3E-350E1127628A}" type="presParOf" srcId="{53A263B0-BE0C-40FE-9823-C0B71BE1361E}" destId="{C5555BC2-79EB-4CEB-8F2E-E31ABCEB9DFE}" srcOrd="0" destOrd="0" presId="urn:microsoft.com/office/officeart/2005/8/layout/architecture+Icon"/>
    <dgm:cxn modelId="{53CC536D-0C8A-48FD-8930-96BE82C1CC20}" type="presParOf" srcId="{53A263B0-BE0C-40FE-9823-C0B71BE1361E}" destId="{B1142243-6DD4-488D-B5A5-0DAF0D5AC288}" srcOrd="1" destOrd="0" presId="urn:microsoft.com/office/officeart/2005/8/layout/architecture+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072640" y="9119474"/>
            <a:ext cx="3169920" cy="480060"/>
          </a:xfrm>
          <a:prstGeom prst="rect">
            <a:avLst/>
          </a:prstGeom>
        </p:spPr>
        <p:txBody>
          <a:bodyPr vert="horz" lIns="96661" tIns="48331" rIns="96661" bIns="48331" rtlCol="0" anchor="b"/>
          <a:lstStyle>
            <a:lvl1pPr algn="r">
              <a:defRPr sz="1300"/>
            </a:lvl1pPr>
          </a:lstStyle>
          <a:p>
            <a:pPr algn="ctr"/>
            <a:fld id="{47855BD9-AF71-426C-9B9B-B0E52B88852E}" type="slidenum">
              <a:rPr lang="de-DE" sz="1100"/>
              <a:pPr algn="ctr"/>
              <a:t>‹#›</a:t>
            </a:fld>
            <a:endParaRPr lang="de-DE" sz="11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842963" y="409575"/>
            <a:ext cx="5629275" cy="4221163"/>
          </a:xfrm>
          <a:prstGeom prst="rect">
            <a:avLst/>
          </a:prstGeom>
          <a:noFill/>
          <a:ln w="12700">
            <a:solidFill>
              <a:prstClr val="black"/>
            </a:solidFill>
          </a:ln>
        </p:spPr>
        <p:txBody>
          <a:bodyPr vert="horz" lIns="96661" tIns="48331" rIns="96661" bIns="48331" rtlCol="0" anchor="ctr"/>
          <a:lstStyle/>
          <a:p>
            <a:endParaRPr lang="de-DE" dirty="0"/>
          </a:p>
        </p:txBody>
      </p:sp>
      <p:sp>
        <p:nvSpPr>
          <p:cNvPr id="5" name="Notes Placeholder 4"/>
          <p:cNvSpPr>
            <a:spLocks noGrp="1"/>
          </p:cNvSpPr>
          <p:nvPr>
            <p:ph type="body" sz="quarter" idx="3"/>
          </p:nvPr>
        </p:nvSpPr>
        <p:spPr>
          <a:xfrm>
            <a:off x="800640" y="4941418"/>
            <a:ext cx="5713920" cy="4136227"/>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3154680" y="9361172"/>
            <a:ext cx="1005841" cy="215626"/>
          </a:xfrm>
          <a:prstGeom prst="rect">
            <a:avLst/>
          </a:prstGeom>
        </p:spPr>
        <p:txBody>
          <a:bodyPr vert="horz" lIns="96661" tIns="48331" rIns="96661" bIns="48331" rtlCol="0" anchor="b"/>
          <a:lstStyle>
            <a:lvl1pPr algn="ctr">
              <a:defRPr sz="11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180975" indent="-180975" algn="l" defTabSz="914400" rtl="0" eaLnBrk="1" latinLnBrk="0" hangingPunct="1">
      <a:buClr>
        <a:schemeClr val="accent1"/>
      </a:buClr>
      <a:buSzPct val="100000"/>
      <a:buFont typeface="Wingdings" pitchFamily="2" charset="2"/>
      <a:buChar char=""/>
      <a:defRPr sz="1100" kern="1200">
        <a:solidFill>
          <a:schemeClr val="tx1"/>
        </a:solidFill>
        <a:latin typeface="+mn-lt"/>
        <a:ea typeface="+mn-ea"/>
        <a:cs typeface="+mn-cs"/>
      </a:defRPr>
    </a:lvl2pPr>
    <a:lvl3pPr marL="357188" indent="-17621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Tree>
    <p:extLst>
      <p:ext uri="{BB962C8B-B14F-4D97-AF65-F5344CB8AC3E}">
        <p14:creationId xmlns:p14="http://schemas.microsoft.com/office/powerpoint/2010/main" val="3230183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40775949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100</a:t>
            </a:fld>
            <a:endParaRPr lang="de-DE" dirty="0"/>
          </a:p>
        </p:txBody>
      </p:sp>
    </p:spTree>
    <p:extLst>
      <p:ext uri="{BB962C8B-B14F-4D97-AF65-F5344CB8AC3E}">
        <p14:creationId xmlns:p14="http://schemas.microsoft.com/office/powerpoint/2010/main" val="25276152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itchFamily="34" charset="0"/>
              </a:defRPr>
            </a:lvl1pPr>
            <a:lvl2pPr marL="785372" indent="-302066">
              <a:spcBef>
                <a:spcPct val="30000"/>
              </a:spcBef>
              <a:defRPr sz="1300">
                <a:solidFill>
                  <a:schemeClr val="tx1"/>
                </a:solidFill>
                <a:latin typeface="Arial" pitchFamily="34" charset="0"/>
              </a:defRPr>
            </a:lvl2pPr>
            <a:lvl3pPr marL="1208265" indent="-241653">
              <a:spcBef>
                <a:spcPct val="30000"/>
              </a:spcBef>
              <a:defRPr sz="1300">
                <a:solidFill>
                  <a:schemeClr val="tx1"/>
                </a:solidFill>
                <a:latin typeface="Arial" pitchFamily="34" charset="0"/>
              </a:defRPr>
            </a:lvl3pPr>
            <a:lvl4pPr marL="1691571" indent="-241653">
              <a:spcBef>
                <a:spcPct val="30000"/>
              </a:spcBef>
              <a:defRPr sz="1300">
                <a:solidFill>
                  <a:schemeClr val="tx1"/>
                </a:solidFill>
                <a:latin typeface="Arial" pitchFamily="34" charset="0"/>
              </a:defRPr>
            </a:lvl4pPr>
            <a:lvl5pPr marL="2174878" indent="-241653">
              <a:spcBef>
                <a:spcPct val="30000"/>
              </a:spcBef>
              <a:defRPr sz="1300">
                <a:solidFill>
                  <a:schemeClr val="tx1"/>
                </a:solidFill>
                <a:latin typeface="Arial" pitchFamily="34" charset="0"/>
              </a:defRPr>
            </a:lvl5pPr>
            <a:lvl6pPr marL="2658184" indent="-241653" eaLnBrk="0" fontAlgn="base" hangingPunct="0">
              <a:spcBef>
                <a:spcPct val="30000"/>
              </a:spcBef>
              <a:spcAft>
                <a:spcPct val="0"/>
              </a:spcAft>
              <a:defRPr sz="1300">
                <a:solidFill>
                  <a:schemeClr val="tx1"/>
                </a:solidFill>
                <a:latin typeface="Arial" pitchFamily="34" charset="0"/>
              </a:defRPr>
            </a:lvl6pPr>
            <a:lvl7pPr marL="3141490" indent="-241653" eaLnBrk="0" fontAlgn="base" hangingPunct="0">
              <a:spcBef>
                <a:spcPct val="30000"/>
              </a:spcBef>
              <a:spcAft>
                <a:spcPct val="0"/>
              </a:spcAft>
              <a:defRPr sz="1300">
                <a:solidFill>
                  <a:schemeClr val="tx1"/>
                </a:solidFill>
                <a:latin typeface="Arial" pitchFamily="34" charset="0"/>
              </a:defRPr>
            </a:lvl7pPr>
            <a:lvl8pPr marL="3624796" indent="-241653" eaLnBrk="0" fontAlgn="base" hangingPunct="0">
              <a:spcBef>
                <a:spcPct val="30000"/>
              </a:spcBef>
              <a:spcAft>
                <a:spcPct val="0"/>
              </a:spcAft>
              <a:defRPr sz="1300">
                <a:solidFill>
                  <a:schemeClr val="tx1"/>
                </a:solidFill>
                <a:latin typeface="Arial" pitchFamily="34" charset="0"/>
              </a:defRPr>
            </a:lvl8pPr>
            <a:lvl9pPr marL="4108102" indent="-241653" eaLnBrk="0" fontAlgn="base" hangingPunct="0">
              <a:spcBef>
                <a:spcPct val="30000"/>
              </a:spcBef>
              <a:spcAft>
                <a:spcPct val="0"/>
              </a:spcAft>
              <a:defRPr sz="1300">
                <a:solidFill>
                  <a:schemeClr val="tx1"/>
                </a:solidFill>
                <a:latin typeface="Arial" pitchFamily="34" charset="0"/>
              </a:defRPr>
            </a:lvl9pPr>
          </a:lstStyle>
          <a:p>
            <a:pPr>
              <a:spcBef>
                <a:spcPct val="0"/>
              </a:spcBef>
            </a:pPr>
            <a:fld id="{9D00B453-EA13-4EC9-9A85-D9DF489439A8}" type="slidenum">
              <a:rPr lang="en-US" altLang="en-US">
                <a:solidFill>
                  <a:prstClr val="black"/>
                </a:solidFill>
                <a:latin typeface="Century Gothic" pitchFamily="34" charset="0"/>
              </a:rPr>
              <a:pPr>
                <a:spcBef>
                  <a:spcPct val="0"/>
                </a:spcBef>
              </a:pPr>
              <a:t>101</a:t>
            </a:fld>
            <a:endParaRPr lang="en-US" altLang="en-US">
              <a:solidFill>
                <a:prstClr val="black"/>
              </a:solidFill>
              <a:latin typeface="Century Gothic" pitchFamily="34" charset="0"/>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37517265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92504795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22297726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104</a:t>
            </a:fld>
            <a:endParaRPr lang="de-DE" dirty="0"/>
          </a:p>
        </p:txBody>
      </p:sp>
    </p:spTree>
    <p:extLst>
      <p:ext uri="{BB962C8B-B14F-4D97-AF65-F5344CB8AC3E}">
        <p14:creationId xmlns:p14="http://schemas.microsoft.com/office/powerpoint/2010/main" val="20804317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105</a:t>
            </a:fld>
            <a:endParaRPr lang="de-DE" dirty="0"/>
          </a:p>
        </p:txBody>
      </p:sp>
    </p:spTree>
    <p:extLst>
      <p:ext uri="{BB962C8B-B14F-4D97-AF65-F5344CB8AC3E}">
        <p14:creationId xmlns:p14="http://schemas.microsoft.com/office/powerpoint/2010/main" val="41406718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106</a:t>
            </a:fld>
            <a:endParaRPr lang="de-DE" dirty="0"/>
          </a:p>
        </p:txBody>
      </p:sp>
    </p:spTree>
    <p:extLst>
      <p:ext uri="{BB962C8B-B14F-4D97-AF65-F5344CB8AC3E}">
        <p14:creationId xmlns:p14="http://schemas.microsoft.com/office/powerpoint/2010/main" val="7205383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D9894F-6DD8-405B-9796-26F8CCEDAB34}" type="slidenum">
              <a:rPr lang="en-US" smtClean="0"/>
              <a:pPr>
                <a:defRPr/>
              </a:pPr>
              <a:t>107</a:t>
            </a:fld>
            <a:endParaRPr lang="en-US"/>
          </a:p>
        </p:txBody>
      </p:sp>
    </p:spTree>
    <p:extLst>
      <p:ext uri="{BB962C8B-B14F-4D97-AF65-F5344CB8AC3E}">
        <p14:creationId xmlns:p14="http://schemas.microsoft.com/office/powerpoint/2010/main" val="248243118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108</a:t>
            </a:fld>
            <a:endParaRPr dirty="0">
              <a:solidFill>
                <a:srgbClr val="000000"/>
              </a:solidFill>
            </a:endParaRPr>
          </a:p>
        </p:txBody>
      </p:sp>
    </p:spTree>
    <p:extLst>
      <p:ext uri="{BB962C8B-B14F-4D97-AF65-F5344CB8AC3E}">
        <p14:creationId xmlns:p14="http://schemas.microsoft.com/office/powerpoint/2010/main" val="66104708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indent="0" defTabSz="914319" eaLnBrk="0" fontAlgn="base" hangingPunct="0">
              <a:spcBef>
                <a:spcPct val="30000"/>
              </a:spcBef>
              <a:spcAft>
                <a:spcPct val="0"/>
              </a:spcAft>
              <a:buClrTx/>
              <a:buSzTx/>
              <a:buNone/>
              <a:defRPr/>
            </a:pPr>
            <a:endParaRPr lang="en-US" dirty="0"/>
          </a:p>
        </p:txBody>
      </p:sp>
      <p:sp>
        <p:nvSpPr>
          <p:cNvPr id="4" name="Slide Number Placeholder 3"/>
          <p:cNvSpPr>
            <a:spLocks noGrp="1"/>
          </p:cNvSpPr>
          <p:nvPr>
            <p:ph type="sldNum" sz="quarter" idx="10"/>
          </p:nvPr>
        </p:nvSpPr>
        <p:spPr/>
        <p:txBody>
          <a:bodyPr/>
          <a:lstStyle/>
          <a:p>
            <a:pPr>
              <a:defRPr/>
            </a:pPr>
            <a:fld id="{96D9894F-6DD8-405B-9796-26F8CCEDAB34}" type="slidenum">
              <a:rPr lang="en-US" smtClean="0"/>
              <a:pPr>
                <a:defRPr/>
              </a:pPr>
              <a:t>109</a:t>
            </a:fld>
            <a:endParaRPr lang="en-US"/>
          </a:p>
        </p:txBody>
      </p:sp>
    </p:spTree>
    <p:extLst>
      <p:ext uri="{BB962C8B-B14F-4D97-AF65-F5344CB8AC3E}">
        <p14:creationId xmlns:p14="http://schemas.microsoft.com/office/powerpoint/2010/main" val="1870509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11</a:t>
            </a:fld>
            <a:endParaRPr dirty="0">
              <a:solidFill>
                <a:srgbClr val="000000"/>
              </a:solidFill>
            </a:endParaRPr>
          </a:p>
        </p:txBody>
      </p:sp>
    </p:spTree>
    <p:extLst>
      <p:ext uri="{BB962C8B-B14F-4D97-AF65-F5344CB8AC3E}">
        <p14:creationId xmlns:p14="http://schemas.microsoft.com/office/powerpoint/2010/main" val="34732864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110</a:t>
            </a:fld>
            <a:endParaRPr lang="de-DE" dirty="0"/>
          </a:p>
        </p:txBody>
      </p:sp>
    </p:spTree>
    <p:extLst>
      <p:ext uri="{BB962C8B-B14F-4D97-AF65-F5344CB8AC3E}">
        <p14:creationId xmlns:p14="http://schemas.microsoft.com/office/powerpoint/2010/main" val="199903462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D9894F-6DD8-405B-9796-26F8CCEDAB34}" type="slidenum">
              <a:rPr lang="en-US" smtClean="0"/>
              <a:pPr>
                <a:defRPr/>
              </a:pPr>
              <a:t>111</a:t>
            </a:fld>
            <a:endParaRPr lang="en-US"/>
          </a:p>
        </p:txBody>
      </p:sp>
    </p:spTree>
    <p:extLst>
      <p:ext uri="{BB962C8B-B14F-4D97-AF65-F5344CB8AC3E}">
        <p14:creationId xmlns:p14="http://schemas.microsoft.com/office/powerpoint/2010/main" val="11649566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D9894F-6DD8-405B-9796-26F8CCEDAB34}" type="slidenum">
              <a:rPr lang="en-US" smtClean="0"/>
              <a:pPr>
                <a:defRPr/>
              </a:pPr>
              <a:t>112</a:t>
            </a:fld>
            <a:endParaRPr lang="en-US"/>
          </a:p>
        </p:txBody>
      </p:sp>
    </p:spTree>
    <p:extLst>
      <p:ext uri="{BB962C8B-B14F-4D97-AF65-F5344CB8AC3E}">
        <p14:creationId xmlns:p14="http://schemas.microsoft.com/office/powerpoint/2010/main" val="21891972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dirty="0" smtClean="0"/>
          </a:p>
        </p:txBody>
      </p:sp>
      <p:sp>
        <p:nvSpPr>
          <p:cNvPr id="62468" name="Slide Number Placeholder 3"/>
          <p:cNvSpPr>
            <a:spLocks noGrp="1"/>
          </p:cNvSpPr>
          <p:nvPr>
            <p:ph type="sldNum" sz="quarter" idx="5"/>
          </p:nvPr>
        </p:nvSpPr>
        <p:spPr>
          <a:noFill/>
        </p:spPr>
        <p:txBody>
          <a:bodyPr/>
          <a:lstStyle/>
          <a:p>
            <a:fld id="{A8B1BFF5-72DC-4534-9C60-BBE1A8B4AE05}" type="slidenum">
              <a:rPr lang="en-US" smtClean="0"/>
              <a:pPr/>
              <a:t>113</a:t>
            </a:fld>
            <a:endParaRPr lang="en-US" smtClean="0"/>
          </a:p>
        </p:txBody>
      </p:sp>
    </p:spTree>
    <p:extLst>
      <p:ext uri="{BB962C8B-B14F-4D97-AF65-F5344CB8AC3E}">
        <p14:creationId xmlns:p14="http://schemas.microsoft.com/office/powerpoint/2010/main" val="343955486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dirty="0" smtClean="0"/>
          </a:p>
        </p:txBody>
      </p:sp>
      <p:sp>
        <p:nvSpPr>
          <p:cNvPr id="63492" name="Slide Number Placeholder 3"/>
          <p:cNvSpPr>
            <a:spLocks noGrp="1"/>
          </p:cNvSpPr>
          <p:nvPr>
            <p:ph type="sldNum" sz="quarter" idx="5"/>
          </p:nvPr>
        </p:nvSpPr>
        <p:spPr>
          <a:noFill/>
        </p:spPr>
        <p:txBody>
          <a:bodyPr/>
          <a:lstStyle/>
          <a:p>
            <a:fld id="{6A8C74BF-487F-4D64-91CD-728BFB987AD6}" type="slidenum">
              <a:rPr lang="en-US" smtClean="0"/>
              <a:pPr/>
              <a:t>114</a:t>
            </a:fld>
            <a:endParaRPr lang="en-US" smtClean="0"/>
          </a:p>
        </p:txBody>
      </p:sp>
    </p:spTree>
    <p:extLst>
      <p:ext uri="{BB962C8B-B14F-4D97-AF65-F5344CB8AC3E}">
        <p14:creationId xmlns:p14="http://schemas.microsoft.com/office/powerpoint/2010/main" val="67252354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ln/>
        </p:spPr>
        <p:txBody>
          <a:bodyPr/>
          <a:lstStyle/>
          <a:p>
            <a:pPr>
              <a:defRPr/>
            </a:pPr>
            <a:endParaRPr lang="en-US" sz="1000" dirty="0"/>
          </a:p>
        </p:txBody>
      </p:sp>
      <p:sp>
        <p:nvSpPr>
          <p:cNvPr id="65540" name="Slide Number Placeholder 3"/>
          <p:cNvSpPr>
            <a:spLocks noGrp="1"/>
          </p:cNvSpPr>
          <p:nvPr>
            <p:ph type="sldNum" sz="quarter" idx="5"/>
          </p:nvPr>
        </p:nvSpPr>
        <p:spPr>
          <a:noFill/>
        </p:spPr>
        <p:txBody>
          <a:bodyPr/>
          <a:lstStyle/>
          <a:p>
            <a:fld id="{D7F3A01F-37A5-4EA8-A03E-78BFCE3D4291}" type="slidenum">
              <a:rPr lang="en-US" smtClean="0"/>
              <a:pPr/>
              <a:t>115</a:t>
            </a:fld>
            <a:endParaRPr lang="en-US" smtClean="0"/>
          </a:p>
        </p:txBody>
      </p:sp>
    </p:spTree>
    <p:extLst>
      <p:ext uri="{BB962C8B-B14F-4D97-AF65-F5344CB8AC3E}">
        <p14:creationId xmlns:p14="http://schemas.microsoft.com/office/powerpoint/2010/main" val="370664029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D9894F-6DD8-405B-9796-26F8CCEDAB34}" type="slidenum">
              <a:rPr lang="en-US" smtClean="0"/>
              <a:pPr>
                <a:defRPr/>
              </a:pPr>
              <a:t>116</a:t>
            </a:fld>
            <a:endParaRPr lang="en-US"/>
          </a:p>
        </p:txBody>
      </p:sp>
    </p:spTree>
    <p:extLst>
      <p:ext uri="{BB962C8B-B14F-4D97-AF65-F5344CB8AC3E}">
        <p14:creationId xmlns:p14="http://schemas.microsoft.com/office/powerpoint/2010/main" val="82604619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117</a:t>
            </a:fld>
            <a:endParaRPr lang="de-DE" dirty="0"/>
          </a:p>
        </p:txBody>
      </p:sp>
    </p:spTree>
    <p:extLst>
      <p:ext uri="{BB962C8B-B14F-4D97-AF65-F5344CB8AC3E}">
        <p14:creationId xmlns:p14="http://schemas.microsoft.com/office/powerpoint/2010/main" val="100228407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endParaRPr lang="en-US" dirty="0" smtClean="0"/>
          </a:p>
        </p:txBody>
      </p:sp>
      <p:sp>
        <p:nvSpPr>
          <p:cNvPr id="67588" name="Slide Number Placeholder 3"/>
          <p:cNvSpPr>
            <a:spLocks noGrp="1"/>
          </p:cNvSpPr>
          <p:nvPr>
            <p:ph type="sldNum" sz="quarter" idx="5"/>
          </p:nvPr>
        </p:nvSpPr>
        <p:spPr>
          <a:noFill/>
        </p:spPr>
        <p:txBody>
          <a:bodyPr/>
          <a:lstStyle/>
          <a:p>
            <a:fld id="{30338D7C-A6AF-402B-B790-E193E609D9D4}" type="slidenum">
              <a:rPr lang="en-US" smtClean="0"/>
              <a:pPr/>
              <a:t>118</a:t>
            </a:fld>
            <a:endParaRPr lang="en-US" smtClean="0"/>
          </a:p>
        </p:txBody>
      </p:sp>
    </p:spTree>
    <p:extLst>
      <p:ext uri="{BB962C8B-B14F-4D97-AF65-F5344CB8AC3E}">
        <p14:creationId xmlns:p14="http://schemas.microsoft.com/office/powerpoint/2010/main" val="418190502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119</a:t>
            </a:fld>
            <a:endParaRPr lang="de-DE" dirty="0"/>
          </a:p>
        </p:txBody>
      </p:sp>
    </p:spTree>
    <p:extLst>
      <p:ext uri="{BB962C8B-B14F-4D97-AF65-F5344CB8AC3E}">
        <p14:creationId xmlns:p14="http://schemas.microsoft.com/office/powerpoint/2010/main" val="3466498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12</a:t>
            </a:fld>
            <a:endParaRPr dirty="0">
              <a:solidFill>
                <a:srgbClr val="000000"/>
              </a:solidFill>
            </a:endParaRPr>
          </a:p>
        </p:txBody>
      </p:sp>
    </p:spTree>
    <p:extLst>
      <p:ext uri="{BB962C8B-B14F-4D97-AF65-F5344CB8AC3E}">
        <p14:creationId xmlns:p14="http://schemas.microsoft.com/office/powerpoint/2010/main" val="2542389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120</a:t>
            </a:fld>
            <a:endParaRPr lang="de-DE" dirty="0"/>
          </a:p>
        </p:txBody>
      </p:sp>
    </p:spTree>
    <p:extLst>
      <p:ext uri="{BB962C8B-B14F-4D97-AF65-F5344CB8AC3E}">
        <p14:creationId xmlns:p14="http://schemas.microsoft.com/office/powerpoint/2010/main" val="22765664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endParaRPr lang="en-US" dirty="0" smtClean="0"/>
          </a:p>
        </p:txBody>
      </p:sp>
      <p:sp>
        <p:nvSpPr>
          <p:cNvPr id="68612" name="Slide Number Placeholder 3"/>
          <p:cNvSpPr>
            <a:spLocks noGrp="1"/>
          </p:cNvSpPr>
          <p:nvPr>
            <p:ph type="sldNum" sz="quarter" idx="5"/>
          </p:nvPr>
        </p:nvSpPr>
        <p:spPr>
          <a:noFill/>
        </p:spPr>
        <p:txBody>
          <a:bodyPr/>
          <a:lstStyle/>
          <a:p>
            <a:fld id="{41D4AE11-E944-40B4-90D7-079B562F3240}" type="slidenum">
              <a:rPr lang="en-US" smtClean="0"/>
              <a:pPr/>
              <a:t>121</a:t>
            </a:fld>
            <a:endParaRPr lang="en-US" smtClean="0"/>
          </a:p>
        </p:txBody>
      </p:sp>
    </p:spTree>
    <p:extLst>
      <p:ext uri="{BB962C8B-B14F-4D97-AF65-F5344CB8AC3E}">
        <p14:creationId xmlns:p14="http://schemas.microsoft.com/office/powerpoint/2010/main" val="34652048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D9894F-6DD8-405B-9796-26F8CCEDAB34}" type="slidenum">
              <a:rPr lang="en-US" smtClean="0"/>
              <a:pPr>
                <a:defRPr/>
              </a:pPr>
              <a:t>122</a:t>
            </a:fld>
            <a:endParaRPr lang="en-US"/>
          </a:p>
        </p:txBody>
      </p:sp>
    </p:spTree>
    <p:extLst>
      <p:ext uri="{BB962C8B-B14F-4D97-AF65-F5344CB8AC3E}">
        <p14:creationId xmlns:p14="http://schemas.microsoft.com/office/powerpoint/2010/main" val="253110722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marL="0" lvl="2" indent="0" defTabSz="914319" eaLnBrk="0" fontAlgn="base" hangingPunct="0">
              <a:spcBef>
                <a:spcPct val="30000"/>
              </a:spcBef>
              <a:spcAft>
                <a:spcPct val="0"/>
              </a:spcAft>
              <a:buClrTx/>
              <a:buSzTx/>
              <a:buNone/>
              <a:defRPr/>
            </a:pPr>
            <a:r>
              <a:rPr lang="en-US" dirty="0" smtClean="0"/>
              <a:t/>
            </a:r>
            <a:br>
              <a:rPr lang="en-US" dirty="0" smtClean="0"/>
            </a:br>
            <a:endParaRPr lang="en-US" dirty="0" smtClean="0"/>
          </a:p>
        </p:txBody>
      </p:sp>
      <p:sp>
        <p:nvSpPr>
          <p:cNvPr id="69636" name="Slide Number Placeholder 3"/>
          <p:cNvSpPr>
            <a:spLocks noGrp="1"/>
          </p:cNvSpPr>
          <p:nvPr>
            <p:ph type="sldNum" sz="quarter" idx="5"/>
          </p:nvPr>
        </p:nvSpPr>
        <p:spPr>
          <a:noFill/>
        </p:spPr>
        <p:txBody>
          <a:bodyPr/>
          <a:lstStyle/>
          <a:p>
            <a:fld id="{6D56996D-3894-47E7-8F1B-35ADFF2FC8F2}" type="slidenum">
              <a:rPr lang="en-US" smtClean="0"/>
              <a:pPr/>
              <a:t>123</a:t>
            </a:fld>
            <a:endParaRPr lang="en-US" smtClean="0"/>
          </a:p>
        </p:txBody>
      </p:sp>
    </p:spTree>
    <p:extLst>
      <p:ext uri="{BB962C8B-B14F-4D97-AF65-F5344CB8AC3E}">
        <p14:creationId xmlns:p14="http://schemas.microsoft.com/office/powerpoint/2010/main" val="411024165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D9894F-6DD8-405B-9796-26F8CCEDAB34}" type="slidenum">
              <a:rPr lang="en-US" smtClean="0"/>
              <a:pPr>
                <a:defRPr/>
              </a:pPr>
              <a:t>125</a:t>
            </a:fld>
            <a:endParaRPr lang="en-US"/>
          </a:p>
        </p:txBody>
      </p:sp>
    </p:spTree>
    <p:extLst>
      <p:ext uri="{BB962C8B-B14F-4D97-AF65-F5344CB8AC3E}">
        <p14:creationId xmlns:p14="http://schemas.microsoft.com/office/powerpoint/2010/main" val="126590250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84996" name="Slide Number Placeholder 3"/>
          <p:cNvSpPr>
            <a:spLocks noGrp="1"/>
          </p:cNvSpPr>
          <p:nvPr>
            <p:ph type="sldNum" sz="quarter" idx="5"/>
          </p:nvPr>
        </p:nvSpPr>
        <p:spPr>
          <a:noFill/>
        </p:spPr>
        <p:txBody>
          <a:bodyPr/>
          <a:lstStyle/>
          <a:p>
            <a:fld id="{13AA9A32-4069-426F-8905-56AA32DE51FA}" type="slidenum">
              <a:rPr lang="en-US" smtClean="0"/>
              <a:pPr/>
              <a:t>126</a:t>
            </a:fld>
            <a:endParaRPr lang="en-US" smtClean="0"/>
          </a:p>
        </p:txBody>
      </p:sp>
    </p:spTree>
    <p:extLst>
      <p:ext uri="{BB962C8B-B14F-4D97-AF65-F5344CB8AC3E}">
        <p14:creationId xmlns:p14="http://schemas.microsoft.com/office/powerpoint/2010/main" val="70868970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29774E26-D965-4972-913C-DEB912BC79E6}" type="slidenum">
              <a:rPr lang="en-US" smtClean="0"/>
              <a:pPr/>
              <a:t>127</a:t>
            </a:fld>
            <a:endParaRPr lang="en-US" smtClean="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89384456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D9894F-6DD8-405B-9796-26F8CCEDAB34}" type="slidenum">
              <a:rPr lang="en-US" smtClean="0"/>
              <a:pPr>
                <a:defRPr/>
              </a:pPr>
              <a:t>128</a:t>
            </a:fld>
            <a:endParaRPr lang="en-US"/>
          </a:p>
        </p:txBody>
      </p:sp>
    </p:spTree>
    <p:extLst>
      <p:ext uri="{BB962C8B-B14F-4D97-AF65-F5344CB8AC3E}">
        <p14:creationId xmlns:p14="http://schemas.microsoft.com/office/powerpoint/2010/main" val="359116504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149</a:t>
            </a:fld>
            <a:endParaRPr lang="en-US" dirty="0"/>
          </a:p>
        </p:txBody>
      </p:sp>
    </p:spTree>
    <p:extLst>
      <p:ext uri="{BB962C8B-B14F-4D97-AF65-F5344CB8AC3E}">
        <p14:creationId xmlns:p14="http://schemas.microsoft.com/office/powerpoint/2010/main" val="30610715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152</a:t>
            </a:fld>
            <a:endParaRPr dirty="0">
              <a:solidFill>
                <a:srgbClr val="000000"/>
              </a:solidFill>
            </a:endParaRPr>
          </a:p>
        </p:txBody>
      </p:sp>
    </p:spTree>
    <p:extLst>
      <p:ext uri="{BB962C8B-B14F-4D97-AF65-F5344CB8AC3E}">
        <p14:creationId xmlns:p14="http://schemas.microsoft.com/office/powerpoint/2010/main" val="867488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3546430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165</a:t>
            </a:fld>
            <a:endParaRPr dirty="0">
              <a:solidFill>
                <a:srgbClr val="000000"/>
              </a:solidFill>
            </a:endParaRPr>
          </a:p>
        </p:txBody>
      </p:sp>
    </p:spTree>
    <p:extLst>
      <p:ext uri="{BB962C8B-B14F-4D97-AF65-F5344CB8AC3E}">
        <p14:creationId xmlns:p14="http://schemas.microsoft.com/office/powerpoint/2010/main" val="399398479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171</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87124350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177</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11244981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182</a:t>
            </a:fld>
            <a:endParaRPr lang="de-DE" dirty="0"/>
          </a:p>
        </p:txBody>
      </p:sp>
    </p:spTree>
    <p:extLst>
      <p:ext uri="{BB962C8B-B14F-4D97-AF65-F5344CB8AC3E}">
        <p14:creationId xmlns:p14="http://schemas.microsoft.com/office/powerpoint/2010/main" val="396819990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183</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41628" indent="-241628">
              <a:buAutoNum type="alphaUcPeriod"/>
            </a:pPr>
            <a:endParaRPr lang="en-US" dirty="0"/>
          </a:p>
        </p:txBody>
      </p:sp>
    </p:spTree>
    <p:extLst>
      <p:ext uri="{BB962C8B-B14F-4D97-AF65-F5344CB8AC3E}">
        <p14:creationId xmlns:p14="http://schemas.microsoft.com/office/powerpoint/2010/main" val="154774276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184</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41628" indent="-241628">
              <a:buAutoNum type="alphaUcPeriod"/>
            </a:pPr>
            <a:endParaRPr lang="en-US" baseline="0" dirty="0" smtClean="0"/>
          </a:p>
        </p:txBody>
      </p:sp>
    </p:spTree>
    <p:extLst>
      <p:ext uri="{BB962C8B-B14F-4D97-AF65-F5344CB8AC3E}">
        <p14:creationId xmlns:p14="http://schemas.microsoft.com/office/powerpoint/2010/main" val="272020168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185</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41628" indent="-241628">
              <a:buAutoNum type="alphaUcPeriod"/>
            </a:pPr>
            <a:endParaRPr lang="en-US" dirty="0"/>
          </a:p>
        </p:txBody>
      </p:sp>
    </p:spTree>
    <p:extLst>
      <p:ext uri="{BB962C8B-B14F-4D97-AF65-F5344CB8AC3E}">
        <p14:creationId xmlns:p14="http://schemas.microsoft.com/office/powerpoint/2010/main" val="76187502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186</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41628" indent="-241628">
              <a:buAutoNum type="alphaUcPeriod"/>
            </a:pPr>
            <a:endParaRPr lang="en-US" baseline="0" dirty="0" smtClean="0"/>
          </a:p>
        </p:txBody>
      </p:sp>
    </p:spTree>
    <p:extLst>
      <p:ext uri="{BB962C8B-B14F-4D97-AF65-F5344CB8AC3E}">
        <p14:creationId xmlns:p14="http://schemas.microsoft.com/office/powerpoint/2010/main" val="254341742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187</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41628" indent="-241628">
              <a:buAutoNum type="alphaUcPeriod"/>
            </a:pPr>
            <a:endParaRPr lang="en-US" baseline="0" dirty="0" smtClean="0"/>
          </a:p>
        </p:txBody>
      </p:sp>
    </p:spTree>
    <p:extLst>
      <p:ext uri="{BB962C8B-B14F-4D97-AF65-F5344CB8AC3E}">
        <p14:creationId xmlns:p14="http://schemas.microsoft.com/office/powerpoint/2010/main" val="200289161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188</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41628" indent="-241628">
              <a:buAutoNum type="alphaUcPeriod"/>
            </a:pPr>
            <a:endParaRPr lang="en-US" baseline="0" dirty="0" smtClean="0"/>
          </a:p>
        </p:txBody>
      </p:sp>
    </p:spTree>
    <p:extLst>
      <p:ext uri="{BB962C8B-B14F-4D97-AF65-F5344CB8AC3E}">
        <p14:creationId xmlns:p14="http://schemas.microsoft.com/office/powerpoint/2010/main" val="2637965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14</a:t>
            </a:fld>
            <a:endParaRPr dirty="0">
              <a:solidFill>
                <a:srgbClr val="000000"/>
              </a:solidFill>
            </a:endParaRPr>
          </a:p>
        </p:txBody>
      </p:sp>
    </p:spTree>
    <p:extLst>
      <p:ext uri="{BB962C8B-B14F-4D97-AF65-F5344CB8AC3E}">
        <p14:creationId xmlns:p14="http://schemas.microsoft.com/office/powerpoint/2010/main" val="32302989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189</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41628" indent="-241628">
              <a:buAutoNum type="alphaUcPeriod"/>
            </a:pPr>
            <a:endParaRPr lang="en-US" baseline="0" dirty="0" smtClean="0"/>
          </a:p>
        </p:txBody>
      </p:sp>
    </p:spTree>
    <p:extLst>
      <p:ext uri="{BB962C8B-B14F-4D97-AF65-F5344CB8AC3E}">
        <p14:creationId xmlns:p14="http://schemas.microsoft.com/office/powerpoint/2010/main" val="143699739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190</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41628" indent="-241628">
              <a:buAutoNum type="alphaUcPeriod"/>
            </a:pPr>
            <a:endParaRPr lang="en-US" baseline="0" dirty="0" smtClean="0"/>
          </a:p>
        </p:txBody>
      </p:sp>
    </p:spTree>
    <p:extLst>
      <p:ext uri="{BB962C8B-B14F-4D97-AF65-F5344CB8AC3E}">
        <p14:creationId xmlns:p14="http://schemas.microsoft.com/office/powerpoint/2010/main" val="95586922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191</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41628" indent="-241628">
              <a:buAutoNum type="alphaUcPeriod"/>
            </a:pPr>
            <a:endParaRPr lang="en-US" baseline="0" dirty="0" smtClean="0"/>
          </a:p>
        </p:txBody>
      </p:sp>
    </p:spTree>
    <p:extLst>
      <p:ext uri="{BB962C8B-B14F-4D97-AF65-F5344CB8AC3E}">
        <p14:creationId xmlns:p14="http://schemas.microsoft.com/office/powerpoint/2010/main" val="23765548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192</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41628" indent="-241628">
              <a:buAutoNum type="alphaUcPeriod"/>
            </a:pPr>
            <a:endParaRPr lang="en-US" baseline="0" dirty="0" smtClean="0"/>
          </a:p>
        </p:txBody>
      </p:sp>
    </p:spTree>
    <p:extLst>
      <p:ext uri="{BB962C8B-B14F-4D97-AF65-F5344CB8AC3E}">
        <p14:creationId xmlns:p14="http://schemas.microsoft.com/office/powerpoint/2010/main" val="381047092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193</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pPr marL="241628" indent="-241628">
              <a:buAutoNum type="alphaUcPeriod"/>
            </a:pPr>
            <a:endParaRPr lang="en-US" baseline="0" dirty="0" smtClean="0"/>
          </a:p>
        </p:txBody>
      </p:sp>
    </p:spTree>
    <p:extLst>
      <p:ext uri="{BB962C8B-B14F-4D97-AF65-F5344CB8AC3E}">
        <p14:creationId xmlns:p14="http://schemas.microsoft.com/office/powerpoint/2010/main" val="369041087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194</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267670137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195</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197339522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196</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288572333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197</a:t>
            </a:fld>
            <a:endParaRPr lang="en-US" dirty="0">
              <a:solidFill>
                <a:prstClr val="black"/>
              </a:solidFill>
            </a:endParaRPr>
          </a:p>
        </p:txBody>
      </p:sp>
      <p:sp>
        <p:nvSpPr>
          <p:cNvPr id="6" name="Notes Placeholder 5"/>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44344086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199</a:t>
            </a:fld>
            <a:endParaRPr lang="en-US" dirty="0"/>
          </a:p>
        </p:txBody>
      </p:sp>
    </p:spTree>
    <p:extLst>
      <p:ext uri="{BB962C8B-B14F-4D97-AF65-F5344CB8AC3E}">
        <p14:creationId xmlns:p14="http://schemas.microsoft.com/office/powerpoint/2010/main" val="2671447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solidFill>
                  <a:srgbClr val="000000"/>
                </a:solidFill>
              </a:rPr>
              <a:pPr/>
              <a:t>15</a:t>
            </a:fld>
            <a:endParaRPr lang="en-US" dirty="0">
              <a:solidFill>
                <a:srgbClr val="000000"/>
              </a:solidFill>
            </a:endParaRPr>
          </a:p>
        </p:txBody>
      </p:sp>
    </p:spTree>
    <p:extLst>
      <p:ext uri="{BB962C8B-B14F-4D97-AF65-F5344CB8AC3E}">
        <p14:creationId xmlns:p14="http://schemas.microsoft.com/office/powerpoint/2010/main" val="410136714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542">
              <a:defRPr/>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latin typeface="Calibri"/>
              </a:rPr>
              <a:pPr/>
              <a:t>203</a:t>
            </a:fld>
            <a:endParaRPr dirty="0">
              <a:solidFill>
                <a:prstClr val="black"/>
              </a:solidFill>
              <a:latin typeface="Calibri"/>
            </a:endParaRPr>
          </a:p>
        </p:txBody>
      </p:sp>
    </p:spTree>
    <p:extLst>
      <p:ext uri="{BB962C8B-B14F-4D97-AF65-F5344CB8AC3E}">
        <p14:creationId xmlns:p14="http://schemas.microsoft.com/office/powerpoint/2010/main" val="199255248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204</a:t>
            </a:fld>
            <a:endParaRPr dirty="0">
              <a:solidFill>
                <a:prstClr val="black"/>
              </a:solidFill>
            </a:endParaRPr>
          </a:p>
        </p:txBody>
      </p:sp>
    </p:spTree>
    <p:extLst>
      <p:ext uri="{BB962C8B-B14F-4D97-AF65-F5344CB8AC3E}">
        <p14:creationId xmlns:p14="http://schemas.microsoft.com/office/powerpoint/2010/main" val="13733776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latin typeface="Calibri"/>
              </a:rPr>
              <a:pPr/>
              <a:t>205</a:t>
            </a:fld>
            <a:endParaRPr dirty="0">
              <a:solidFill>
                <a:prstClr val="black"/>
              </a:solidFill>
              <a:latin typeface="Calibri"/>
            </a:endParaRPr>
          </a:p>
        </p:txBody>
      </p:sp>
    </p:spTree>
    <p:extLst>
      <p:ext uri="{BB962C8B-B14F-4D97-AF65-F5344CB8AC3E}">
        <p14:creationId xmlns:p14="http://schemas.microsoft.com/office/powerpoint/2010/main" val="205777821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959E96-1061-4E2E-B998-2EDD65CD9656}" type="slidenum">
              <a:rPr lang="en-US" smtClean="0">
                <a:solidFill>
                  <a:prstClr val="black"/>
                </a:solidFill>
                <a:latin typeface="Calibri"/>
              </a:rPr>
              <a:pPr/>
              <a:t>216</a:t>
            </a:fld>
            <a:endParaRPr lang="en-US" dirty="0">
              <a:solidFill>
                <a:prstClr val="black"/>
              </a:solidFill>
              <a:latin typeface="Calibri"/>
            </a:endParaRPr>
          </a:p>
        </p:txBody>
      </p:sp>
    </p:spTree>
    <p:extLst>
      <p:ext uri="{BB962C8B-B14F-4D97-AF65-F5344CB8AC3E}">
        <p14:creationId xmlns:p14="http://schemas.microsoft.com/office/powerpoint/2010/main" val="75373048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48479B2-B137-4FAA-B6DC-C594B6658870}" type="slidenum">
              <a:rPr lang="en-US" smtClean="0">
                <a:solidFill>
                  <a:prstClr val="black"/>
                </a:solidFill>
                <a:latin typeface="Calibri"/>
              </a:rPr>
              <a:pPr/>
              <a:t>251</a:t>
            </a:fld>
            <a:endParaRPr lang="en-US">
              <a:solidFill>
                <a:prstClr val="black"/>
              </a:solidFill>
              <a:latin typeface="Calibri"/>
            </a:endParaRPr>
          </a:p>
        </p:txBody>
      </p:sp>
    </p:spTree>
    <p:extLst>
      <p:ext uri="{BB962C8B-B14F-4D97-AF65-F5344CB8AC3E}">
        <p14:creationId xmlns:p14="http://schemas.microsoft.com/office/powerpoint/2010/main" val="307340439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256</a:t>
            </a:fld>
            <a:endParaRPr lang="en-US" dirty="0"/>
          </a:p>
        </p:txBody>
      </p:sp>
    </p:spTree>
    <p:extLst>
      <p:ext uri="{BB962C8B-B14F-4D97-AF65-F5344CB8AC3E}">
        <p14:creationId xmlns:p14="http://schemas.microsoft.com/office/powerpoint/2010/main" val="104625699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269</a:t>
            </a:fld>
            <a:endParaRPr dirty="0">
              <a:solidFill>
                <a:srgbClr val="000000"/>
              </a:solidFill>
            </a:endParaRPr>
          </a:p>
        </p:txBody>
      </p:sp>
    </p:spTree>
    <p:extLst>
      <p:ext uri="{BB962C8B-B14F-4D97-AF65-F5344CB8AC3E}">
        <p14:creationId xmlns:p14="http://schemas.microsoft.com/office/powerpoint/2010/main" val="16015438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Text Box 1"/>
          <p:cNvSpPr txBox="1">
            <a:spLocks noChangeArrowheads="1"/>
          </p:cNvSpPr>
          <p:nvPr/>
        </p:nvSpPr>
        <p:spPr bwMode="auto">
          <a:xfrm>
            <a:off x="408820" y="301705"/>
            <a:ext cx="6649772" cy="4513898"/>
          </a:xfrm>
          <a:prstGeom prst="rect">
            <a:avLst/>
          </a:prstGeom>
          <a:solidFill>
            <a:srgbClr val="FFFFFF"/>
          </a:solidFill>
          <a:ln w="9360">
            <a:solidFill>
              <a:srgbClr val="000000"/>
            </a:solidFill>
            <a:miter lim="800000"/>
            <a:headEnd/>
            <a:tailEnd/>
          </a:ln>
        </p:spPr>
        <p:txBody>
          <a:bodyPr wrap="none" lIns="90214" tIns="45106" rIns="90214" bIns="45106" anchor="ctr"/>
          <a:lstStyle/>
          <a:p>
            <a:endParaRPr lang="en-US"/>
          </a:p>
        </p:txBody>
      </p:sp>
      <p:sp>
        <p:nvSpPr>
          <p:cNvPr id="26627" name="Rectangle 2"/>
          <p:cNvSpPr>
            <a:spLocks noGrp="1" noChangeArrowheads="1"/>
          </p:cNvSpPr>
          <p:nvPr>
            <p:ph type="body"/>
          </p:nvPr>
        </p:nvSpPr>
        <p:spPr>
          <a:xfrm>
            <a:off x="462293" y="5157313"/>
            <a:ext cx="6522125" cy="3590449"/>
          </a:xfrm>
          <a:noFill/>
          <a:ln/>
        </p:spPr>
        <p:txBody>
          <a:bodyPr wrap="none" anchor="ctr"/>
          <a:lstStyle/>
          <a:p>
            <a:pPr>
              <a:buFontTx/>
              <a:buNone/>
            </a:pPr>
            <a:r>
              <a:rPr lang="en-US" sz="1300" b="1" dirty="0">
                <a:cs typeface="Arial" charset="0"/>
              </a:rPr>
              <a:t>Why should dashboards be used in the decision making process?</a:t>
            </a:r>
          </a:p>
          <a:p>
            <a:pPr>
              <a:buFontTx/>
              <a:buNone/>
            </a:pPr>
            <a:r>
              <a:rPr lang="en-US" sz="1300" dirty="0">
                <a:cs typeface="Arial" charset="0"/>
              </a:rPr>
              <a:t>The ability to receive, process and remember information can be increased by the use of visual appliances</a:t>
            </a:r>
          </a:p>
          <a:p>
            <a:pPr>
              <a:buFontTx/>
              <a:buNone/>
            </a:pPr>
            <a:r>
              <a:rPr lang="en-US" sz="1300" b="1" dirty="0">
                <a:cs typeface="Arial" charset="0"/>
              </a:rPr>
              <a:t>But:</a:t>
            </a:r>
          </a:p>
          <a:p>
            <a:pPr>
              <a:buFontTx/>
              <a:buNone/>
            </a:pPr>
            <a:r>
              <a:rPr lang="en-US" sz="1300" dirty="0">
                <a:cs typeface="Arial" charset="0"/>
              </a:rPr>
              <a:t>To effectively support decision makers, problem representation has to match the task that is to be performed </a:t>
            </a:r>
            <a:r>
              <a:rPr lang="en-US" sz="1300" dirty="0"/>
              <a:t>	</a:t>
            </a:r>
            <a:r>
              <a:rPr lang="en-US" sz="1100" dirty="0"/>
              <a:t>			</a:t>
            </a:r>
          </a:p>
          <a:p>
            <a:endParaRPr lang="de-DE" dirty="0" smtClean="0"/>
          </a:p>
        </p:txBody>
      </p:sp>
    </p:spTree>
    <p:extLst>
      <p:ext uri="{BB962C8B-B14F-4D97-AF65-F5344CB8AC3E}">
        <p14:creationId xmlns:p14="http://schemas.microsoft.com/office/powerpoint/2010/main" val="402236388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Text Box 1"/>
          <p:cNvSpPr txBox="1">
            <a:spLocks noChangeArrowheads="1"/>
          </p:cNvSpPr>
          <p:nvPr/>
        </p:nvSpPr>
        <p:spPr bwMode="auto">
          <a:xfrm>
            <a:off x="408821" y="301705"/>
            <a:ext cx="6649772" cy="4513898"/>
          </a:xfrm>
          <a:prstGeom prst="rect">
            <a:avLst/>
          </a:prstGeom>
          <a:solidFill>
            <a:srgbClr val="FFFFFF"/>
          </a:solidFill>
          <a:ln w="9360">
            <a:solidFill>
              <a:srgbClr val="000000"/>
            </a:solidFill>
            <a:miter lim="800000"/>
            <a:headEnd/>
            <a:tailEnd/>
          </a:ln>
        </p:spPr>
        <p:txBody>
          <a:bodyPr wrap="none" lIns="87935" tIns="43968" rIns="87935" bIns="43968" anchor="ctr"/>
          <a:lstStyle/>
          <a:p>
            <a:endParaRPr lang="en-US"/>
          </a:p>
        </p:txBody>
      </p:sp>
      <p:sp>
        <p:nvSpPr>
          <p:cNvPr id="27651" name="Rectangle 2"/>
          <p:cNvSpPr>
            <a:spLocks noGrp="1" noChangeArrowheads="1"/>
          </p:cNvSpPr>
          <p:nvPr>
            <p:ph type="body"/>
          </p:nvPr>
        </p:nvSpPr>
        <p:spPr>
          <a:xfrm>
            <a:off x="462294" y="5157314"/>
            <a:ext cx="6522125" cy="3590449"/>
          </a:xfrm>
          <a:noFill/>
          <a:ln/>
        </p:spPr>
        <p:txBody>
          <a:bodyPr wrap="none" anchor="ctr"/>
          <a:lstStyle/>
          <a:p>
            <a:r>
              <a:rPr lang="de-DE" sz="1100" dirty="0"/>
              <a:t>-&gt; </a:t>
            </a:r>
            <a:r>
              <a:rPr lang="de-DE" sz="1100" dirty="0" err="1"/>
              <a:t>Here</a:t>
            </a:r>
            <a:r>
              <a:rPr lang="de-DE" sz="1100" dirty="0"/>
              <a:t> </a:t>
            </a:r>
            <a:r>
              <a:rPr lang="de-DE" sz="1100" dirty="0" err="1"/>
              <a:t>you</a:t>
            </a:r>
            <a:r>
              <a:rPr lang="de-DE" sz="1100" dirty="0"/>
              <a:t> </a:t>
            </a:r>
            <a:r>
              <a:rPr lang="de-DE" sz="1100" dirty="0" err="1"/>
              <a:t>see</a:t>
            </a:r>
            <a:r>
              <a:rPr lang="de-DE" sz="1100" dirty="0"/>
              <a:t> </a:t>
            </a:r>
            <a:r>
              <a:rPr lang="de-DE" sz="1100" dirty="0" err="1"/>
              <a:t>exactly</a:t>
            </a:r>
            <a:r>
              <a:rPr lang="de-DE" sz="1100" dirty="0"/>
              <a:t> </a:t>
            </a:r>
            <a:r>
              <a:rPr lang="de-DE" sz="1100" dirty="0" err="1"/>
              <a:t>the</a:t>
            </a:r>
            <a:r>
              <a:rPr lang="de-DE" sz="1100" dirty="0"/>
              <a:t> same </a:t>
            </a:r>
            <a:r>
              <a:rPr lang="de-DE" sz="1100" dirty="0" err="1"/>
              <a:t>data</a:t>
            </a:r>
            <a:r>
              <a:rPr lang="de-DE" sz="1100" dirty="0"/>
              <a:t> </a:t>
            </a:r>
            <a:r>
              <a:rPr lang="de-DE" sz="1100" dirty="0" err="1"/>
              <a:t>visualized</a:t>
            </a:r>
            <a:r>
              <a:rPr lang="de-DE" sz="1100" dirty="0"/>
              <a:t> </a:t>
            </a:r>
            <a:r>
              <a:rPr lang="de-DE" sz="1100" dirty="0" err="1"/>
              <a:t>as</a:t>
            </a:r>
            <a:r>
              <a:rPr lang="de-DE" sz="1100" dirty="0"/>
              <a:t> </a:t>
            </a:r>
            <a:r>
              <a:rPr lang="de-DE" sz="1100" dirty="0" err="1"/>
              <a:t>dashboard</a:t>
            </a:r>
            <a:endParaRPr lang="de-DE" sz="1100" dirty="0"/>
          </a:p>
        </p:txBody>
      </p:sp>
    </p:spTree>
    <p:extLst>
      <p:ext uri="{BB962C8B-B14F-4D97-AF65-F5344CB8AC3E}">
        <p14:creationId xmlns:p14="http://schemas.microsoft.com/office/powerpoint/2010/main" val="345577584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Text Box 1"/>
          <p:cNvSpPr txBox="1">
            <a:spLocks noChangeArrowheads="1"/>
          </p:cNvSpPr>
          <p:nvPr/>
        </p:nvSpPr>
        <p:spPr bwMode="auto">
          <a:xfrm>
            <a:off x="408820" y="301705"/>
            <a:ext cx="6649772" cy="4513898"/>
          </a:xfrm>
          <a:prstGeom prst="rect">
            <a:avLst/>
          </a:prstGeom>
          <a:solidFill>
            <a:srgbClr val="FFFFFF"/>
          </a:solidFill>
          <a:ln w="9360">
            <a:solidFill>
              <a:srgbClr val="000000"/>
            </a:solidFill>
            <a:miter lim="800000"/>
            <a:headEnd/>
            <a:tailEnd/>
          </a:ln>
        </p:spPr>
        <p:txBody>
          <a:bodyPr wrap="none" lIns="90214" tIns="45106" rIns="90214" bIns="45106" anchor="ctr"/>
          <a:lstStyle/>
          <a:p>
            <a:endParaRPr lang="en-US"/>
          </a:p>
        </p:txBody>
      </p:sp>
      <p:sp>
        <p:nvSpPr>
          <p:cNvPr id="27651" name="Rectangle 2"/>
          <p:cNvSpPr>
            <a:spLocks noGrp="1" noChangeArrowheads="1"/>
          </p:cNvSpPr>
          <p:nvPr>
            <p:ph type="body"/>
          </p:nvPr>
        </p:nvSpPr>
        <p:spPr>
          <a:xfrm>
            <a:off x="462293" y="5157313"/>
            <a:ext cx="6522125" cy="3590449"/>
          </a:xfrm>
          <a:noFill/>
          <a:ln/>
        </p:spPr>
        <p:txBody>
          <a:bodyPr wrap="none" anchor="ctr"/>
          <a:lstStyle/>
          <a:p>
            <a:endParaRPr lang="de-DE" smtClean="0"/>
          </a:p>
        </p:txBody>
      </p:sp>
    </p:spTree>
    <p:extLst>
      <p:ext uri="{BB962C8B-B14F-4D97-AF65-F5344CB8AC3E}">
        <p14:creationId xmlns:p14="http://schemas.microsoft.com/office/powerpoint/2010/main" val="3640911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16</a:t>
            </a:fld>
            <a:endParaRPr dirty="0">
              <a:solidFill>
                <a:srgbClr val="000000"/>
              </a:solidFill>
            </a:endParaRPr>
          </a:p>
        </p:txBody>
      </p:sp>
    </p:spTree>
    <p:extLst>
      <p:ext uri="{BB962C8B-B14F-4D97-AF65-F5344CB8AC3E}">
        <p14:creationId xmlns:p14="http://schemas.microsoft.com/office/powerpoint/2010/main" val="310663038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Text Box 1"/>
          <p:cNvSpPr txBox="1">
            <a:spLocks noChangeArrowheads="1"/>
          </p:cNvSpPr>
          <p:nvPr/>
        </p:nvSpPr>
        <p:spPr bwMode="auto">
          <a:xfrm>
            <a:off x="408641" y="301312"/>
            <a:ext cx="6650002" cy="4514957"/>
          </a:xfrm>
          <a:prstGeom prst="rect">
            <a:avLst/>
          </a:prstGeom>
          <a:solidFill>
            <a:srgbClr val="FFFFFF"/>
          </a:solidFill>
          <a:ln w="9360">
            <a:solidFill>
              <a:srgbClr val="000000"/>
            </a:solidFill>
            <a:miter lim="800000"/>
            <a:headEnd/>
            <a:tailEnd/>
          </a:ln>
        </p:spPr>
        <p:txBody>
          <a:bodyPr wrap="none" lIns="92962" tIns="46482" rIns="92962" bIns="46482" anchor="ctr"/>
          <a:lstStyle/>
          <a:p>
            <a:endParaRPr lang="en-US"/>
          </a:p>
        </p:txBody>
      </p:sp>
      <p:sp>
        <p:nvSpPr>
          <p:cNvPr id="56323" name="Rectangle 2"/>
          <p:cNvSpPr>
            <a:spLocks noGrp="1" noChangeArrowheads="1"/>
          </p:cNvSpPr>
          <p:nvPr>
            <p:ph type="body"/>
          </p:nvPr>
        </p:nvSpPr>
        <p:spPr>
          <a:xfrm>
            <a:off x="461029" y="5156813"/>
            <a:ext cx="6517282" cy="3585915"/>
          </a:xfrm>
          <a:noFill/>
          <a:ln/>
        </p:spPr>
        <p:txBody>
          <a:bodyPr wrap="none" anchor="ctr"/>
          <a:lstStyle/>
          <a:p>
            <a:endParaRPr lang="de-DE" smtClean="0"/>
          </a:p>
        </p:txBody>
      </p:sp>
    </p:spTree>
    <p:extLst>
      <p:ext uri="{BB962C8B-B14F-4D97-AF65-F5344CB8AC3E}">
        <p14:creationId xmlns:p14="http://schemas.microsoft.com/office/powerpoint/2010/main" val="207454237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lienbildplatzhalter 1"/>
          <p:cNvSpPr>
            <a:spLocks noGrp="1" noRot="1" noChangeAspect="1" noTextEdit="1"/>
          </p:cNvSpPr>
          <p:nvPr>
            <p:ph type="sldImg"/>
          </p:nvPr>
        </p:nvSpPr>
        <p:spPr>
          <a:ln/>
        </p:spPr>
      </p:sp>
      <p:sp>
        <p:nvSpPr>
          <p:cNvPr id="45059" name="Notizenplatzhalter 2"/>
          <p:cNvSpPr>
            <a:spLocks noGrp="1"/>
          </p:cNvSpPr>
          <p:nvPr>
            <p:ph type="body" idx="1"/>
          </p:nvPr>
        </p:nvSpPr>
        <p:spPr>
          <a:noFill/>
          <a:ln/>
        </p:spPr>
        <p:txBody>
          <a:bodyPr/>
          <a:lstStyle/>
          <a:p>
            <a:r>
              <a:rPr lang="en-US" smtClean="0"/>
              <a:t>-&gt; First dashboards were a set of graphs and indicators</a:t>
            </a:r>
          </a:p>
          <a:p>
            <a:r>
              <a:rPr lang="en-US" smtClean="0"/>
              <a:t>-&gt; Today dashboards are more versatile, e.g. by integrating strategy maps and scorecards</a:t>
            </a:r>
          </a:p>
          <a:p>
            <a:endParaRPr lang="en-US" smtClean="0"/>
          </a:p>
          <a:p>
            <a:endParaRPr lang="en-US" smtClean="0"/>
          </a:p>
          <a:p>
            <a:endParaRPr lang="en-US" smtClean="0"/>
          </a:p>
        </p:txBody>
      </p:sp>
      <p:sp>
        <p:nvSpPr>
          <p:cNvPr id="45060" name="Foliennummernplatzhalter 3"/>
          <p:cNvSpPr>
            <a:spLocks noGrp="1"/>
          </p:cNvSpPr>
          <p:nvPr>
            <p:ph type="sldNum" sz="quarter" idx="5"/>
          </p:nvPr>
        </p:nvSpPr>
        <p:spPr>
          <a:xfrm>
            <a:off x="4234836" y="9271590"/>
            <a:ext cx="3241178" cy="488061"/>
          </a:xfrm>
          <a:prstGeom prst="rect">
            <a:avLst/>
          </a:prstGeom>
          <a:noFill/>
        </p:spPr>
        <p:txBody>
          <a:bodyPr/>
          <a:lstStyle/>
          <a:p>
            <a:pPr defTabSz="971647"/>
            <a:fld id="{08B3BDB5-7617-45A2-973C-9EE15F91D81F}" type="slidenum">
              <a:rPr lang="de-DE" smtClean="0">
                <a:solidFill>
                  <a:srgbClr val="000000"/>
                </a:solidFill>
              </a:rPr>
              <a:pPr defTabSz="971647"/>
              <a:t>274</a:t>
            </a:fld>
            <a:endParaRPr lang="de-DE" smtClean="0">
              <a:solidFill>
                <a:srgbClr val="000000"/>
              </a:solidFill>
            </a:endParaRPr>
          </a:p>
        </p:txBody>
      </p:sp>
    </p:spTree>
    <p:extLst>
      <p:ext uri="{BB962C8B-B14F-4D97-AF65-F5344CB8AC3E}">
        <p14:creationId xmlns:p14="http://schemas.microsoft.com/office/powerpoint/2010/main" val="356750100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408820" y="301705"/>
            <a:ext cx="6649772" cy="4513898"/>
          </a:xfrm>
          <a:prstGeom prst="rect">
            <a:avLst/>
          </a:prstGeom>
          <a:solidFill>
            <a:srgbClr val="FFFFFF"/>
          </a:solidFill>
          <a:ln w="9360">
            <a:solidFill>
              <a:srgbClr val="000000"/>
            </a:solidFill>
            <a:miter lim="800000"/>
            <a:headEnd/>
            <a:tailEnd/>
          </a:ln>
        </p:spPr>
        <p:txBody>
          <a:bodyPr wrap="none" lIns="90214" tIns="45106" rIns="90214" bIns="45106" anchor="ctr"/>
          <a:lstStyle/>
          <a:p>
            <a:endParaRPr lang="en-US"/>
          </a:p>
        </p:txBody>
      </p:sp>
      <p:sp>
        <p:nvSpPr>
          <p:cNvPr id="28675" name="Rectangle 2"/>
          <p:cNvSpPr>
            <a:spLocks noGrp="1" noChangeArrowheads="1"/>
          </p:cNvSpPr>
          <p:nvPr>
            <p:ph type="body"/>
          </p:nvPr>
        </p:nvSpPr>
        <p:spPr>
          <a:xfrm>
            <a:off x="462293" y="5157313"/>
            <a:ext cx="6522125" cy="3590449"/>
          </a:xfrm>
          <a:noFill/>
          <a:ln/>
        </p:spPr>
        <p:txBody>
          <a:bodyPr wrap="none" anchor="ctr"/>
          <a:lstStyle/>
          <a:p>
            <a:endParaRPr lang="de-DE" smtClean="0"/>
          </a:p>
        </p:txBody>
      </p:sp>
    </p:spTree>
    <p:extLst>
      <p:ext uri="{BB962C8B-B14F-4D97-AF65-F5344CB8AC3E}">
        <p14:creationId xmlns:p14="http://schemas.microsoft.com/office/powerpoint/2010/main" val="141088728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lienbildplatzhalter 1"/>
          <p:cNvSpPr>
            <a:spLocks noGrp="1" noRot="1" noChangeAspect="1" noTextEdit="1"/>
          </p:cNvSpPr>
          <p:nvPr>
            <p:ph type="sldImg"/>
          </p:nvPr>
        </p:nvSpPr>
        <p:spPr>
          <a:ln/>
        </p:spPr>
      </p:sp>
      <p:sp>
        <p:nvSpPr>
          <p:cNvPr id="47107" name="Notizenplatzhalter 2"/>
          <p:cNvSpPr>
            <a:spLocks noGrp="1"/>
          </p:cNvSpPr>
          <p:nvPr>
            <p:ph type="body" idx="1"/>
          </p:nvPr>
        </p:nvSpPr>
        <p:spPr>
          <a:noFill/>
          <a:ln/>
        </p:spPr>
        <p:txBody>
          <a:bodyPr/>
          <a:lstStyle/>
          <a:p>
            <a:r>
              <a:rPr lang="en-US" smtClean="0"/>
              <a:t>-&gt; User can peel back layers of information to get to the root cause of a problem.</a:t>
            </a:r>
          </a:p>
          <a:p>
            <a:r>
              <a:rPr lang="en-US" smtClean="0"/>
              <a:t>-&gt; Each successive layer provides additional details, views and perspectives to understand a problem and to identify the steps that have to be addressed.</a:t>
            </a:r>
          </a:p>
          <a:p>
            <a:r>
              <a:rPr lang="en-US" smtClean="0"/>
              <a:t>-&gt; Monitor, analyze, examine</a:t>
            </a:r>
          </a:p>
          <a:p>
            <a:endParaRPr lang="en-US" smtClean="0"/>
          </a:p>
        </p:txBody>
      </p:sp>
      <p:sp>
        <p:nvSpPr>
          <p:cNvPr id="47108" name="Foliennummernplatzhalter 3"/>
          <p:cNvSpPr>
            <a:spLocks noGrp="1"/>
          </p:cNvSpPr>
          <p:nvPr>
            <p:ph type="sldNum" sz="quarter" idx="5"/>
          </p:nvPr>
        </p:nvSpPr>
        <p:spPr>
          <a:xfrm>
            <a:off x="4234836" y="9271590"/>
            <a:ext cx="3241178" cy="488061"/>
          </a:xfrm>
          <a:prstGeom prst="rect">
            <a:avLst/>
          </a:prstGeom>
          <a:noFill/>
        </p:spPr>
        <p:txBody>
          <a:bodyPr/>
          <a:lstStyle/>
          <a:p>
            <a:pPr defTabSz="971647"/>
            <a:fld id="{4437475F-8086-47FB-8DCE-9283DEA055B8}" type="slidenum">
              <a:rPr lang="de-DE" smtClean="0">
                <a:solidFill>
                  <a:srgbClr val="000000"/>
                </a:solidFill>
              </a:rPr>
              <a:pPr defTabSz="971647"/>
              <a:t>276</a:t>
            </a:fld>
            <a:endParaRPr lang="de-DE" smtClean="0">
              <a:solidFill>
                <a:srgbClr val="000000"/>
              </a:solidFill>
            </a:endParaRPr>
          </a:p>
        </p:txBody>
      </p:sp>
    </p:spTree>
    <p:extLst>
      <p:ext uri="{BB962C8B-B14F-4D97-AF65-F5344CB8AC3E}">
        <p14:creationId xmlns:p14="http://schemas.microsoft.com/office/powerpoint/2010/main" val="332512530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Text Box 1"/>
          <p:cNvSpPr txBox="1">
            <a:spLocks noChangeArrowheads="1"/>
          </p:cNvSpPr>
          <p:nvPr/>
        </p:nvSpPr>
        <p:spPr bwMode="auto">
          <a:xfrm>
            <a:off x="408820" y="301705"/>
            <a:ext cx="6649772" cy="4513898"/>
          </a:xfrm>
          <a:prstGeom prst="rect">
            <a:avLst/>
          </a:prstGeom>
          <a:solidFill>
            <a:srgbClr val="FFFFFF"/>
          </a:solidFill>
          <a:ln w="9360">
            <a:solidFill>
              <a:srgbClr val="000000"/>
            </a:solidFill>
            <a:miter lim="800000"/>
            <a:headEnd/>
            <a:tailEnd/>
          </a:ln>
        </p:spPr>
        <p:txBody>
          <a:bodyPr wrap="none" lIns="90214" tIns="45106" rIns="90214" bIns="45106" anchor="ctr"/>
          <a:lstStyle/>
          <a:p>
            <a:endParaRPr lang="en-US"/>
          </a:p>
        </p:txBody>
      </p:sp>
      <p:sp>
        <p:nvSpPr>
          <p:cNvPr id="29699" name="Rectangle 2"/>
          <p:cNvSpPr>
            <a:spLocks noGrp="1" noChangeArrowheads="1"/>
          </p:cNvSpPr>
          <p:nvPr>
            <p:ph type="body"/>
          </p:nvPr>
        </p:nvSpPr>
        <p:spPr>
          <a:xfrm>
            <a:off x="462293" y="5157313"/>
            <a:ext cx="6522125" cy="3590449"/>
          </a:xfrm>
          <a:noFill/>
          <a:ln/>
        </p:spPr>
        <p:txBody>
          <a:bodyPr wrap="none" anchor="ctr"/>
          <a:lstStyle/>
          <a:p>
            <a:endParaRPr lang="de-DE" smtClean="0"/>
          </a:p>
        </p:txBody>
      </p:sp>
    </p:spTree>
    <p:extLst>
      <p:ext uri="{BB962C8B-B14F-4D97-AF65-F5344CB8AC3E}">
        <p14:creationId xmlns:p14="http://schemas.microsoft.com/office/powerpoint/2010/main" val="292589102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Text Box 1"/>
          <p:cNvSpPr txBox="1">
            <a:spLocks noChangeArrowheads="1"/>
          </p:cNvSpPr>
          <p:nvPr/>
        </p:nvSpPr>
        <p:spPr bwMode="auto">
          <a:xfrm>
            <a:off x="408820" y="301705"/>
            <a:ext cx="6649772" cy="4513898"/>
          </a:xfrm>
          <a:prstGeom prst="rect">
            <a:avLst/>
          </a:prstGeom>
          <a:solidFill>
            <a:srgbClr val="FFFFFF"/>
          </a:solidFill>
          <a:ln w="9360">
            <a:solidFill>
              <a:srgbClr val="000000"/>
            </a:solidFill>
            <a:miter lim="800000"/>
            <a:headEnd/>
            <a:tailEnd/>
          </a:ln>
        </p:spPr>
        <p:txBody>
          <a:bodyPr wrap="none" lIns="90214" tIns="45106" rIns="90214" bIns="45106" anchor="ctr"/>
          <a:lstStyle/>
          <a:p>
            <a:endParaRPr lang="en-US"/>
          </a:p>
        </p:txBody>
      </p:sp>
      <p:sp>
        <p:nvSpPr>
          <p:cNvPr id="41987" name="Rectangle 2"/>
          <p:cNvSpPr>
            <a:spLocks noGrp="1" noChangeArrowheads="1"/>
          </p:cNvSpPr>
          <p:nvPr>
            <p:ph type="body"/>
          </p:nvPr>
        </p:nvSpPr>
        <p:spPr>
          <a:xfrm>
            <a:off x="462294" y="5157313"/>
            <a:ext cx="6515225" cy="3585449"/>
          </a:xfrm>
          <a:noFill/>
          <a:ln/>
        </p:spPr>
        <p:txBody>
          <a:bodyPr wrap="none" anchor="ctr"/>
          <a:lstStyle/>
          <a:p>
            <a:endParaRPr lang="de-DE" smtClean="0"/>
          </a:p>
        </p:txBody>
      </p:sp>
    </p:spTree>
    <p:extLst>
      <p:ext uri="{BB962C8B-B14F-4D97-AF65-F5344CB8AC3E}">
        <p14:creationId xmlns:p14="http://schemas.microsoft.com/office/powerpoint/2010/main" val="171417920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Text Box 1"/>
          <p:cNvSpPr txBox="1">
            <a:spLocks noChangeArrowheads="1"/>
          </p:cNvSpPr>
          <p:nvPr/>
        </p:nvSpPr>
        <p:spPr bwMode="auto">
          <a:xfrm>
            <a:off x="408641" y="301312"/>
            <a:ext cx="6650002" cy="4514957"/>
          </a:xfrm>
          <a:prstGeom prst="rect">
            <a:avLst/>
          </a:prstGeom>
          <a:solidFill>
            <a:srgbClr val="FFFFFF"/>
          </a:solidFill>
          <a:ln w="9360">
            <a:solidFill>
              <a:srgbClr val="000000"/>
            </a:solidFill>
            <a:miter lim="800000"/>
            <a:headEnd/>
            <a:tailEnd/>
          </a:ln>
        </p:spPr>
        <p:txBody>
          <a:bodyPr wrap="none" lIns="92962" tIns="46482" rIns="92962" bIns="46482" anchor="ctr"/>
          <a:lstStyle/>
          <a:p>
            <a:endParaRPr lang="en-US"/>
          </a:p>
        </p:txBody>
      </p:sp>
      <p:sp>
        <p:nvSpPr>
          <p:cNvPr id="53251" name="Rectangle 2"/>
          <p:cNvSpPr>
            <a:spLocks noGrp="1" noChangeArrowheads="1"/>
          </p:cNvSpPr>
          <p:nvPr>
            <p:ph type="body"/>
          </p:nvPr>
        </p:nvSpPr>
        <p:spPr>
          <a:xfrm>
            <a:off x="461029" y="5156813"/>
            <a:ext cx="6517282" cy="3585915"/>
          </a:xfrm>
          <a:noFill/>
          <a:ln/>
        </p:spPr>
        <p:txBody>
          <a:bodyPr wrap="none" anchor="ctr"/>
          <a:lstStyle/>
          <a:p>
            <a:r>
              <a:rPr lang="de-DE" smtClean="0"/>
              <a:t>The work of the Gestalt School of Psychology, beginning in 1912, resulted in a set of Gestalt principles of perception that reveal visual characteristics enabling us to group objects together</a:t>
            </a:r>
          </a:p>
        </p:txBody>
      </p:sp>
    </p:spTree>
    <p:extLst>
      <p:ext uri="{BB962C8B-B14F-4D97-AF65-F5344CB8AC3E}">
        <p14:creationId xmlns:p14="http://schemas.microsoft.com/office/powerpoint/2010/main" val="65435042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Text Box 1"/>
          <p:cNvSpPr txBox="1">
            <a:spLocks noChangeArrowheads="1"/>
          </p:cNvSpPr>
          <p:nvPr/>
        </p:nvSpPr>
        <p:spPr bwMode="auto">
          <a:xfrm>
            <a:off x="408820" y="301705"/>
            <a:ext cx="6649772" cy="4513898"/>
          </a:xfrm>
          <a:prstGeom prst="rect">
            <a:avLst/>
          </a:prstGeom>
          <a:solidFill>
            <a:srgbClr val="FFFFFF"/>
          </a:solidFill>
          <a:ln w="9360">
            <a:solidFill>
              <a:srgbClr val="000000"/>
            </a:solidFill>
            <a:miter lim="800000"/>
            <a:headEnd/>
            <a:tailEnd/>
          </a:ln>
        </p:spPr>
        <p:txBody>
          <a:bodyPr wrap="none" lIns="90214" tIns="45106" rIns="90214" bIns="45106" anchor="ctr"/>
          <a:lstStyle/>
          <a:p>
            <a:endParaRPr lang="en-US"/>
          </a:p>
        </p:txBody>
      </p:sp>
      <p:sp>
        <p:nvSpPr>
          <p:cNvPr id="43011" name="Rectangle 2"/>
          <p:cNvSpPr>
            <a:spLocks noGrp="1" noChangeArrowheads="1"/>
          </p:cNvSpPr>
          <p:nvPr>
            <p:ph type="body"/>
          </p:nvPr>
        </p:nvSpPr>
        <p:spPr>
          <a:xfrm>
            <a:off x="462294" y="5157313"/>
            <a:ext cx="6515225" cy="3585449"/>
          </a:xfrm>
          <a:noFill/>
          <a:ln/>
        </p:spPr>
        <p:txBody>
          <a:bodyPr wrap="none" anchor="ctr"/>
          <a:lstStyle/>
          <a:p>
            <a:endParaRPr lang="de-DE" smtClean="0"/>
          </a:p>
        </p:txBody>
      </p:sp>
    </p:spTree>
    <p:extLst>
      <p:ext uri="{BB962C8B-B14F-4D97-AF65-F5344CB8AC3E}">
        <p14:creationId xmlns:p14="http://schemas.microsoft.com/office/powerpoint/2010/main" val="208777657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Text Box 1"/>
          <p:cNvSpPr txBox="1">
            <a:spLocks noChangeArrowheads="1"/>
          </p:cNvSpPr>
          <p:nvPr/>
        </p:nvSpPr>
        <p:spPr bwMode="auto">
          <a:xfrm>
            <a:off x="408820" y="301705"/>
            <a:ext cx="6649772" cy="4513898"/>
          </a:xfrm>
          <a:prstGeom prst="rect">
            <a:avLst/>
          </a:prstGeom>
          <a:solidFill>
            <a:srgbClr val="FFFFFF"/>
          </a:solidFill>
          <a:ln w="9360">
            <a:solidFill>
              <a:srgbClr val="000000"/>
            </a:solidFill>
            <a:miter lim="800000"/>
            <a:headEnd/>
            <a:tailEnd/>
          </a:ln>
        </p:spPr>
        <p:txBody>
          <a:bodyPr wrap="none" lIns="90214" tIns="45106" rIns="90214" bIns="45106" anchor="ctr"/>
          <a:lstStyle/>
          <a:p>
            <a:endParaRPr lang="en-US"/>
          </a:p>
        </p:txBody>
      </p:sp>
      <p:sp>
        <p:nvSpPr>
          <p:cNvPr id="44035" name="Rectangle 2"/>
          <p:cNvSpPr>
            <a:spLocks noGrp="1" noChangeArrowheads="1"/>
          </p:cNvSpPr>
          <p:nvPr>
            <p:ph type="body"/>
          </p:nvPr>
        </p:nvSpPr>
        <p:spPr>
          <a:xfrm>
            <a:off x="462294" y="5157313"/>
            <a:ext cx="6515225" cy="3585449"/>
          </a:xfrm>
          <a:noFill/>
          <a:ln/>
        </p:spPr>
        <p:txBody>
          <a:bodyPr wrap="none" anchor="ctr"/>
          <a:lstStyle/>
          <a:p>
            <a:endParaRPr lang="de-DE" smtClean="0"/>
          </a:p>
        </p:txBody>
      </p:sp>
    </p:spTree>
    <p:extLst>
      <p:ext uri="{BB962C8B-B14F-4D97-AF65-F5344CB8AC3E}">
        <p14:creationId xmlns:p14="http://schemas.microsoft.com/office/powerpoint/2010/main" val="117903630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282</a:t>
            </a:fld>
            <a:endParaRPr dirty="0">
              <a:solidFill>
                <a:prstClr val="black"/>
              </a:solidFill>
            </a:endParaRPr>
          </a:p>
        </p:txBody>
      </p:sp>
    </p:spTree>
    <p:extLst>
      <p:ext uri="{BB962C8B-B14F-4D97-AF65-F5344CB8AC3E}">
        <p14:creationId xmlns:p14="http://schemas.microsoft.com/office/powerpoint/2010/main" val="1657797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388549853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dirty="0" smtClean="0"/>
          </a:p>
        </p:txBody>
      </p:sp>
      <p:sp>
        <p:nvSpPr>
          <p:cNvPr id="63492" name="Slide Number Placeholder 3"/>
          <p:cNvSpPr>
            <a:spLocks noGrp="1"/>
          </p:cNvSpPr>
          <p:nvPr>
            <p:ph type="sldNum" sz="quarter" idx="5"/>
          </p:nvPr>
        </p:nvSpPr>
        <p:spPr>
          <a:noFill/>
        </p:spPr>
        <p:txBody>
          <a:bodyPr/>
          <a:lstStyle/>
          <a:p>
            <a:fld id="{6A8C74BF-487F-4D64-91CD-728BFB987AD6}" type="slidenum">
              <a:rPr lang="en-US" smtClean="0">
                <a:solidFill>
                  <a:prstClr val="black"/>
                </a:solidFill>
              </a:rPr>
              <a:pPr/>
              <a:t>285</a:t>
            </a:fld>
            <a:endParaRPr lang="en-US" smtClean="0">
              <a:solidFill>
                <a:prstClr val="black"/>
              </a:solidFill>
            </a:endParaRPr>
          </a:p>
        </p:txBody>
      </p:sp>
    </p:spTree>
    <p:extLst>
      <p:ext uri="{BB962C8B-B14F-4D97-AF65-F5344CB8AC3E}">
        <p14:creationId xmlns:p14="http://schemas.microsoft.com/office/powerpoint/2010/main" val="344009003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ln/>
        </p:spPr>
        <p:txBody>
          <a:bodyPr/>
          <a:lstStyle/>
          <a:p>
            <a:pPr>
              <a:defRPr/>
            </a:pPr>
            <a:endParaRPr lang="en-US" sz="1000" dirty="0"/>
          </a:p>
        </p:txBody>
      </p:sp>
      <p:sp>
        <p:nvSpPr>
          <p:cNvPr id="65540" name="Slide Number Placeholder 3"/>
          <p:cNvSpPr>
            <a:spLocks noGrp="1"/>
          </p:cNvSpPr>
          <p:nvPr>
            <p:ph type="sldNum" sz="quarter" idx="5"/>
          </p:nvPr>
        </p:nvSpPr>
        <p:spPr>
          <a:noFill/>
        </p:spPr>
        <p:txBody>
          <a:bodyPr/>
          <a:lstStyle/>
          <a:p>
            <a:fld id="{D7F3A01F-37A5-4EA8-A03E-78BFCE3D4291}" type="slidenum">
              <a:rPr lang="en-US" smtClean="0">
                <a:solidFill>
                  <a:prstClr val="black"/>
                </a:solidFill>
              </a:rPr>
              <a:pPr/>
              <a:t>286</a:t>
            </a:fld>
            <a:endParaRPr lang="en-US" smtClean="0">
              <a:solidFill>
                <a:prstClr val="black"/>
              </a:solidFill>
            </a:endParaRPr>
          </a:p>
        </p:txBody>
      </p:sp>
    </p:spTree>
    <p:extLst>
      <p:ext uri="{BB962C8B-B14F-4D97-AF65-F5344CB8AC3E}">
        <p14:creationId xmlns:p14="http://schemas.microsoft.com/office/powerpoint/2010/main" val="305345844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288</a:t>
            </a:fld>
            <a:endParaRPr dirty="0">
              <a:solidFill>
                <a:prstClr val="black"/>
              </a:solidFill>
            </a:endParaRPr>
          </a:p>
        </p:txBody>
      </p:sp>
    </p:spTree>
    <p:extLst>
      <p:ext uri="{BB962C8B-B14F-4D97-AF65-F5344CB8AC3E}">
        <p14:creationId xmlns:p14="http://schemas.microsoft.com/office/powerpoint/2010/main" val="319102623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290</a:t>
            </a:fld>
            <a:endParaRPr lang="de-DE" dirty="0"/>
          </a:p>
        </p:txBody>
      </p:sp>
    </p:spTree>
    <p:extLst>
      <p:ext uri="{BB962C8B-B14F-4D97-AF65-F5344CB8AC3E}">
        <p14:creationId xmlns:p14="http://schemas.microsoft.com/office/powerpoint/2010/main" val="235350829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302</a:t>
            </a:fld>
            <a:endParaRPr lang="en-US" dirty="0"/>
          </a:p>
        </p:txBody>
      </p:sp>
    </p:spTree>
    <p:extLst>
      <p:ext uri="{BB962C8B-B14F-4D97-AF65-F5344CB8AC3E}">
        <p14:creationId xmlns:p14="http://schemas.microsoft.com/office/powerpoint/2010/main" val="311712555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303</a:t>
            </a:fld>
            <a:endParaRPr lang="en-US"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284192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2560751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19</a:t>
            </a:fld>
            <a:endParaRPr dirty="0">
              <a:solidFill>
                <a:srgbClr val="000000"/>
              </a:solidFill>
            </a:endParaRPr>
          </a:p>
        </p:txBody>
      </p:sp>
    </p:spTree>
    <p:extLst>
      <p:ext uri="{BB962C8B-B14F-4D97-AF65-F5344CB8AC3E}">
        <p14:creationId xmlns:p14="http://schemas.microsoft.com/office/powerpoint/2010/main" val="1469124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3598534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20</a:t>
            </a:fld>
            <a:endParaRPr lang="de-DE" dirty="0"/>
          </a:p>
        </p:txBody>
      </p:sp>
    </p:spTree>
    <p:extLst>
      <p:ext uri="{BB962C8B-B14F-4D97-AF65-F5344CB8AC3E}">
        <p14:creationId xmlns:p14="http://schemas.microsoft.com/office/powerpoint/2010/main" val="2994632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21</a:t>
            </a:fld>
            <a:endParaRPr dirty="0">
              <a:solidFill>
                <a:srgbClr val="000000"/>
              </a:solidFill>
            </a:endParaRPr>
          </a:p>
        </p:txBody>
      </p:sp>
    </p:spTree>
    <p:extLst>
      <p:ext uri="{BB962C8B-B14F-4D97-AF65-F5344CB8AC3E}">
        <p14:creationId xmlns:p14="http://schemas.microsoft.com/office/powerpoint/2010/main" val="770787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22</a:t>
            </a:fld>
            <a:endParaRPr dirty="0">
              <a:solidFill>
                <a:srgbClr val="000000"/>
              </a:solidFill>
            </a:endParaRPr>
          </a:p>
        </p:txBody>
      </p:sp>
    </p:spTree>
    <p:extLst>
      <p:ext uri="{BB962C8B-B14F-4D97-AF65-F5344CB8AC3E}">
        <p14:creationId xmlns:p14="http://schemas.microsoft.com/office/powerpoint/2010/main" val="463067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23</a:t>
            </a:fld>
            <a:endParaRPr lang="de-DE" dirty="0"/>
          </a:p>
        </p:txBody>
      </p:sp>
    </p:spTree>
    <p:extLst>
      <p:ext uri="{BB962C8B-B14F-4D97-AF65-F5344CB8AC3E}">
        <p14:creationId xmlns:p14="http://schemas.microsoft.com/office/powerpoint/2010/main" val="1841645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24</a:t>
            </a:fld>
            <a:endParaRPr lang="de-DE" dirty="0"/>
          </a:p>
        </p:txBody>
      </p:sp>
    </p:spTree>
    <p:extLst>
      <p:ext uri="{BB962C8B-B14F-4D97-AF65-F5344CB8AC3E}">
        <p14:creationId xmlns:p14="http://schemas.microsoft.com/office/powerpoint/2010/main" val="4137549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25</a:t>
            </a:fld>
            <a:endParaRPr lang="de-DE" dirty="0"/>
          </a:p>
        </p:txBody>
      </p:sp>
    </p:spTree>
    <p:extLst>
      <p:ext uri="{BB962C8B-B14F-4D97-AF65-F5344CB8AC3E}">
        <p14:creationId xmlns:p14="http://schemas.microsoft.com/office/powerpoint/2010/main" val="1295547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26</a:t>
            </a:fld>
            <a:endParaRPr dirty="0">
              <a:solidFill>
                <a:srgbClr val="000000"/>
              </a:solidFill>
            </a:endParaRPr>
          </a:p>
        </p:txBody>
      </p:sp>
    </p:spTree>
    <p:extLst>
      <p:ext uri="{BB962C8B-B14F-4D97-AF65-F5344CB8AC3E}">
        <p14:creationId xmlns:p14="http://schemas.microsoft.com/office/powerpoint/2010/main" val="4017945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3808798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28</a:t>
            </a:fld>
            <a:endParaRPr lang="de-DE" dirty="0"/>
          </a:p>
        </p:txBody>
      </p:sp>
    </p:spTree>
    <p:extLst>
      <p:ext uri="{BB962C8B-B14F-4D97-AF65-F5344CB8AC3E}">
        <p14:creationId xmlns:p14="http://schemas.microsoft.com/office/powerpoint/2010/main" val="3479202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2080205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28443659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11697968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31</a:t>
            </a:fld>
            <a:endParaRPr lang="de-DE" dirty="0"/>
          </a:p>
        </p:txBody>
      </p:sp>
    </p:spTree>
    <p:extLst>
      <p:ext uri="{BB962C8B-B14F-4D97-AF65-F5344CB8AC3E}">
        <p14:creationId xmlns:p14="http://schemas.microsoft.com/office/powerpoint/2010/main" val="164353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32</a:t>
            </a:fld>
            <a:endParaRPr lang="de-DE" dirty="0"/>
          </a:p>
        </p:txBody>
      </p:sp>
    </p:spTree>
    <p:extLst>
      <p:ext uri="{BB962C8B-B14F-4D97-AF65-F5344CB8AC3E}">
        <p14:creationId xmlns:p14="http://schemas.microsoft.com/office/powerpoint/2010/main" val="25716347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33</a:t>
            </a:fld>
            <a:endParaRPr dirty="0">
              <a:solidFill>
                <a:srgbClr val="000000"/>
              </a:solidFill>
            </a:endParaRPr>
          </a:p>
        </p:txBody>
      </p:sp>
    </p:spTree>
    <p:extLst>
      <p:ext uri="{BB962C8B-B14F-4D97-AF65-F5344CB8AC3E}">
        <p14:creationId xmlns:p14="http://schemas.microsoft.com/office/powerpoint/2010/main" val="2200285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w="9525"/>
        </p:spPr>
        <p:txBody>
          <a:bodyPr/>
          <a:lstStyle/>
          <a:p>
            <a:pPr eaLnBrk="1" hangingPunct="1"/>
            <a:endParaRPr lang="en-US" u="sng" dirty="0" smtClean="0"/>
          </a:p>
        </p:txBody>
      </p:sp>
    </p:spTree>
    <p:extLst>
      <p:ext uri="{BB962C8B-B14F-4D97-AF65-F5344CB8AC3E}">
        <p14:creationId xmlns:p14="http://schemas.microsoft.com/office/powerpoint/2010/main" val="2293765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w="9525"/>
        </p:spPr>
        <p:txBody>
          <a:bodyPr/>
          <a:lstStyle/>
          <a:p>
            <a:endParaRPr lang="en-US" smtClean="0"/>
          </a:p>
        </p:txBody>
      </p:sp>
    </p:spTree>
    <p:extLst>
      <p:ext uri="{BB962C8B-B14F-4D97-AF65-F5344CB8AC3E}">
        <p14:creationId xmlns:p14="http://schemas.microsoft.com/office/powerpoint/2010/main" val="571805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w="9525"/>
        </p:spPr>
        <p:txBody>
          <a:bodyPr/>
          <a:lstStyle/>
          <a:p>
            <a:endParaRPr lang="en-US" dirty="0" smtClean="0"/>
          </a:p>
        </p:txBody>
      </p:sp>
    </p:spTree>
    <p:extLst>
      <p:ext uri="{BB962C8B-B14F-4D97-AF65-F5344CB8AC3E}">
        <p14:creationId xmlns:p14="http://schemas.microsoft.com/office/powerpoint/2010/main" val="41781824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w="9525"/>
        </p:spPr>
        <p:txBody>
          <a:bodyPr/>
          <a:lstStyle/>
          <a:p>
            <a:endParaRPr lang="en-US" smtClean="0"/>
          </a:p>
        </p:txBody>
      </p:sp>
    </p:spTree>
    <p:extLst>
      <p:ext uri="{BB962C8B-B14F-4D97-AF65-F5344CB8AC3E}">
        <p14:creationId xmlns:p14="http://schemas.microsoft.com/office/powerpoint/2010/main" val="2799394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w="9525"/>
        </p:spPr>
        <p:txBody>
          <a:bodyPr/>
          <a:lstStyle/>
          <a:p>
            <a:pPr eaLnBrk="1" hangingPunct="1"/>
            <a:endParaRPr lang="en-US" smtClean="0"/>
          </a:p>
        </p:txBody>
      </p:sp>
    </p:spTree>
    <p:extLst>
      <p:ext uri="{BB962C8B-B14F-4D97-AF65-F5344CB8AC3E}">
        <p14:creationId xmlns:p14="http://schemas.microsoft.com/office/powerpoint/2010/main" val="2184257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39</a:t>
            </a:fld>
            <a:endParaRPr lang="de-DE" dirty="0"/>
          </a:p>
        </p:txBody>
      </p:sp>
    </p:spTree>
    <p:extLst>
      <p:ext uri="{BB962C8B-B14F-4D97-AF65-F5344CB8AC3E}">
        <p14:creationId xmlns:p14="http://schemas.microsoft.com/office/powerpoint/2010/main" val="2305615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w="9525"/>
        </p:spPr>
        <p:txBody>
          <a:bodyPr/>
          <a:lstStyle/>
          <a:p>
            <a:pPr eaLnBrk="1" hangingPunct="1"/>
            <a:endParaRPr lang="en-US" dirty="0" smtClean="0"/>
          </a:p>
        </p:txBody>
      </p:sp>
    </p:spTree>
    <p:extLst>
      <p:ext uri="{BB962C8B-B14F-4D97-AF65-F5344CB8AC3E}">
        <p14:creationId xmlns:p14="http://schemas.microsoft.com/office/powerpoint/2010/main" val="34903711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40</a:t>
            </a:fld>
            <a:endParaRPr lang="de-DE" dirty="0"/>
          </a:p>
        </p:txBody>
      </p:sp>
    </p:spTree>
    <p:extLst>
      <p:ext uri="{BB962C8B-B14F-4D97-AF65-F5344CB8AC3E}">
        <p14:creationId xmlns:p14="http://schemas.microsoft.com/office/powerpoint/2010/main" val="1372524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w="9525"/>
        </p:spPr>
        <p:txBody>
          <a:bodyPr/>
          <a:lstStyle/>
          <a:p>
            <a:pPr eaLnBrk="1" hangingPunct="1"/>
            <a:endParaRPr lang="en-US" smtClean="0"/>
          </a:p>
        </p:txBody>
      </p:sp>
    </p:spTree>
    <p:extLst>
      <p:ext uri="{BB962C8B-B14F-4D97-AF65-F5344CB8AC3E}">
        <p14:creationId xmlns:p14="http://schemas.microsoft.com/office/powerpoint/2010/main" val="41012991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42</a:t>
            </a:fld>
            <a:endParaRPr lang="de-DE" dirty="0"/>
          </a:p>
        </p:txBody>
      </p:sp>
    </p:spTree>
    <p:extLst>
      <p:ext uri="{BB962C8B-B14F-4D97-AF65-F5344CB8AC3E}">
        <p14:creationId xmlns:p14="http://schemas.microsoft.com/office/powerpoint/2010/main" val="38591427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43</a:t>
            </a:fld>
            <a:endParaRPr lang="de-DE" dirty="0"/>
          </a:p>
        </p:txBody>
      </p:sp>
    </p:spTree>
    <p:extLst>
      <p:ext uri="{BB962C8B-B14F-4D97-AF65-F5344CB8AC3E}">
        <p14:creationId xmlns:p14="http://schemas.microsoft.com/office/powerpoint/2010/main" val="24441037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extLst>
      <p:ext uri="{BB962C8B-B14F-4D97-AF65-F5344CB8AC3E}">
        <p14:creationId xmlns:p14="http://schemas.microsoft.com/office/powerpoint/2010/main" val="707513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45</a:t>
            </a:fld>
            <a:endParaRPr lang="de-DE" dirty="0"/>
          </a:p>
        </p:txBody>
      </p:sp>
    </p:spTree>
    <p:extLst>
      <p:ext uri="{BB962C8B-B14F-4D97-AF65-F5344CB8AC3E}">
        <p14:creationId xmlns:p14="http://schemas.microsoft.com/office/powerpoint/2010/main" val="2655959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46</a:t>
            </a:fld>
            <a:endParaRPr lang="de-DE" dirty="0"/>
          </a:p>
        </p:txBody>
      </p:sp>
    </p:spTree>
    <p:extLst>
      <p:ext uri="{BB962C8B-B14F-4D97-AF65-F5344CB8AC3E}">
        <p14:creationId xmlns:p14="http://schemas.microsoft.com/office/powerpoint/2010/main" val="2132302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dt" sz="quarter" idx="1"/>
          </p:nvPr>
        </p:nvSpPr>
        <p:spPr>
          <a:xfrm>
            <a:off x="4143587" y="0"/>
            <a:ext cx="3169920" cy="48038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4" tIns="48786" rIns="97574" bIns="48786"/>
          <a:lstStyle>
            <a:lvl1pPr>
              <a:spcBef>
                <a:spcPct val="30000"/>
              </a:spcBef>
              <a:defRPr sz="1300">
                <a:solidFill>
                  <a:schemeClr val="tx1"/>
                </a:solidFill>
                <a:latin typeface="Arial" panose="020B0604020202020204" pitchFamily="34" charset="0"/>
              </a:defRPr>
            </a:lvl1pPr>
            <a:lvl2pPr marL="785372" indent="-302066">
              <a:spcBef>
                <a:spcPct val="30000"/>
              </a:spcBef>
              <a:defRPr sz="1300">
                <a:solidFill>
                  <a:schemeClr val="tx1"/>
                </a:solidFill>
                <a:latin typeface="Arial" panose="020B0604020202020204" pitchFamily="34" charset="0"/>
              </a:defRPr>
            </a:lvl2pPr>
            <a:lvl3pPr marL="1208265" indent="-241653">
              <a:spcBef>
                <a:spcPct val="30000"/>
              </a:spcBef>
              <a:defRPr sz="1300">
                <a:solidFill>
                  <a:schemeClr val="tx1"/>
                </a:solidFill>
                <a:latin typeface="Arial" panose="020B0604020202020204" pitchFamily="34" charset="0"/>
              </a:defRPr>
            </a:lvl3pPr>
            <a:lvl4pPr marL="1691571" indent="-241653">
              <a:spcBef>
                <a:spcPct val="30000"/>
              </a:spcBef>
              <a:defRPr sz="1300">
                <a:solidFill>
                  <a:schemeClr val="tx1"/>
                </a:solidFill>
                <a:latin typeface="Arial" panose="020B0604020202020204" pitchFamily="34" charset="0"/>
              </a:defRPr>
            </a:lvl4pPr>
            <a:lvl5pPr marL="2174878" indent="-241653">
              <a:spcBef>
                <a:spcPct val="30000"/>
              </a:spcBef>
              <a:defRPr sz="1300">
                <a:solidFill>
                  <a:schemeClr val="tx1"/>
                </a:solidFill>
                <a:latin typeface="Arial" panose="020B0604020202020204" pitchFamily="34" charset="0"/>
              </a:defRPr>
            </a:lvl5pPr>
            <a:lvl6pPr marL="2658184" indent="-241653" eaLnBrk="0" fontAlgn="base" hangingPunct="0">
              <a:spcBef>
                <a:spcPct val="30000"/>
              </a:spcBef>
              <a:spcAft>
                <a:spcPct val="0"/>
              </a:spcAft>
              <a:defRPr sz="1300">
                <a:solidFill>
                  <a:schemeClr val="tx1"/>
                </a:solidFill>
                <a:latin typeface="Arial" panose="020B0604020202020204" pitchFamily="34" charset="0"/>
              </a:defRPr>
            </a:lvl6pPr>
            <a:lvl7pPr marL="3141490" indent="-241653" eaLnBrk="0" fontAlgn="base" hangingPunct="0">
              <a:spcBef>
                <a:spcPct val="30000"/>
              </a:spcBef>
              <a:spcAft>
                <a:spcPct val="0"/>
              </a:spcAft>
              <a:defRPr sz="1300">
                <a:solidFill>
                  <a:schemeClr val="tx1"/>
                </a:solidFill>
                <a:latin typeface="Arial" panose="020B0604020202020204" pitchFamily="34" charset="0"/>
              </a:defRPr>
            </a:lvl7pPr>
            <a:lvl8pPr marL="3624796" indent="-241653" eaLnBrk="0" fontAlgn="base" hangingPunct="0">
              <a:spcBef>
                <a:spcPct val="30000"/>
              </a:spcBef>
              <a:spcAft>
                <a:spcPct val="0"/>
              </a:spcAft>
              <a:defRPr sz="1300">
                <a:solidFill>
                  <a:schemeClr val="tx1"/>
                </a:solidFill>
                <a:latin typeface="Arial" panose="020B0604020202020204" pitchFamily="34" charset="0"/>
              </a:defRPr>
            </a:lvl8pPr>
            <a:lvl9pPr marL="4108102" indent="-241653"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823EDE79-5092-448F-B1C0-25E77E268673}" type="datetime1">
              <a:rPr lang="en-US" altLang="en-US" smtClean="0">
                <a:solidFill>
                  <a:prstClr val="black"/>
                </a:solidFill>
              </a:rPr>
              <a:pPr>
                <a:spcBef>
                  <a:spcPct val="0"/>
                </a:spcBef>
              </a:pPr>
              <a:t>3/28/2017</a:t>
            </a:fld>
            <a:endParaRPr lang="en-US" altLang="en-US" smtClean="0">
              <a:solidFill>
                <a:prstClr val="black"/>
              </a:solidFill>
            </a:endParaRPr>
          </a:p>
        </p:txBody>
      </p:sp>
      <p:sp>
        <p:nvSpPr>
          <p:cNvPr id="174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4" tIns="48786" rIns="97574" bIns="48786"/>
          <a:lstStyle>
            <a:lvl1pPr>
              <a:spcBef>
                <a:spcPct val="30000"/>
              </a:spcBef>
              <a:defRPr sz="1300">
                <a:solidFill>
                  <a:schemeClr val="tx1"/>
                </a:solidFill>
                <a:latin typeface="Arial" panose="020B0604020202020204" pitchFamily="34" charset="0"/>
              </a:defRPr>
            </a:lvl1pPr>
            <a:lvl2pPr marL="785372" indent="-302066">
              <a:spcBef>
                <a:spcPct val="30000"/>
              </a:spcBef>
              <a:defRPr sz="1300">
                <a:solidFill>
                  <a:schemeClr val="tx1"/>
                </a:solidFill>
                <a:latin typeface="Arial" panose="020B0604020202020204" pitchFamily="34" charset="0"/>
              </a:defRPr>
            </a:lvl2pPr>
            <a:lvl3pPr marL="1208265" indent="-241653">
              <a:spcBef>
                <a:spcPct val="30000"/>
              </a:spcBef>
              <a:defRPr sz="1300">
                <a:solidFill>
                  <a:schemeClr val="tx1"/>
                </a:solidFill>
                <a:latin typeface="Arial" panose="020B0604020202020204" pitchFamily="34" charset="0"/>
              </a:defRPr>
            </a:lvl3pPr>
            <a:lvl4pPr marL="1691571" indent="-241653">
              <a:spcBef>
                <a:spcPct val="30000"/>
              </a:spcBef>
              <a:defRPr sz="1300">
                <a:solidFill>
                  <a:schemeClr val="tx1"/>
                </a:solidFill>
                <a:latin typeface="Arial" panose="020B0604020202020204" pitchFamily="34" charset="0"/>
              </a:defRPr>
            </a:lvl4pPr>
            <a:lvl5pPr marL="2174878" indent="-241653">
              <a:spcBef>
                <a:spcPct val="30000"/>
              </a:spcBef>
              <a:defRPr sz="1300">
                <a:solidFill>
                  <a:schemeClr val="tx1"/>
                </a:solidFill>
                <a:latin typeface="Arial" panose="020B0604020202020204" pitchFamily="34" charset="0"/>
              </a:defRPr>
            </a:lvl5pPr>
            <a:lvl6pPr marL="2658184" indent="-241653" eaLnBrk="0" fontAlgn="base" hangingPunct="0">
              <a:spcBef>
                <a:spcPct val="30000"/>
              </a:spcBef>
              <a:spcAft>
                <a:spcPct val="0"/>
              </a:spcAft>
              <a:defRPr sz="1300">
                <a:solidFill>
                  <a:schemeClr val="tx1"/>
                </a:solidFill>
                <a:latin typeface="Arial" panose="020B0604020202020204" pitchFamily="34" charset="0"/>
              </a:defRPr>
            </a:lvl6pPr>
            <a:lvl7pPr marL="3141490" indent="-241653" eaLnBrk="0" fontAlgn="base" hangingPunct="0">
              <a:spcBef>
                <a:spcPct val="30000"/>
              </a:spcBef>
              <a:spcAft>
                <a:spcPct val="0"/>
              </a:spcAft>
              <a:defRPr sz="1300">
                <a:solidFill>
                  <a:schemeClr val="tx1"/>
                </a:solidFill>
                <a:latin typeface="Arial" panose="020B0604020202020204" pitchFamily="34" charset="0"/>
              </a:defRPr>
            </a:lvl7pPr>
            <a:lvl8pPr marL="3624796" indent="-241653" eaLnBrk="0" fontAlgn="base" hangingPunct="0">
              <a:spcBef>
                <a:spcPct val="30000"/>
              </a:spcBef>
              <a:spcAft>
                <a:spcPct val="0"/>
              </a:spcAft>
              <a:defRPr sz="1300">
                <a:solidFill>
                  <a:schemeClr val="tx1"/>
                </a:solidFill>
                <a:latin typeface="Arial" panose="020B0604020202020204" pitchFamily="34" charset="0"/>
              </a:defRPr>
            </a:lvl8pPr>
            <a:lvl9pPr marL="4108102" indent="-241653"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84830D35-C555-4863-BE7D-26C063E6509C}" type="slidenum">
              <a:rPr lang="en-US" altLang="en-US">
                <a:solidFill>
                  <a:prstClr val="black"/>
                </a:solidFill>
              </a:rPr>
              <a:pPr>
                <a:spcBef>
                  <a:spcPct val="0"/>
                </a:spcBef>
              </a:pPr>
              <a:t>47</a:t>
            </a:fld>
            <a:endParaRPr lang="en-US" altLang="en-US">
              <a:solidFill>
                <a:prstClr val="black"/>
              </a:solidFill>
            </a:endParaRPr>
          </a:p>
        </p:txBody>
      </p:sp>
      <p:sp>
        <p:nvSpPr>
          <p:cNvPr id="17412" name="Rectangle 2"/>
          <p:cNvSpPr>
            <a:spLocks noGrp="1" noRot="1" noChangeAspect="1" noChangeArrowheads="1" noTextEdit="1"/>
          </p:cNvSpPr>
          <p:nvPr>
            <p:ph type="sldImg"/>
          </p:nvPr>
        </p:nvSpPr>
        <p:spPr>
          <a:ln/>
        </p:spPr>
      </p:sp>
      <p:sp>
        <p:nvSpPr>
          <p:cNvPr id="174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42521309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4" tIns="48786" rIns="97574" bIns="48786"/>
          <a:lstStyle>
            <a:lvl1pPr>
              <a:spcBef>
                <a:spcPct val="30000"/>
              </a:spcBef>
              <a:defRPr sz="1300">
                <a:solidFill>
                  <a:schemeClr val="tx1"/>
                </a:solidFill>
                <a:latin typeface="Arial" panose="020B0604020202020204" pitchFamily="34" charset="0"/>
              </a:defRPr>
            </a:lvl1pPr>
            <a:lvl2pPr marL="785372" indent="-302066">
              <a:spcBef>
                <a:spcPct val="30000"/>
              </a:spcBef>
              <a:defRPr sz="1300">
                <a:solidFill>
                  <a:schemeClr val="tx1"/>
                </a:solidFill>
                <a:latin typeface="Arial" panose="020B0604020202020204" pitchFamily="34" charset="0"/>
              </a:defRPr>
            </a:lvl2pPr>
            <a:lvl3pPr marL="1208265" indent="-241653">
              <a:spcBef>
                <a:spcPct val="30000"/>
              </a:spcBef>
              <a:defRPr sz="1300">
                <a:solidFill>
                  <a:schemeClr val="tx1"/>
                </a:solidFill>
                <a:latin typeface="Arial" panose="020B0604020202020204" pitchFamily="34" charset="0"/>
              </a:defRPr>
            </a:lvl3pPr>
            <a:lvl4pPr marL="1691571" indent="-241653">
              <a:spcBef>
                <a:spcPct val="30000"/>
              </a:spcBef>
              <a:defRPr sz="1300">
                <a:solidFill>
                  <a:schemeClr val="tx1"/>
                </a:solidFill>
                <a:latin typeface="Arial" panose="020B0604020202020204" pitchFamily="34" charset="0"/>
              </a:defRPr>
            </a:lvl4pPr>
            <a:lvl5pPr marL="2174878" indent="-241653">
              <a:spcBef>
                <a:spcPct val="30000"/>
              </a:spcBef>
              <a:defRPr sz="1300">
                <a:solidFill>
                  <a:schemeClr val="tx1"/>
                </a:solidFill>
                <a:latin typeface="Arial" panose="020B0604020202020204" pitchFamily="34" charset="0"/>
              </a:defRPr>
            </a:lvl5pPr>
            <a:lvl6pPr marL="2658184" indent="-241653" eaLnBrk="0" fontAlgn="base" hangingPunct="0">
              <a:spcBef>
                <a:spcPct val="30000"/>
              </a:spcBef>
              <a:spcAft>
                <a:spcPct val="0"/>
              </a:spcAft>
              <a:defRPr sz="1300">
                <a:solidFill>
                  <a:schemeClr val="tx1"/>
                </a:solidFill>
                <a:latin typeface="Arial" panose="020B0604020202020204" pitchFamily="34" charset="0"/>
              </a:defRPr>
            </a:lvl6pPr>
            <a:lvl7pPr marL="3141490" indent="-241653" eaLnBrk="0" fontAlgn="base" hangingPunct="0">
              <a:spcBef>
                <a:spcPct val="30000"/>
              </a:spcBef>
              <a:spcAft>
                <a:spcPct val="0"/>
              </a:spcAft>
              <a:defRPr sz="1300">
                <a:solidFill>
                  <a:schemeClr val="tx1"/>
                </a:solidFill>
                <a:latin typeface="Arial" panose="020B0604020202020204" pitchFamily="34" charset="0"/>
              </a:defRPr>
            </a:lvl7pPr>
            <a:lvl8pPr marL="3624796" indent="-241653" eaLnBrk="0" fontAlgn="base" hangingPunct="0">
              <a:spcBef>
                <a:spcPct val="30000"/>
              </a:spcBef>
              <a:spcAft>
                <a:spcPct val="0"/>
              </a:spcAft>
              <a:defRPr sz="1300">
                <a:solidFill>
                  <a:schemeClr val="tx1"/>
                </a:solidFill>
                <a:latin typeface="Arial" panose="020B0604020202020204" pitchFamily="34" charset="0"/>
              </a:defRPr>
            </a:lvl8pPr>
            <a:lvl9pPr marL="4108102" indent="-241653"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47092521-116B-470C-803B-436370DBFDFF}" type="slidenum">
              <a:rPr lang="en-US" altLang="en-US">
                <a:solidFill>
                  <a:prstClr val="black"/>
                </a:solidFill>
              </a:rPr>
              <a:pPr>
                <a:spcBef>
                  <a:spcPct val="0"/>
                </a:spcBef>
              </a:pPr>
              <a:t>48</a:t>
            </a:fld>
            <a:endParaRPr lang="en-US" altLang="en-US">
              <a:solidFill>
                <a:prstClr val="black"/>
              </a:solidFill>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8851694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49</a:t>
            </a:fld>
            <a:endParaRPr lang="de-DE" dirty="0"/>
          </a:p>
        </p:txBody>
      </p:sp>
    </p:spTree>
    <p:extLst>
      <p:ext uri="{BB962C8B-B14F-4D97-AF65-F5344CB8AC3E}">
        <p14:creationId xmlns:p14="http://schemas.microsoft.com/office/powerpoint/2010/main" val="3996046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Tree>
    <p:extLst>
      <p:ext uri="{BB962C8B-B14F-4D97-AF65-F5344CB8AC3E}">
        <p14:creationId xmlns:p14="http://schemas.microsoft.com/office/powerpoint/2010/main" val="2124485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50</a:t>
            </a:fld>
            <a:endParaRPr lang="de-DE" dirty="0"/>
          </a:p>
        </p:txBody>
      </p:sp>
    </p:spTree>
    <p:extLst>
      <p:ext uri="{BB962C8B-B14F-4D97-AF65-F5344CB8AC3E}">
        <p14:creationId xmlns:p14="http://schemas.microsoft.com/office/powerpoint/2010/main" val="27456341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51</a:t>
            </a:fld>
            <a:endParaRPr lang="de-DE" dirty="0"/>
          </a:p>
        </p:txBody>
      </p:sp>
    </p:spTree>
    <p:extLst>
      <p:ext uri="{BB962C8B-B14F-4D97-AF65-F5344CB8AC3E}">
        <p14:creationId xmlns:p14="http://schemas.microsoft.com/office/powerpoint/2010/main" val="28963191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52</a:t>
            </a:fld>
            <a:endParaRPr lang="de-DE" dirty="0"/>
          </a:p>
        </p:txBody>
      </p:sp>
    </p:spTree>
    <p:extLst>
      <p:ext uri="{BB962C8B-B14F-4D97-AF65-F5344CB8AC3E}">
        <p14:creationId xmlns:p14="http://schemas.microsoft.com/office/powerpoint/2010/main" val="18657566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53</a:t>
            </a:fld>
            <a:endParaRPr lang="de-DE" dirty="0"/>
          </a:p>
        </p:txBody>
      </p:sp>
    </p:spTree>
    <p:extLst>
      <p:ext uri="{BB962C8B-B14F-4D97-AF65-F5344CB8AC3E}">
        <p14:creationId xmlns:p14="http://schemas.microsoft.com/office/powerpoint/2010/main" val="2328225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54</a:t>
            </a:fld>
            <a:endParaRPr lang="de-DE" dirty="0"/>
          </a:p>
        </p:txBody>
      </p:sp>
    </p:spTree>
    <p:extLst>
      <p:ext uri="{BB962C8B-B14F-4D97-AF65-F5344CB8AC3E}">
        <p14:creationId xmlns:p14="http://schemas.microsoft.com/office/powerpoint/2010/main" val="12994528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55</a:t>
            </a:fld>
            <a:endParaRPr lang="de-DE" dirty="0"/>
          </a:p>
        </p:txBody>
      </p:sp>
    </p:spTree>
    <p:extLst>
      <p:ext uri="{BB962C8B-B14F-4D97-AF65-F5344CB8AC3E}">
        <p14:creationId xmlns:p14="http://schemas.microsoft.com/office/powerpoint/2010/main" val="23251509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56</a:t>
            </a:fld>
            <a:endParaRPr lang="de-DE" dirty="0"/>
          </a:p>
        </p:txBody>
      </p:sp>
    </p:spTree>
    <p:extLst>
      <p:ext uri="{BB962C8B-B14F-4D97-AF65-F5344CB8AC3E}">
        <p14:creationId xmlns:p14="http://schemas.microsoft.com/office/powerpoint/2010/main" val="28819287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57</a:t>
            </a:fld>
            <a:endParaRPr lang="de-DE" dirty="0"/>
          </a:p>
        </p:txBody>
      </p:sp>
    </p:spTree>
    <p:extLst>
      <p:ext uri="{BB962C8B-B14F-4D97-AF65-F5344CB8AC3E}">
        <p14:creationId xmlns:p14="http://schemas.microsoft.com/office/powerpoint/2010/main" val="14942106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58</a:t>
            </a:fld>
            <a:endParaRPr lang="de-DE" dirty="0"/>
          </a:p>
        </p:txBody>
      </p:sp>
    </p:spTree>
    <p:extLst>
      <p:ext uri="{BB962C8B-B14F-4D97-AF65-F5344CB8AC3E}">
        <p14:creationId xmlns:p14="http://schemas.microsoft.com/office/powerpoint/2010/main" val="32450190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lienbildplatzhalter 1"/>
          <p:cNvSpPr>
            <a:spLocks noGrp="1" noRot="1" noChangeAspect="1" noTextEdit="1"/>
          </p:cNvSpPr>
          <p:nvPr>
            <p:ph type="sldImg"/>
          </p:nvPr>
        </p:nvSpPr>
        <p:spPr>
          <a:ln/>
        </p:spPr>
      </p:sp>
      <p:sp>
        <p:nvSpPr>
          <p:cNvPr id="34819"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Arial" panose="020B0604020202020204" pitchFamily="34" charset="0"/>
            </a:endParaRPr>
          </a:p>
        </p:txBody>
      </p:sp>
    </p:spTree>
    <p:extLst>
      <p:ext uri="{BB962C8B-B14F-4D97-AF65-F5344CB8AC3E}">
        <p14:creationId xmlns:p14="http://schemas.microsoft.com/office/powerpoint/2010/main" val="2343803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2181261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lienbildplatzhalter 1"/>
          <p:cNvSpPr>
            <a:spLocks noGrp="1" noRot="1" noChangeAspect="1" noTextEdit="1"/>
          </p:cNvSpPr>
          <p:nvPr>
            <p:ph type="sldImg"/>
          </p:nvPr>
        </p:nvSpPr>
        <p:spPr>
          <a:ln/>
        </p:spPr>
      </p:sp>
      <p:sp>
        <p:nvSpPr>
          <p:cNvPr id="36867"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Arial" panose="020B0604020202020204" pitchFamily="34" charset="0"/>
            </a:endParaRPr>
          </a:p>
        </p:txBody>
      </p:sp>
    </p:spTree>
    <p:extLst>
      <p:ext uri="{BB962C8B-B14F-4D97-AF65-F5344CB8AC3E}">
        <p14:creationId xmlns:p14="http://schemas.microsoft.com/office/powerpoint/2010/main" val="41573241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61</a:t>
            </a:fld>
            <a:endParaRPr lang="de-DE" dirty="0"/>
          </a:p>
        </p:txBody>
      </p:sp>
    </p:spTree>
    <p:extLst>
      <p:ext uri="{BB962C8B-B14F-4D97-AF65-F5344CB8AC3E}">
        <p14:creationId xmlns:p14="http://schemas.microsoft.com/office/powerpoint/2010/main" val="38502754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74" tIns="48786" rIns="97574" bIns="48786"/>
          <a:lstStyle>
            <a:lvl1pPr>
              <a:spcBef>
                <a:spcPct val="30000"/>
              </a:spcBef>
              <a:defRPr sz="1300">
                <a:solidFill>
                  <a:schemeClr val="tx1"/>
                </a:solidFill>
                <a:latin typeface="Arial" panose="020B0604020202020204" pitchFamily="34" charset="0"/>
              </a:defRPr>
            </a:lvl1pPr>
            <a:lvl2pPr marL="785372" indent="-302066">
              <a:spcBef>
                <a:spcPct val="30000"/>
              </a:spcBef>
              <a:defRPr sz="1300">
                <a:solidFill>
                  <a:schemeClr val="tx1"/>
                </a:solidFill>
                <a:latin typeface="Arial" panose="020B0604020202020204" pitchFamily="34" charset="0"/>
              </a:defRPr>
            </a:lvl2pPr>
            <a:lvl3pPr marL="1208265" indent="-241653">
              <a:spcBef>
                <a:spcPct val="30000"/>
              </a:spcBef>
              <a:defRPr sz="1300">
                <a:solidFill>
                  <a:schemeClr val="tx1"/>
                </a:solidFill>
                <a:latin typeface="Arial" panose="020B0604020202020204" pitchFamily="34" charset="0"/>
              </a:defRPr>
            </a:lvl3pPr>
            <a:lvl4pPr marL="1691571" indent="-241653">
              <a:spcBef>
                <a:spcPct val="30000"/>
              </a:spcBef>
              <a:defRPr sz="1300">
                <a:solidFill>
                  <a:schemeClr val="tx1"/>
                </a:solidFill>
                <a:latin typeface="Arial" panose="020B0604020202020204" pitchFamily="34" charset="0"/>
              </a:defRPr>
            </a:lvl4pPr>
            <a:lvl5pPr marL="2174878" indent="-241653">
              <a:spcBef>
                <a:spcPct val="30000"/>
              </a:spcBef>
              <a:defRPr sz="1300">
                <a:solidFill>
                  <a:schemeClr val="tx1"/>
                </a:solidFill>
                <a:latin typeface="Arial" panose="020B0604020202020204" pitchFamily="34" charset="0"/>
              </a:defRPr>
            </a:lvl5pPr>
            <a:lvl6pPr marL="2658184" indent="-241653" eaLnBrk="0" fontAlgn="base" hangingPunct="0">
              <a:spcBef>
                <a:spcPct val="30000"/>
              </a:spcBef>
              <a:spcAft>
                <a:spcPct val="0"/>
              </a:spcAft>
              <a:defRPr sz="1300">
                <a:solidFill>
                  <a:schemeClr val="tx1"/>
                </a:solidFill>
                <a:latin typeface="Arial" panose="020B0604020202020204" pitchFamily="34" charset="0"/>
              </a:defRPr>
            </a:lvl6pPr>
            <a:lvl7pPr marL="3141490" indent="-241653" eaLnBrk="0" fontAlgn="base" hangingPunct="0">
              <a:spcBef>
                <a:spcPct val="30000"/>
              </a:spcBef>
              <a:spcAft>
                <a:spcPct val="0"/>
              </a:spcAft>
              <a:defRPr sz="1300">
                <a:solidFill>
                  <a:schemeClr val="tx1"/>
                </a:solidFill>
                <a:latin typeface="Arial" panose="020B0604020202020204" pitchFamily="34" charset="0"/>
              </a:defRPr>
            </a:lvl7pPr>
            <a:lvl8pPr marL="3624796" indent="-241653" eaLnBrk="0" fontAlgn="base" hangingPunct="0">
              <a:spcBef>
                <a:spcPct val="30000"/>
              </a:spcBef>
              <a:spcAft>
                <a:spcPct val="0"/>
              </a:spcAft>
              <a:defRPr sz="1300">
                <a:solidFill>
                  <a:schemeClr val="tx1"/>
                </a:solidFill>
                <a:latin typeface="Arial" panose="020B0604020202020204" pitchFamily="34" charset="0"/>
              </a:defRPr>
            </a:lvl8pPr>
            <a:lvl9pPr marL="4108102" indent="-241653"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D6DBCEEB-78FC-4FF2-AFBF-2554A76046BD}" type="slidenum">
              <a:rPr lang="en-US" altLang="en-US">
                <a:solidFill>
                  <a:prstClr val="black"/>
                </a:solidFill>
              </a:rPr>
              <a:pPr>
                <a:spcBef>
                  <a:spcPct val="0"/>
                </a:spcBef>
              </a:pPr>
              <a:t>62</a:t>
            </a:fld>
            <a:endParaRPr lang="en-US" altLang="en-US">
              <a:solidFill>
                <a:prstClr val="black"/>
              </a:solidFill>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7063258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lienbildplatzhalter 1"/>
          <p:cNvSpPr>
            <a:spLocks noGrp="1" noRot="1" noChangeAspect="1" noTextEdit="1"/>
          </p:cNvSpPr>
          <p:nvPr>
            <p:ph type="sldImg"/>
          </p:nvPr>
        </p:nvSpPr>
        <p:spPr>
          <a:ln/>
        </p:spPr>
      </p:sp>
      <p:sp>
        <p:nvSpPr>
          <p:cNvPr id="41987"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Arial" panose="020B0604020202020204" pitchFamily="34" charset="0"/>
            </a:endParaRPr>
          </a:p>
        </p:txBody>
      </p:sp>
    </p:spTree>
    <p:extLst>
      <p:ext uri="{BB962C8B-B14F-4D97-AF65-F5344CB8AC3E}">
        <p14:creationId xmlns:p14="http://schemas.microsoft.com/office/powerpoint/2010/main" val="24011949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64</a:t>
            </a:fld>
            <a:endParaRPr lang="de-DE" dirty="0"/>
          </a:p>
        </p:txBody>
      </p:sp>
    </p:spTree>
    <p:extLst>
      <p:ext uri="{BB962C8B-B14F-4D97-AF65-F5344CB8AC3E}">
        <p14:creationId xmlns:p14="http://schemas.microsoft.com/office/powerpoint/2010/main" val="15895828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65</a:t>
            </a:fld>
            <a:endParaRPr lang="de-DE" dirty="0"/>
          </a:p>
        </p:txBody>
      </p:sp>
    </p:spTree>
    <p:extLst>
      <p:ext uri="{BB962C8B-B14F-4D97-AF65-F5344CB8AC3E}">
        <p14:creationId xmlns:p14="http://schemas.microsoft.com/office/powerpoint/2010/main" val="21965872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66</a:t>
            </a:fld>
            <a:endParaRPr lang="de-DE" dirty="0"/>
          </a:p>
        </p:txBody>
      </p:sp>
    </p:spTree>
    <p:extLst>
      <p:ext uri="{BB962C8B-B14F-4D97-AF65-F5344CB8AC3E}">
        <p14:creationId xmlns:p14="http://schemas.microsoft.com/office/powerpoint/2010/main" val="29537466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67</a:t>
            </a:fld>
            <a:endParaRPr lang="de-DE" dirty="0"/>
          </a:p>
        </p:txBody>
      </p:sp>
    </p:spTree>
    <p:extLst>
      <p:ext uri="{BB962C8B-B14F-4D97-AF65-F5344CB8AC3E}">
        <p14:creationId xmlns:p14="http://schemas.microsoft.com/office/powerpoint/2010/main" val="19000608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68</a:t>
            </a:fld>
            <a:endParaRPr lang="de-DE" dirty="0"/>
          </a:p>
        </p:txBody>
      </p:sp>
    </p:spTree>
    <p:extLst>
      <p:ext uri="{BB962C8B-B14F-4D97-AF65-F5344CB8AC3E}">
        <p14:creationId xmlns:p14="http://schemas.microsoft.com/office/powerpoint/2010/main" val="19597624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69</a:t>
            </a:fld>
            <a:endParaRPr lang="de-DE" dirty="0"/>
          </a:p>
        </p:txBody>
      </p:sp>
    </p:spTree>
    <p:extLst>
      <p:ext uri="{BB962C8B-B14F-4D97-AF65-F5344CB8AC3E}">
        <p14:creationId xmlns:p14="http://schemas.microsoft.com/office/powerpoint/2010/main" val="3455903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a:t>
            </a:fld>
            <a:endParaRPr lang="en-US" dirty="0"/>
          </a:p>
        </p:txBody>
      </p:sp>
    </p:spTree>
    <p:extLst>
      <p:ext uri="{BB962C8B-B14F-4D97-AF65-F5344CB8AC3E}">
        <p14:creationId xmlns:p14="http://schemas.microsoft.com/office/powerpoint/2010/main" val="4231146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760413" y="395288"/>
            <a:ext cx="5786437" cy="4340225"/>
          </a:xfrm>
          <a:solidFill>
            <a:srgbClr val="FFFFFF"/>
          </a:solidFill>
          <a:ln/>
        </p:spPr>
      </p:sp>
      <p:sp>
        <p:nvSpPr>
          <p:cNvPr id="50179" name="Rectangle 3"/>
          <p:cNvSpPr>
            <a:spLocks noGrp="1" noChangeArrowheads="1"/>
          </p:cNvSpPr>
          <p:nvPr>
            <p:ph type="body" idx="1"/>
          </p:nvPr>
        </p:nvSpPr>
        <p:spPr>
          <a:xfrm>
            <a:off x="504613" y="5679399"/>
            <a:ext cx="6299200" cy="3461089"/>
          </a:xfrm>
          <a:solidFill>
            <a:srgbClr val="FFFFFF"/>
          </a:solidFill>
          <a:ln>
            <a:solidFill>
              <a:srgbClr val="000000"/>
            </a:solidFill>
          </a:ln>
        </p:spPr>
        <p:txBody>
          <a:bodyPr lIns="97019" tIns="48509" rIns="97019" bIns="48509"/>
          <a:lstStyle/>
          <a:p>
            <a:pPr eaLnBrk="1" hangingPunct="1">
              <a:spcBef>
                <a:spcPct val="0"/>
              </a:spcBef>
            </a:pPr>
            <a:endParaRPr lang="en-US" altLang="en-US" smtClean="0">
              <a:latin typeface="Arial" panose="020B0604020202020204" pitchFamily="34" charset="0"/>
            </a:endParaRPr>
          </a:p>
        </p:txBody>
      </p:sp>
    </p:spTree>
    <p:extLst>
      <p:ext uri="{BB962C8B-B14F-4D97-AF65-F5344CB8AC3E}">
        <p14:creationId xmlns:p14="http://schemas.microsoft.com/office/powerpoint/2010/main" val="25373582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71</a:t>
            </a:fld>
            <a:endParaRPr lang="de-DE" dirty="0"/>
          </a:p>
        </p:txBody>
      </p:sp>
    </p:spTree>
    <p:extLst>
      <p:ext uri="{BB962C8B-B14F-4D97-AF65-F5344CB8AC3E}">
        <p14:creationId xmlns:p14="http://schemas.microsoft.com/office/powerpoint/2010/main" val="9519404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xfrm>
            <a:off x="760413" y="396875"/>
            <a:ext cx="5788025" cy="4341813"/>
          </a:xfrm>
          <a:solidFill>
            <a:srgbClr val="FFFFFF"/>
          </a:solidFill>
          <a:ln/>
        </p:spPr>
      </p:sp>
      <p:sp>
        <p:nvSpPr>
          <p:cNvPr id="53251" name="Rectangle 3"/>
          <p:cNvSpPr>
            <a:spLocks noGrp="1" noChangeArrowheads="1"/>
          </p:cNvSpPr>
          <p:nvPr>
            <p:ph type="body" idx="1"/>
          </p:nvPr>
        </p:nvSpPr>
        <p:spPr>
          <a:xfrm>
            <a:off x="504613" y="5679399"/>
            <a:ext cx="6299200" cy="3461089"/>
          </a:xfrm>
          <a:solidFill>
            <a:srgbClr val="FFFFFF"/>
          </a:solidFill>
          <a:ln>
            <a:solidFill>
              <a:srgbClr val="000000"/>
            </a:solidFill>
          </a:ln>
        </p:spPr>
        <p:txBody>
          <a:bodyPr/>
          <a:lstStyle/>
          <a:p>
            <a:pPr eaLnBrk="1" hangingPunct="1">
              <a:spcBef>
                <a:spcPct val="0"/>
              </a:spcBef>
            </a:pPr>
            <a:endParaRPr lang="de-DE" altLang="en-US" smtClean="0">
              <a:latin typeface="Arial" panose="020B0604020202020204" pitchFamily="34" charset="0"/>
            </a:endParaRPr>
          </a:p>
        </p:txBody>
      </p:sp>
    </p:spTree>
    <p:extLst>
      <p:ext uri="{BB962C8B-B14F-4D97-AF65-F5344CB8AC3E}">
        <p14:creationId xmlns:p14="http://schemas.microsoft.com/office/powerpoint/2010/main" val="429120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73</a:t>
            </a:fld>
            <a:endParaRPr lang="de-DE" dirty="0"/>
          </a:p>
        </p:txBody>
      </p:sp>
    </p:spTree>
    <p:extLst>
      <p:ext uri="{BB962C8B-B14F-4D97-AF65-F5344CB8AC3E}">
        <p14:creationId xmlns:p14="http://schemas.microsoft.com/office/powerpoint/2010/main" val="34576633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74</a:t>
            </a:fld>
            <a:endParaRPr lang="de-DE" dirty="0"/>
          </a:p>
        </p:txBody>
      </p:sp>
    </p:spTree>
    <p:extLst>
      <p:ext uri="{BB962C8B-B14F-4D97-AF65-F5344CB8AC3E}">
        <p14:creationId xmlns:p14="http://schemas.microsoft.com/office/powerpoint/2010/main" val="11910787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75</a:t>
            </a:fld>
            <a:endParaRPr lang="de-DE" dirty="0"/>
          </a:p>
        </p:txBody>
      </p:sp>
    </p:spTree>
    <p:extLst>
      <p:ext uri="{BB962C8B-B14F-4D97-AF65-F5344CB8AC3E}">
        <p14:creationId xmlns:p14="http://schemas.microsoft.com/office/powerpoint/2010/main" val="21294592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76</a:t>
            </a:fld>
            <a:endParaRPr lang="de-DE" dirty="0"/>
          </a:p>
        </p:txBody>
      </p:sp>
    </p:spTree>
    <p:extLst>
      <p:ext uri="{BB962C8B-B14F-4D97-AF65-F5344CB8AC3E}">
        <p14:creationId xmlns:p14="http://schemas.microsoft.com/office/powerpoint/2010/main" val="25606572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77</a:t>
            </a:fld>
            <a:endParaRPr lang="de-DE" dirty="0"/>
          </a:p>
        </p:txBody>
      </p:sp>
    </p:spTree>
    <p:extLst>
      <p:ext uri="{BB962C8B-B14F-4D97-AF65-F5344CB8AC3E}">
        <p14:creationId xmlns:p14="http://schemas.microsoft.com/office/powerpoint/2010/main" val="30886427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78</a:t>
            </a:fld>
            <a:endParaRPr lang="de-DE" dirty="0"/>
          </a:p>
        </p:txBody>
      </p:sp>
    </p:spTree>
    <p:extLst>
      <p:ext uri="{BB962C8B-B14F-4D97-AF65-F5344CB8AC3E}">
        <p14:creationId xmlns:p14="http://schemas.microsoft.com/office/powerpoint/2010/main" val="41809964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79</a:t>
            </a:fld>
            <a:endParaRPr lang="de-DE" dirty="0"/>
          </a:p>
        </p:txBody>
      </p:sp>
    </p:spTree>
    <p:extLst>
      <p:ext uri="{BB962C8B-B14F-4D97-AF65-F5344CB8AC3E}">
        <p14:creationId xmlns:p14="http://schemas.microsoft.com/office/powerpoint/2010/main" val="3063073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42052717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80</a:t>
            </a:fld>
            <a:endParaRPr lang="de-DE" dirty="0"/>
          </a:p>
        </p:txBody>
      </p:sp>
    </p:spTree>
    <p:extLst>
      <p:ext uri="{BB962C8B-B14F-4D97-AF65-F5344CB8AC3E}">
        <p14:creationId xmlns:p14="http://schemas.microsoft.com/office/powerpoint/2010/main" val="31477244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smtClean="0">
              <a:latin typeface="Arial" pitchFamily="34" charset="0"/>
            </a:endParaRPr>
          </a:p>
        </p:txBody>
      </p:sp>
    </p:spTree>
    <p:extLst>
      <p:ext uri="{BB962C8B-B14F-4D97-AF65-F5344CB8AC3E}">
        <p14:creationId xmlns:p14="http://schemas.microsoft.com/office/powerpoint/2010/main" val="16609310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82</a:t>
            </a:fld>
            <a:endParaRPr lang="de-DE" dirty="0"/>
          </a:p>
        </p:txBody>
      </p:sp>
    </p:spTree>
    <p:extLst>
      <p:ext uri="{BB962C8B-B14F-4D97-AF65-F5344CB8AC3E}">
        <p14:creationId xmlns:p14="http://schemas.microsoft.com/office/powerpoint/2010/main" val="11223354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83</a:t>
            </a:fld>
            <a:endParaRPr lang="de-DE" dirty="0"/>
          </a:p>
        </p:txBody>
      </p:sp>
    </p:spTree>
    <p:extLst>
      <p:ext uri="{BB962C8B-B14F-4D97-AF65-F5344CB8AC3E}">
        <p14:creationId xmlns:p14="http://schemas.microsoft.com/office/powerpoint/2010/main" val="23055445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84</a:t>
            </a:fld>
            <a:endParaRPr lang="de-DE" dirty="0"/>
          </a:p>
        </p:txBody>
      </p:sp>
    </p:spTree>
    <p:extLst>
      <p:ext uri="{BB962C8B-B14F-4D97-AF65-F5344CB8AC3E}">
        <p14:creationId xmlns:p14="http://schemas.microsoft.com/office/powerpoint/2010/main" val="420993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85</a:t>
            </a:fld>
            <a:endParaRPr lang="de-DE" dirty="0"/>
          </a:p>
        </p:txBody>
      </p:sp>
    </p:spTree>
    <p:extLst>
      <p:ext uri="{BB962C8B-B14F-4D97-AF65-F5344CB8AC3E}">
        <p14:creationId xmlns:p14="http://schemas.microsoft.com/office/powerpoint/2010/main" val="20977801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86</a:t>
            </a:fld>
            <a:endParaRPr lang="de-DE" dirty="0"/>
          </a:p>
        </p:txBody>
      </p:sp>
    </p:spTree>
    <p:extLst>
      <p:ext uri="{BB962C8B-B14F-4D97-AF65-F5344CB8AC3E}">
        <p14:creationId xmlns:p14="http://schemas.microsoft.com/office/powerpoint/2010/main" val="21422067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smtClean="0">
              <a:latin typeface="Arial" pitchFamily="34" charset="0"/>
            </a:endParaRPr>
          </a:p>
        </p:txBody>
      </p:sp>
    </p:spTree>
    <p:extLst>
      <p:ext uri="{BB962C8B-B14F-4D97-AF65-F5344CB8AC3E}">
        <p14:creationId xmlns:p14="http://schemas.microsoft.com/office/powerpoint/2010/main" val="20675590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88</a:t>
            </a:fld>
            <a:endParaRPr lang="de-DE" dirty="0"/>
          </a:p>
        </p:txBody>
      </p:sp>
    </p:spTree>
    <p:extLst>
      <p:ext uri="{BB962C8B-B14F-4D97-AF65-F5344CB8AC3E}">
        <p14:creationId xmlns:p14="http://schemas.microsoft.com/office/powerpoint/2010/main" val="33301389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89</a:t>
            </a:fld>
            <a:endParaRPr lang="de-DE" dirty="0"/>
          </a:p>
        </p:txBody>
      </p:sp>
    </p:spTree>
    <p:extLst>
      <p:ext uri="{BB962C8B-B14F-4D97-AF65-F5344CB8AC3E}">
        <p14:creationId xmlns:p14="http://schemas.microsoft.com/office/powerpoint/2010/main" val="339431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9</a:t>
            </a:fld>
            <a:endParaRPr dirty="0">
              <a:solidFill>
                <a:srgbClr val="000000"/>
              </a:solidFill>
            </a:endParaRPr>
          </a:p>
        </p:txBody>
      </p:sp>
    </p:spTree>
    <p:extLst>
      <p:ext uri="{BB962C8B-B14F-4D97-AF65-F5344CB8AC3E}">
        <p14:creationId xmlns:p14="http://schemas.microsoft.com/office/powerpoint/2010/main" val="390405810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90</a:t>
            </a:fld>
            <a:endParaRPr lang="de-DE" dirty="0"/>
          </a:p>
        </p:txBody>
      </p:sp>
    </p:spTree>
    <p:extLst>
      <p:ext uri="{BB962C8B-B14F-4D97-AF65-F5344CB8AC3E}">
        <p14:creationId xmlns:p14="http://schemas.microsoft.com/office/powerpoint/2010/main" val="20532404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smtClean="0">
              <a:latin typeface="Arial" pitchFamily="34" charset="0"/>
            </a:endParaRPr>
          </a:p>
        </p:txBody>
      </p:sp>
    </p:spTree>
    <p:extLst>
      <p:ext uri="{BB962C8B-B14F-4D97-AF65-F5344CB8AC3E}">
        <p14:creationId xmlns:p14="http://schemas.microsoft.com/office/powerpoint/2010/main" val="31702591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28161862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itchFamily="34" charset="0"/>
              </a:defRPr>
            </a:lvl1pPr>
            <a:lvl2pPr marL="785372" indent="-302066">
              <a:spcBef>
                <a:spcPct val="30000"/>
              </a:spcBef>
              <a:defRPr sz="1300">
                <a:solidFill>
                  <a:schemeClr val="tx1"/>
                </a:solidFill>
                <a:latin typeface="Arial" pitchFamily="34" charset="0"/>
              </a:defRPr>
            </a:lvl2pPr>
            <a:lvl3pPr marL="1208265" indent="-241653">
              <a:spcBef>
                <a:spcPct val="30000"/>
              </a:spcBef>
              <a:defRPr sz="1300">
                <a:solidFill>
                  <a:schemeClr val="tx1"/>
                </a:solidFill>
                <a:latin typeface="Arial" pitchFamily="34" charset="0"/>
              </a:defRPr>
            </a:lvl3pPr>
            <a:lvl4pPr marL="1691571" indent="-241653">
              <a:spcBef>
                <a:spcPct val="30000"/>
              </a:spcBef>
              <a:defRPr sz="1300">
                <a:solidFill>
                  <a:schemeClr val="tx1"/>
                </a:solidFill>
                <a:latin typeface="Arial" pitchFamily="34" charset="0"/>
              </a:defRPr>
            </a:lvl4pPr>
            <a:lvl5pPr marL="2174878" indent="-241653">
              <a:spcBef>
                <a:spcPct val="30000"/>
              </a:spcBef>
              <a:defRPr sz="1300">
                <a:solidFill>
                  <a:schemeClr val="tx1"/>
                </a:solidFill>
                <a:latin typeface="Arial" pitchFamily="34" charset="0"/>
              </a:defRPr>
            </a:lvl5pPr>
            <a:lvl6pPr marL="2658184" indent="-241653" eaLnBrk="0" fontAlgn="base" hangingPunct="0">
              <a:spcBef>
                <a:spcPct val="30000"/>
              </a:spcBef>
              <a:spcAft>
                <a:spcPct val="0"/>
              </a:spcAft>
              <a:defRPr sz="1300">
                <a:solidFill>
                  <a:schemeClr val="tx1"/>
                </a:solidFill>
                <a:latin typeface="Arial" pitchFamily="34" charset="0"/>
              </a:defRPr>
            </a:lvl6pPr>
            <a:lvl7pPr marL="3141490" indent="-241653" eaLnBrk="0" fontAlgn="base" hangingPunct="0">
              <a:spcBef>
                <a:spcPct val="30000"/>
              </a:spcBef>
              <a:spcAft>
                <a:spcPct val="0"/>
              </a:spcAft>
              <a:defRPr sz="1300">
                <a:solidFill>
                  <a:schemeClr val="tx1"/>
                </a:solidFill>
                <a:latin typeface="Arial" pitchFamily="34" charset="0"/>
              </a:defRPr>
            </a:lvl7pPr>
            <a:lvl8pPr marL="3624796" indent="-241653" eaLnBrk="0" fontAlgn="base" hangingPunct="0">
              <a:spcBef>
                <a:spcPct val="30000"/>
              </a:spcBef>
              <a:spcAft>
                <a:spcPct val="0"/>
              </a:spcAft>
              <a:defRPr sz="1300">
                <a:solidFill>
                  <a:schemeClr val="tx1"/>
                </a:solidFill>
                <a:latin typeface="Arial" pitchFamily="34" charset="0"/>
              </a:defRPr>
            </a:lvl8pPr>
            <a:lvl9pPr marL="4108102" indent="-241653" eaLnBrk="0" fontAlgn="base" hangingPunct="0">
              <a:spcBef>
                <a:spcPct val="30000"/>
              </a:spcBef>
              <a:spcAft>
                <a:spcPct val="0"/>
              </a:spcAft>
              <a:defRPr sz="1300">
                <a:solidFill>
                  <a:schemeClr val="tx1"/>
                </a:solidFill>
                <a:latin typeface="Arial" pitchFamily="34" charset="0"/>
              </a:defRPr>
            </a:lvl9pPr>
          </a:lstStyle>
          <a:p>
            <a:pPr>
              <a:spcBef>
                <a:spcPct val="0"/>
              </a:spcBef>
            </a:pPr>
            <a:fld id="{FF79A5C2-D92D-4331-A742-7DD1203B429D}" type="slidenum">
              <a:rPr lang="en-US" altLang="en-US">
                <a:solidFill>
                  <a:prstClr val="black"/>
                </a:solidFill>
                <a:latin typeface="Century Gothic" pitchFamily="34" charset="0"/>
              </a:rPr>
              <a:pPr>
                <a:spcBef>
                  <a:spcPct val="0"/>
                </a:spcBef>
              </a:pPr>
              <a:t>93</a:t>
            </a:fld>
            <a:endParaRPr lang="en-US" altLang="en-US">
              <a:solidFill>
                <a:prstClr val="black"/>
              </a:solidFill>
              <a:latin typeface="Century Gothic" pitchFamily="34"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17639348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itchFamily="34" charset="0"/>
              </a:defRPr>
            </a:lvl1pPr>
            <a:lvl2pPr marL="785372" indent="-302066">
              <a:spcBef>
                <a:spcPct val="30000"/>
              </a:spcBef>
              <a:defRPr sz="1300">
                <a:solidFill>
                  <a:schemeClr val="tx1"/>
                </a:solidFill>
                <a:latin typeface="Arial" pitchFamily="34" charset="0"/>
              </a:defRPr>
            </a:lvl2pPr>
            <a:lvl3pPr marL="1208265" indent="-241653">
              <a:spcBef>
                <a:spcPct val="30000"/>
              </a:spcBef>
              <a:defRPr sz="1300">
                <a:solidFill>
                  <a:schemeClr val="tx1"/>
                </a:solidFill>
                <a:latin typeface="Arial" pitchFamily="34" charset="0"/>
              </a:defRPr>
            </a:lvl3pPr>
            <a:lvl4pPr marL="1691571" indent="-241653">
              <a:spcBef>
                <a:spcPct val="30000"/>
              </a:spcBef>
              <a:defRPr sz="1300">
                <a:solidFill>
                  <a:schemeClr val="tx1"/>
                </a:solidFill>
                <a:latin typeface="Arial" pitchFamily="34" charset="0"/>
              </a:defRPr>
            </a:lvl4pPr>
            <a:lvl5pPr marL="2174878" indent="-241653">
              <a:spcBef>
                <a:spcPct val="30000"/>
              </a:spcBef>
              <a:defRPr sz="1300">
                <a:solidFill>
                  <a:schemeClr val="tx1"/>
                </a:solidFill>
                <a:latin typeface="Arial" pitchFamily="34" charset="0"/>
              </a:defRPr>
            </a:lvl5pPr>
            <a:lvl6pPr marL="2658184" indent="-241653" eaLnBrk="0" fontAlgn="base" hangingPunct="0">
              <a:spcBef>
                <a:spcPct val="30000"/>
              </a:spcBef>
              <a:spcAft>
                <a:spcPct val="0"/>
              </a:spcAft>
              <a:defRPr sz="1300">
                <a:solidFill>
                  <a:schemeClr val="tx1"/>
                </a:solidFill>
                <a:latin typeface="Arial" pitchFamily="34" charset="0"/>
              </a:defRPr>
            </a:lvl6pPr>
            <a:lvl7pPr marL="3141490" indent="-241653" eaLnBrk="0" fontAlgn="base" hangingPunct="0">
              <a:spcBef>
                <a:spcPct val="30000"/>
              </a:spcBef>
              <a:spcAft>
                <a:spcPct val="0"/>
              </a:spcAft>
              <a:defRPr sz="1300">
                <a:solidFill>
                  <a:schemeClr val="tx1"/>
                </a:solidFill>
                <a:latin typeface="Arial" pitchFamily="34" charset="0"/>
              </a:defRPr>
            </a:lvl7pPr>
            <a:lvl8pPr marL="3624796" indent="-241653" eaLnBrk="0" fontAlgn="base" hangingPunct="0">
              <a:spcBef>
                <a:spcPct val="30000"/>
              </a:spcBef>
              <a:spcAft>
                <a:spcPct val="0"/>
              </a:spcAft>
              <a:defRPr sz="1300">
                <a:solidFill>
                  <a:schemeClr val="tx1"/>
                </a:solidFill>
                <a:latin typeface="Arial" pitchFamily="34" charset="0"/>
              </a:defRPr>
            </a:lvl8pPr>
            <a:lvl9pPr marL="4108102" indent="-241653" eaLnBrk="0" fontAlgn="base" hangingPunct="0">
              <a:spcBef>
                <a:spcPct val="30000"/>
              </a:spcBef>
              <a:spcAft>
                <a:spcPct val="0"/>
              </a:spcAft>
              <a:defRPr sz="1300">
                <a:solidFill>
                  <a:schemeClr val="tx1"/>
                </a:solidFill>
                <a:latin typeface="Arial" pitchFamily="34" charset="0"/>
              </a:defRPr>
            </a:lvl9pPr>
          </a:lstStyle>
          <a:p>
            <a:pPr>
              <a:spcBef>
                <a:spcPct val="0"/>
              </a:spcBef>
            </a:pPr>
            <a:fld id="{66E527FE-17EB-4158-924B-FA0FC0332A27}" type="slidenum">
              <a:rPr lang="en-US" altLang="en-US">
                <a:solidFill>
                  <a:prstClr val="black"/>
                </a:solidFill>
                <a:latin typeface="Century Gothic" pitchFamily="34" charset="0"/>
              </a:rPr>
              <a:pPr>
                <a:spcBef>
                  <a:spcPct val="0"/>
                </a:spcBef>
              </a:pPr>
              <a:t>94</a:t>
            </a:fld>
            <a:endParaRPr lang="en-US" altLang="en-US">
              <a:solidFill>
                <a:prstClr val="black"/>
              </a:solidFill>
              <a:latin typeface="Century Gothic" pitchFamily="34"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402943632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95</a:t>
            </a:fld>
            <a:endParaRPr lang="de-DE" dirty="0"/>
          </a:p>
        </p:txBody>
      </p:sp>
    </p:spTree>
    <p:extLst>
      <p:ext uri="{BB962C8B-B14F-4D97-AF65-F5344CB8AC3E}">
        <p14:creationId xmlns:p14="http://schemas.microsoft.com/office/powerpoint/2010/main" val="40494292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96</a:t>
            </a:fld>
            <a:endParaRPr lang="de-DE" dirty="0"/>
          </a:p>
        </p:txBody>
      </p:sp>
    </p:spTree>
    <p:extLst>
      <p:ext uri="{BB962C8B-B14F-4D97-AF65-F5344CB8AC3E}">
        <p14:creationId xmlns:p14="http://schemas.microsoft.com/office/powerpoint/2010/main" val="13570635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97</a:t>
            </a:fld>
            <a:endParaRPr lang="de-DE" dirty="0"/>
          </a:p>
        </p:txBody>
      </p:sp>
    </p:spTree>
    <p:extLst>
      <p:ext uri="{BB962C8B-B14F-4D97-AF65-F5344CB8AC3E}">
        <p14:creationId xmlns:p14="http://schemas.microsoft.com/office/powerpoint/2010/main" val="6055398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D8C2C35-2B8A-446E-BEC0-FD36716C29AC}" type="slidenum">
              <a:rPr lang="de-DE" smtClean="0"/>
              <a:pPr/>
              <a:t>98</a:t>
            </a:fld>
            <a:endParaRPr lang="de-DE" dirty="0"/>
          </a:p>
        </p:txBody>
      </p:sp>
    </p:spTree>
    <p:extLst>
      <p:ext uri="{BB962C8B-B14F-4D97-AF65-F5344CB8AC3E}">
        <p14:creationId xmlns:p14="http://schemas.microsoft.com/office/powerpoint/2010/main" val="41436622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smtClean="0">
              <a:latin typeface="Arial" pitchFamily="34" charset="0"/>
            </a:endParaRPr>
          </a:p>
        </p:txBody>
      </p:sp>
    </p:spTree>
    <p:extLst>
      <p:ext uri="{BB962C8B-B14F-4D97-AF65-F5344CB8AC3E}">
        <p14:creationId xmlns:p14="http://schemas.microsoft.com/office/powerpoint/2010/main" val="1662730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1"/>
            <a:ext cx="9144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7" name="TextBox 6"/>
          <p:cNvSpPr txBox="1"/>
          <p:nvPr userDrawn="1"/>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chemeClr val="tx1"/>
                </a:solidFill>
                <a:ea typeface="Arial Unicode MS" pitchFamily="34" charset="-128"/>
                <a:cs typeface="Arial Unicode MS" pitchFamily="34" charset="-128"/>
              </a:rPr>
              <a:t>Use this title slide only with an</a:t>
            </a:r>
            <a:r>
              <a:rPr lang="en-US" sz="1600" kern="0" baseline="0" dirty="0" smtClean="0">
                <a:solidFill>
                  <a:schemeClr val="tx1"/>
                </a:solidFill>
                <a:ea typeface="Arial Unicode MS" pitchFamily="34" charset="-128"/>
                <a:cs typeface="Arial Unicode MS" pitchFamily="34" charset="-128"/>
              </a:rPr>
              <a:t> image</a:t>
            </a:r>
            <a:endParaRPr lang="en-US" sz="1600" kern="0" dirty="0" smtClean="0">
              <a:solidFill>
                <a:schemeClr val="tx1"/>
              </a:solidFill>
              <a:ea typeface="Arial Unicode MS" pitchFamily="34" charset="-128"/>
              <a:cs typeface="Arial Unicode MS" pitchFamily="34"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43994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7" name="TextBox 6"/>
          <p:cNvSpPr txBox="1"/>
          <p:nvPr/>
        </p:nvSpPr>
        <p:spPr bwMode="gray">
          <a:xfrm>
            <a:off x="324000" y="1692000"/>
            <a:ext cx="4165200" cy="4201150"/>
          </a:xfrm>
          <a:prstGeom prst="rect">
            <a:avLst/>
          </a:prstGeom>
          <a:noFill/>
        </p:spPr>
        <p:txBody>
          <a:bodyPr wrap="square" lIns="0" tIns="0" rIns="0" bIns="0" rtlCol="0">
            <a:spAutoFit/>
          </a:bodyPr>
          <a:lstStyle/>
          <a:p>
            <a:pPr>
              <a:spcBef>
                <a:spcPts val="400"/>
              </a:spcBef>
            </a:pPr>
            <a:r>
              <a:rPr lang="en-GB" sz="900" noProof="1" smtClean="0">
                <a:solidFill>
                  <a:srgbClr val="000000"/>
                </a:solidFill>
                <a:ea typeface="MS PGothic" pitchFamily="34" charset="-128"/>
              </a:rPr>
              <a:t>No part of this publication may be reproduced or transmitted in any form or for any purpose without the express permission of SAP AG. The information contained herein may be changed without prior notice.</a:t>
            </a:r>
            <a:endParaRPr sz="900" noProof="1" smtClean="0">
              <a:solidFill>
                <a:srgbClr val="000000"/>
              </a:solidFill>
              <a:ea typeface="MS PGothic" pitchFamily="34" charset="-128"/>
            </a:endParaRPr>
          </a:p>
          <a:p>
            <a:pPr>
              <a:spcBef>
                <a:spcPts val="400"/>
              </a:spcBef>
            </a:pPr>
            <a:r>
              <a:rPr lang="en-GB" sz="900" noProof="1" smtClean="0">
                <a:solidFill>
                  <a:srgbClr val="000000"/>
                </a:solidFill>
                <a:ea typeface="MS PGothic" pitchFamily="34" charset="-128"/>
              </a:rPr>
              <a:t>Some software products marketed by SAP AG and its distributors contain proprietary software components of other software vendors.</a:t>
            </a:r>
            <a:endParaRPr sz="900" noProof="1" smtClean="0">
              <a:solidFill>
                <a:srgbClr val="000000"/>
              </a:solidFill>
              <a:ea typeface="MS PGothic" pitchFamily="34" charset="-128"/>
            </a:endParaRPr>
          </a:p>
          <a:p>
            <a:pPr>
              <a:spcBef>
                <a:spcPts val="400"/>
              </a:spcBef>
            </a:pPr>
            <a:r>
              <a:rPr lang="en-GB" sz="900" noProof="1" smtClean="0">
                <a:solidFill>
                  <a:srgbClr val="000000"/>
                </a:solidFill>
                <a:ea typeface="MS PGothic" pitchFamily="34" charset="-128"/>
              </a:rPr>
              <a:t>Microsoft, Windows, Excel, Outlook, and PowerPoint are registered trademarks of Microsoft Corporation. </a:t>
            </a:r>
            <a:endParaRPr sz="900" noProof="1" smtClean="0">
              <a:solidFill>
                <a:srgbClr val="000000"/>
              </a:solidFill>
              <a:ea typeface="MS PGothic" pitchFamily="34" charset="-128"/>
            </a:endParaRPr>
          </a:p>
          <a:p>
            <a:pPr>
              <a:spcBef>
                <a:spcPts val="400"/>
              </a:spcBef>
            </a:pPr>
            <a:r>
              <a:rPr lang="en-GB" sz="900" noProof="1" smtClean="0">
                <a:solidFill>
                  <a:srgbClr val="000000"/>
                </a:solidFill>
                <a:ea typeface="MS PGothic" pitchFamily="34" charset="-128"/>
              </a:rPr>
              <a:t>IBM, DB2, DB2 Universal Database, System i, System i5, System p, System p5, System x, System z, System z10, System z9, z10, z9, iSeries, pSeries, xSeries, zSeries, eServer, z/VM, z/OS, i5/OS, S/390, OS/390, OS/400, AS/400, S/390 Parallel Enterprise Server, PowerVM, Power Architecture, POWER6+, POWER6, POWER5+, POWER5, POWER, OpenPower, PowerPC, BatchPipes, BladeCenter, System Storage, GPFS, HACMP, RETAIN, DB2 Connect, RACF, Redbooks, OS/2, Parallel Sysplex, MVS/ESA, AIX, Intelligent Miner, WebSphere, Netfinity, Tivoli and Informix are trademarks or registered trademarks of IBM Corporation.</a:t>
            </a:r>
            <a:endParaRPr sz="900" noProof="1" smtClean="0">
              <a:solidFill>
                <a:srgbClr val="000000"/>
              </a:solidFill>
              <a:ea typeface="MS PGothic" pitchFamily="34" charset="-128"/>
            </a:endParaRPr>
          </a:p>
          <a:p>
            <a:pPr>
              <a:spcBef>
                <a:spcPts val="400"/>
              </a:spcBef>
            </a:pPr>
            <a:r>
              <a:rPr lang="en-GB" sz="900" noProof="1" smtClean="0">
                <a:solidFill>
                  <a:srgbClr val="000000"/>
                </a:solidFill>
                <a:ea typeface="MS PGothic" pitchFamily="34" charset="-128"/>
              </a:rPr>
              <a:t>Linux is the registered trademark of Linus Torvalds in the U.S. and other countries.</a:t>
            </a:r>
            <a:endParaRPr sz="900" noProof="1" smtClean="0">
              <a:solidFill>
                <a:srgbClr val="000000"/>
              </a:solidFill>
              <a:ea typeface="MS PGothic" pitchFamily="34" charset="-128"/>
            </a:endParaRPr>
          </a:p>
          <a:p>
            <a:pPr>
              <a:spcBef>
                <a:spcPts val="400"/>
              </a:spcBef>
            </a:pPr>
            <a:r>
              <a:rPr lang="en-GB" sz="900" noProof="1" smtClean="0">
                <a:solidFill>
                  <a:srgbClr val="000000"/>
                </a:solidFill>
                <a:ea typeface="MS PGothic" pitchFamily="34" charset="-128"/>
              </a:rPr>
              <a:t>Adobe, the Adobe logo, Acrobat, PostScript, and Reader are either trademarks or registered trademarks of Adobe Systems Incorporated in the United States and/or other countries.</a:t>
            </a:r>
            <a:endParaRPr sz="900" noProof="1" smtClean="0">
              <a:solidFill>
                <a:srgbClr val="000000"/>
              </a:solidFill>
              <a:ea typeface="MS PGothic" pitchFamily="34" charset="-128"/>
            </a:endParaRPr>
          </a:p>
          <a:p>
            <a:pPr>
              <a:spcBef>
                <a:spcPts val="400"/>
              </a:spcBef>
            </a:pPr>
            <a:r>
              <a:rPr lang="en-GB" sz="900" noProof="1" smtClean="0">
                <a:solidFill>
                  <a:srgbClr val="000000"/>
                </a:solidFill>
                <a:ea typeface="MS PGothic" pitchFamily="34" charset="-128"/>
              </a:rPr>
              <a:t>Oracle and Java are registered trademarks of Oracle and/or its affiliates.</a:t>
            </a:r>
            <a:endParaRPr sz="900" noProof="1" smtClean="0">
              <a:solidFill>
                <a:srgbClr val="000000"/>
              </a:solidFill>
              <a:ea typeface="MS PGothic" pitchFamily="34" charset="-128"/>
            </a:endParaRPr>
          </a:p>
          <a:p>
            <a:pPr>
              <a:spcBef>
                <a:spcPts val="400"/>
              </a:spcBef>
            </a:pPr>
            <a:r>
              <a:rPr lang="en-GB" sz="900" noProof="1" smtClean="0">
                <a:solidFill>
                  <a:srgbClr val="000000"/>
                </a:solidFill>
                <a:ea typeface="MS PGothic" pitchFamily="34" charset="-128"/>
              </a:rPr>
              <a:t>UNIX, X/Open, OSF/1, and Motif are registered trademarks of the Open Group.</a:t>
            </a:r>
            <a:endParaRPr sz="900" noProof="1" smtClean="0">
              <a:solidFill>
                <a:srgbClr val="000000"/>
              </a:solidFill>
              <a:ea typeface="MS PGothic" pitchFamily="34" charset="-128"/>
            </a:endParaRPr>
          </a:p>
          <a:p>
            <a:pPr>
              <a:spcBef>
                <a:spcPts val="400"/>
              </a:spcBef>
            </a:pPr>
            <a:r>
              <a:rPr lang="en-US" sz="900" noProof="1" smtClean="0">
                <a:solidFill>
                  <a:srgbClr val="000000"/>
                </a:solidFill>
                <a:ea typeface="MS PGothic" pitchFamily="34" charset="-128"/>
              </a:rPr>
              <a:t>Citrix, ICA, Program Neighborhood, MetaFrame, WinFrame, VideoFrame, and MultiWin are trademarks or registered trademarks of Citrix Systems, Inc.</a:t>
            </a:r>
            <a:endParaRPr sz="900" noProof="1" smtClean="0">
              <a:solidFill>
                <a:srgbClr val="000000"/>
              </a:solidFill>
              <a:ea typeface="MS PGothic" pitchFamily="34" charset="-128"/>
            </a:endParaRPr>
          </a:p>
          <a:p>
            <a:pPr>
              <a:spcBef>
                <a:spcPts val="400"/>
              </a:spcBef>
            </a:pPr>
            <a:r>
              <a:rPr lang="en-GB" sz="900" noProof="1" smtClean="0">
                <a:solidFill>
                  <a:srgbClr val="000000"/>
                </a:solidFill>
                <a:ea typeface="MS PGothic" pitchFamily="34" charset="-128"/>
              </a:rPr>
              <a:t>HTML, XML, XHTML and W3C are trademarks or registered trademarks of W3C</a:t>
            </a:r>
            <a:r>
              <a:rPr lang="en-GB" sz="900" baseline="30000" noProof="1" smtClean="0">
                <a:solidFill>
                  <a:srgbClr val="000000"/>
                </a:solidFill>
                <a:ea typeface="MS PGothic" pitchFamily="34" charset="-128"/>
              </a:rPr>
              <a:t>®</a:t>
            </a:r>
            <a:r>
              <a:rPr lang="en-GB" sz="900" noProof="1" smtClean="0">
                <a:solidFill>
                  <a:srgbClr val="000000"/>
                </a:solidFill>
                <a:ea typeface="MS PGothic" pitchFamily="34" charset="-128"/>
              </a:rPr>
              <a:t>, World Wide Web Consortium, Massachusetts Institute of Technology. </a:t>
            </a:r>
            <a:endParaRPr sz="900" noProof="1" smtClean="0">
              <a:solidFill>
                <a:srgbClr val="000000"/>
              </a:solidFill>
              <a:ea typeface="MS PGothic" pitchFamily="34" charset="-128"/>
            </a:endParaRPr>
          </a:p>
        </p:txBody>
      </p:sp>
      <p:sp>
        <p:nvSpPr>
          <p:cNvPr id="11" name="TextBox 10"/>
          <p:cNvSpPr txBox="1"/>
          <p:nvPr userDrawn="1"/>
        </p:nvSpPr>
        <p:spPr bwMode="gray">
          <a:xfrm>
            <a:off x="324000" y="324000"/>
            <a:ext cx="5311198" cy="756000"/>
          </a:xfrm>
          <a:prstGeom prst="rect">
            <a:avLst/>
          </a:prstGeom>
        </p:spPr>
        <p:txBody>
          <a:bodyPr vert="horz" lIns="0" tIns="0" rIns="0" bIns="0" rtlCol="0" anchor="ctr" anchorCtr="0">
            <a:noAutofit/>
          </a:bodyPr>
          <a:lstStyle/>
          <a:p>
            <a:pPr>
              <a:spcBef>
                <a:spcPct val="0"/>
              </a:spcBef>
            </a:pPr>
            <a:r>
              <a:rPr lang="en-GB" sz="2400" b="1" dirty="0" smtClean="0">
                <a:solidFill>
                  <a:srgbClr val="666666"/>
                </a:solidFill>
              </a:rPr>
              <a:t>© </a:t>
            </a:r>
            <a:r>
              <a:rPr sz="2400" b="1" dirty="0" smtClean="0">
                <a:solidFill>
                  <a:srgbClr val="666666"/>
                </a:solidFill>
              </a:rPr>
              <a:t>2014 SAP AG. All rights reserved.</a:t>
            </a:r>
          </a:p>
        </p:txBody>
      </p:sp>
      <p:sp>
        <p:nvSpPr>
          <p:cNvPr id="6" name="TextBox 5"/>
          <p:cNvSpPr txBox="1"/>
          <p:nvPr userDrawn="1"/>
        </p:nvSpPr>
        <p:spPr bwMode="gray">
          <a:xfrm>
            <a:off x="4654800" y="1692000"/>
            <a:ext cx="4165200" cy="3077766"/>
          </a:xfrm>
          <a:prstGeom prst="rect">
            <a:avLst/>
          </a:prstGeom>
          <a:noFill/>
        </p:spPr>
        <p:txBody>
          <a:bodyPr wrap="square" lIns="0" tIns="0" rIns="0" bIns="0" rtlCol="0">
            <a:spAutoFit/>
          </a:bodyPr>
          <a:lstStyle/>
          <a:p>
            <a:pPr fontAlgn="t">
              <a:spcBef>
                <a:spcPts val="600"/>
              </a:spcBef>
              <a:defRPr/>
            </a:pPr>
            <a:r>
              <a:rPr lang="en-US" sz="900" noProof="1" smtClean="0">
                <a:solidFill>
                  <a:srgbClr val="000000"/>
                </a:solidFill>
                <a:ea typeface="MS PGothic" pitchFamily="34" charset="-128"/>
              </a:rPr>
              <a:t>SAP, R/3, SAP NetWeaver, Duet, PartnerEdge, ByDesign, SAP BusinessObjects Explorer, StreamWork, and other SAP products and services mentioned herein as well as their respective logos are trademarks or registered trademarks of SAP AG in Germany and other countries.</a:t>
            </a:r>
          </a:p>
          <a:p>
            <a:pPr fontAlgn="t">
              <a:spcBef>
                <a:spcPts val="600"/>
              </a:spcBef>
            </a:pPr>
            <a:r>
              <a:rPr lang="en-US" sz="900" noProof="1" smtClean="0">
                <a:solidFill>
                  <a:srgbClr val="000000"/>
                </a:solidFill>
                <a:ea typeface="MS PGothic" pitchFamily="34" charset="-128"/>
              </a:rPr>
              <a:t>Business Objects and the Business Objects logo, BusinessObjects, Crystal Reports, Crystal Decisions, Web Intelligence, Xcelsius, and other Business Objects products and services mentioned herein as well as their respective logos are trademarks or registered trademarks of Business Objects Software Ltd. Business Objects is an </a:t>
            </a:r>
            <a:br>
              <a:rPr lang="en-US" sz="900" noProof="1" smtClean="0">
                <a:solidFill>
                  <a:srgbClr val="000000"/>
                </a:solidFill>
                <a:ea typeface="MS PGothic" pitchFamily="34" charset="-128"/>
              </a:rPr>
            </a:br>
            <a:r>
              <a:rPr lang="en-US" sz="900" noProof="1" smtClean="0">
                <a:solidFill>
                  <a:srgbClr val="000000"/>
                </a:solidFill>
                <a:ea typeface="MS PGothic" pitchFamily="34" charset="-128"/>
              </a:rPr>
              <a:t>SAP company.</a:t>
            </a:r>
            <a:endParaRPr sz="900" noProof="1" smtClean="0">
              <a:solidFill>
                <a:srgbClr val="000000"/>
              </a:solidFill>
              <a:ea typeface="MS PGothic" pitchFamily="34" charset="-128"/>
            </a:endParaRPr>
          </a:p>
          <a:p>
            <a:pPr>
              <a:spcBef>
                <a:spcPts val="600"/>
              </a:spcBef>
            </a:pPr>
            <a:r>
              <a:rPr lang="en-GB" sz="900" noProof="1" smtClean="0">
                <a:solidFill>
                  <a:srgbClr val="000000"/>
                </a:solidFill>
                <a:ea typeface="MS PGothic" pitchFamily="34" charset="-128"/>
              </a:rPr>
              <a:t>Sybase and Adaptive Server, iAnywhere, Sybase 365, SQL Anywhere, and other Sybase products and services mentioned herein as well as their respective logos are trademarks or registered trademarks of Sybase, Inc. Sybase is an SAP company.</a:t>
            </a:r>
            <a:endParaRPr sz="900" noProof="1" smtClean="0">
              <a:solidFill>
                <a:srgbClr val="000000"/>
              </a:solidFill>
              <a:ea typeface="MS PGothic" pitchFamily="34" charset="-128"/>
            </a:endParaRPr>
          </a:p>
          <a:p>
            <a:pPr>
              <a:spcBef>
                <a:spcPts val="600"/>
              </a:spcBef>
            </a:pPr>
            <a:r>
              <a:rPr lang="en-GB" sz="900" noProof="1" smtClean="0">
                <a:solidFill>
                  <a:srgbClr val="000000"/>
                </a:solidFill>
                <a:ea typeface="MS PGothic" pitchFamily="34" charset="-128"/>
              </a:rPr>
              <a:t>All other product and service names mentioned are the trademarks of their respective companies. Data contained in this document serves informational purposes only. National product specifications may vary.</a:t>
            </a:r>
            <a:endParaRPr sz="900" noProof="1" smtClean="0">
              <a:solidFill>
                <a:srgbClr val="000000"/>
              </a:solidFill>
              <a:ea typeface="MS PGothic" pitchFamily="34" charset="-128"/>
            </a:endParaRPr>
          </a:p>
          <a:p>
            <a:pPr>
              <a:spcBef>
                <a:spcPts val="600"/>
              </a:spcBef>
            </a:pPr>
            <a:r>
              <a:rPr lang="en-US" sz="900" noProof="1" smtClean="0">
                <a:solidFill>
                  <a:srgbClr val="000000"/>
                </a:solidFill>
                <a:ea typeface="MS PGothic" pitchFamily="34" charset="-128"/>
              </a:rPr>
              <a:t>The information in this document is proprietary to SAP. No part of this document may be reproduced, copied, or transmitted in any form or for any purpose without the express prior written permission of SAP AG.</a:t>
            </a:r>
            <a:endParaRPr sz="900" noProof="1">
              <a:solidFill>
                <a:srgbClr val="000000"/>
              </a:solidFill>
              <a:ea typeface="MS PGothic" pitchFamily="34" charset="-128"/>
            </a:endParaRPr>
          </a:p>
        </p:txBody>
      </p:sp>
    </p:spTree>
    <p:extLst>
      <p:ext uri="{BB962C8B-B14F-4D97-AF65-F5344CB8AC3E}">
        <p14:creationId xmlns:p14="http://schemas.microsoft.com/office/powerpoint/2010/main" val="346219737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7359500" cy="756000"/>
          </a:xfrm>
          <a:prstGeom prst="rect">
            <a:avLst/>
          </a:prstGeom>
        </p:spPr>
        <p:txBody>
          <a:bodyPr vert="horz" lIns="0" tIns="0" rIns="0" bIns="0" rtlCol="0" anchor="ctr" anchorCtr="0">
            <a:noAutofit/>
          </a:bodyPr>
          <a:lstStyle/>
          <a:p>
            <a:pPr>
              <a:spcBef>
                <a:spcPct val="0"/>
              </a:spcBef>
              <a:defRPr/>
            </a:pPr>
            <a:r>
              <a:rPr lang="en-GB" sz="2400" b="1" dirty="0" smtClean="0">
                <a:solidFill>
                  <a:srgbClr val="666666"/>
                </a:solidFill>
              </a:rPr>
              <a:t>© </a:t>
            </a:r>
            <a:r>
              <a:rPr sz="2400" b="1" dirty="0" smtClean="0">
                <a:solidFill>
                  <a:srgbClr val="666666"/>
                </a:solidFill>
              </a:rPr>
              <a:t>2013 SAP AG. Alle Rechte vorbehalten.</a:t>
            </a:r>
          </a:p>
        </p:txBody>
      </p:sp>
      <p:sp>
        <p:nvSpPr>
          <p:cNvPr id="5" name="TextBox 4"/>
          <p:cNvSpPr txBox="1"/>
          <p:nvPr userDrawn="1"/>
        </p:nvSpPr>
        <p:spPr bwMode="gray">
          <a:xfrm>
            <a:off x="324000" y="1692000"/>
            <a:ext cx="4165200" cy="4149854"/>
          </a:xfrm>
          <a:prstGeom prst="rect">
            <a:avLst/>
          </a:prstGeom>
          <a:noFill/>
        </p:spPr>
        <p:txBody>
          <a:bodyPr wrap="square" lIns="0" tIns="0" rIns="0" bIns="0" rtlCol="0">
            <a:spAutoFit/>
          </a:bodyPr>
          <a:lstStyle/>
          <a:p>
            <a:pPr>
              <a:spcBef>
                <a:spcPts val="400"/>
              </a:spcBef>
            </a:pPr>
            <a:r>
              <a:rPr sz="900" noProof="1" smtClean="0">
                <a:solidFill>
                  <a:srgbClr val="000000"/>
                </a:solidFill>
                <a:ea typeface="MS PGothic" pitchFamily="34" charset="-128"/>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a:spcBef>
                <a:spcPts val="400"/>
              </a:spcBef>
            </a:pPr>
            <a:r>
              <a:rPr sz="900" noProof="1" smtClean="0">
                <a:solidFill>
                  <a:srgbClr val="000000"/>
                </a:solidFill>
                <a:ea typeface="MS PGothic" pitchFamily="34" charset="-128"/>
              </a:rPr>
              <a:t>Die von SAP AG oder deren Vertriebsfirmen angebotenen Softwareprodukte können Softwarekomponenten auch anderer Softwarehersteller enthalten.</a:t>
            </a:r>
          </a:p>
          <a:p>
            <a:pPr>
              <a:spcBef>
                <a:spcPts val="400"/>
              </a:spcBef>
            </a:pPr>
            <a:r>
              <a:rPr lang="en-US" sz="900" noProof="1" smtClean="0">
                <a:solidFill>
                  <a:srgbClr val="000000"/>
                </a:solidFill>
                <a:ea typeface="MS PGothic" pitchFamily="34" charset="-128"/>
              </a:rPr>
              <a:t>Microsoft, Windows, Excel, Outlook, und PowerPoint sind eingetragene Marken der Microsoft Corporation. </a:t>
            </a:r>
            <a:endParaRPr sz="900" noProof="1" smtClean="0">
              <a:solidFill>
                <a:srgbClr val="000000"/>
              </a:solidFill>
              <a:ea typeface="MS PGothic" pitchFamily="34" charset="-128"/>
            </a:endParaRPr>
          </a:p>
          <a:p>
            <a:pPr>
              <a:spcBef>
                <a:spcPts val="400"/>
              </a:spcBef>
            </a:pPr>
            <a:r>
              <a:rPr lang="en-US" sz="900" noProof="1" smtClean="0">
                <a:solidFill>
                  <a:srgbClr val="000000"/>
                </a:solidFill>
                <a:ea typeface="MS PGothic" pitchFamily="34" charset="-128"/>
              </a:rPr>
              <a:t>IBM, DB2, DB2 Universal Database, System i, System i5, System p, System p5, System x, System z, System z10, System z9, z10, z9, iSeries, pSeries, xSeries, zSeries, eServer, z/VM, z/OS, i5/OS, S/390, OS/390, OS/400, AS/400, S/390 Parallel Enterprise Server, PowerVM, Power Architecture, POWER6+, POWER6, POWER5+, POWER5, POWER, OpenPower, PowerPC, BatchPipes, BladeCenter, System Storage, GPFS, HACMP, RETAIN, DB2 Connect, RACF, Redbooks, OS/2, Parallel Sysplex, MVS/ESA, AIX, Intelligent Miner, WebSphere, Netfinity, Tivoli und Informix sind Marken oder eingetragene Marken der IBM Corporation.</a:t>
            </a:r>
            <a:endParaRPr sz="900" noProof="1" smtClean="0">
              <a:solidFill>
                <a:srgbClr val="000000"/>
              </a:solidFill>
              <a:ea typeface="MS PGothic" pitchFamily="34" charset="-128"/>
            </a:endParaRPr>
          </a:p>
          <a:p>
            <a:pPr>
              <a:spcBef>
                <a:spcPts val="400"/>
              </a:spcBef>
            </a:pPr>
            <a:r>
              <a:rPr sz="900" noProof="1" smtClean="0">
                <a:solidFill>
                  <a:srgbClr val="000000"/>
                </a:solidFill>
                <a:ea typeface="MS PGothic" pitchFamily="34" charset="-128"/>
              </a:rPr>
              <a:t>Linux ist eine eingetragene Marke von Linus Torvalds in den USA und anderen Ländern.</a:t>
            </a:r>
          </a:p>
          <a:p>
            <a:pPr>
              <a:spcBef>
                <a:spcPts val="400"/>
              </a:spcBef>
            </a:pPr>
            <a:r>
              <a:rPr sz="900" noProof="1" smtClean="0">
                <a:solidFill>
                  <a:srgbClr val="000000"/>
                </a:solidFill>
                <a:ea typeface="MS PGothic" pitchFamily="34" charset="-128"/>
              </a:rPr>
              <a:t>Adobe, das Adobe-Logo, Acrobat, PostScript und Reader sind Marken oder eingetragene Marken von Adobe Systems Incorporated in den USA und/oder anderen Ländern.</a:t>
            </a:r>
          </a:p>
          <a:p>
            <a:pPr>
              <a:spcBef>
                <a:spcPts val="400"/>
              </a:spcBef>
            </a:pPr>
            <a:r>
              <a:rPr sz="900" noProof="1" smtClean="0">
                <a:solidFill>
                  <a:srgbClr val="000000"/>
                </a:solidFill>
                <a:ea typeface="MS PGothic" pitchFamily="34" charset="-128"/>
              </a:rPr>
              <a:t>Oracle und Java sind eingetragene Marken von Oracle und/oder ihrer Tochtergesellschaften.</a:t>
            </a:r>
          </a:p>
          <a:p>
            <a:pPr>
              <a:spcBef>
                <a:spcPts val="400"/>
              </a:spcBef>
            </a:pPr>
            <a:r>
              <a:rPr sz="900" noProof="1" smtClean="0">
                <a:solidFill>
                  <a:srgbClr val="000000"/>
                </a:solidFill>
                <a:ea typeface="MS PGothic" pitchFamily="34" charset="-128"/>
              </a:rPr>
              <a:t>UNIX, X/Open, OSF/1 und Motif sind eingetragene Marken der Open Group.</a:t>
            </a:r>
          </a:p>
          <a:p>
            <a:pPr>
              <a:spcBef>
                <a:spcPts val="400"/>
              </a:spcBef>
            </a:pPr>
            <a:r>
              <a:rPr sz="900" noProof="1" smtClean="0">
                <a:solidFill>
                  <a:srgbClr val="000000"/>
                </a:solidFill>
                <a:ea typeface="MS PGothic" pitchFamily="34" charset="-128"/>
              </a:rPr>
              <a:t>Citrix, ICA, Program Neighborhood, MetaFrame, WinFrame, VideoFrame und MultiWin sind Marken oder eingetragene Marken von Citrix Systems, Inc.</a:t>
            </a:r>
          </a:p>
        </p:txBody>
      </p:sp>
      <p:sp>
        <p:nvSpPr>
          <p:cNvPr id="8" name="TextBox 7"/>
          <p:cNvSpPr txBox="1"/>
          <p:nvPr userDrawn="1"/>
        </p:nvSpPr>
        <p:spPr bwMode="gray">
          <a:xfrm>
            <a:off x="4654800" y="1692000"/>
            <a:ext cx="4165200" cy="3631763"/>
          </a:xfrm>
          <a:prstGeom prst="rect">
            <a:avLst/>
          </a:prstGeom>
          <a:noFill/>
        </p:spPr>
        <p:txBody>
          <a:bodyPr wrap="square" lIns="0" tIns="0" rIns="0" bIns="0" rtlCol="0">
            <a:spAutoFit/>
          </a:bodyPr>
          <a:lstStyle/>
          <a:p>
            <a:pPr>
              <a:spcBef>
                <a:spcPts val="400"/>
              </a:spcBef>
              <a:defRPr/>
            </a:pPr>
            <a:r>
              <a:rPr sz="900" noProof="1" smtClean="0">
                <a:solidFill>
                  <a:srgbClr val="000000"/>
                </a:solidFill>
                <a:ea typeface="MS PGothic" pitchFamily="34" charset="-128"/>
              </a:rPr>
              <a:t>HTML, XML, XHTML und W3C sind Marken oder eingetragene Marken des W3C</a:t>
            </a:r>
            <a:r>
              <a:rPr sz="900" baseline="30000" noProof="1" smtClean="0">
                <a:solidFill>
                  <a:srgbClr val="000000"/>
                </a:solidFill>
                <a:ea typeface="MS PGothic" pitchFamily="34" charset="-128"/>
              </a:rPr>
              <a:t>®</a:t>
            </a:r>
            <a:r>
              <a:rPr sz="900" noProof="1" smtClean="0">
                <a:solidFill>
                  <a:srgbClr val="000000"/>
                </a:solidFill>
                <a:ea typeface="MS PGothic" pitchFamily="34" charset="-128"/>
              </a:rPr>
              <a:t>, World Wide Web Consortium, Massachusetts Institute of Technology.</a:t>
            </a:r>
          </a:p>
          <a:p>
            <a:pPr>
              <a:spcBef>
                <a:spcPts val="400"/>
              </a:spcBef>
            </a:pPr>
            <a:r>
              <a:rPr sz="900" noProof="1" smtClean="0">
                <a:solidFill>
                  <a:srgbClr val="000000"/>
                </a:solidFill>
                <a:ea typeface="MS PGothic" pitchFamily="34" charset="-128"/>
              </a:rPr>
              <a:t>SAP, R/3, SAP NetWeaver, Duet, PartnerEdge, ByDesign, SAP BusinessObjects Explorer, StreamWork und weitere im Text erwähnte SAP-Produkte und ­Dienstleistungen sowie die entsprechenden Logos sind Marken oder eingetragene Marken der SAP AG in Deutschland und anderen Ländern.</a:t>
            </a:r>
          </a:p>
          <a:p>
            <a:pPr fontAlgn="t">
              <a:spcBef>
                <a:spcPts val="400"/>
              </a:spcBef>
            </a:pPr>
            <a:r>
              <a:rPr sz="900" noProof="1" smtClean="0">
                <a:solidFill>
                  <a:srgbClr val="000000"/>
                </a:solidFill>
                <a:ea typeface="MS PGothic" pitchFamily="34" charset="-128"/>
              </a:rPr>
              <a:t>Business Objects und das Business-Objects-Logo, BusinessObjects, Crystal Reports, Crystal Decisions, Web Intelligence, Xcelsius und andere im Text erwähnte Business-Objects-Produkte und ­Dienstleistungen sowie die entsprechenden Logos sind Marken oder eingetragene Marken der Business Objects Software Ltd. Business Objects ist ein Unternehmen der SAP AG.</a:t>
            </a:r>
          </a:p>
          <a:p>
            <a:pPr>
              <a:spcBef>
                <a:spcPts val="400"/>
              </a:spcBef>
            </a:pPr>
            <a:r>
              <a:rPr sz="900" noProof="1" smtClean="0">
                <a:solidFill>
                  <a:srgbClr val="000000"/>
                </a:solidFill>
                <a:ea typeface="MS PGothic" pitchFamily="34" charset="-128"/>
              </a:rPr>
              <a:t>Sybase und Adaptive Server, iAnywhere, Sybase 365, SQL Anywhere und weitere im Text erwähnte Sybase-Produkte und -Dienstleistungen sowie die entsprechenden Logos sind Marken oder eingetragene Marken der Sybase Inc. Sybase ist ein Unternehmen der SAP AG.</a:t>
            </a:r>
          </a:p>
          <a:p>
            <a:pPr>
              <a:spcBef>
                <a:spcPts val="400"/>
              </a:spcBef>
            </a:pPr>
            <a:r>
              <a:rPr sz="900" noProof="1" smtClean="0">
                <a:solidFill>
                  <a:srgbClr val="000000"/>
                </a:solidFill>
                <a:ea typeface="MS PGothic" pitchFamily="34" charset="-128"/>
              </a:rPr>
              <a:t>Alle anderen Namen von Produkten und Dienstleistungen sind Marken der jeweiligen Firmen. Die Angaben im Text sind unverbindlich und dienen lediglich zu Informationszwecken. Produkte können länderspezifische Unterschiede aufweisen.</a:t>
            </a:r>
          </a:p>
          <a:p>
            <a:pPr>
              <a:spcBef>
                <a:spcPts val="400"/>
              </a:spcBef>
            </a:pPr>
            <a:r>
              <a:rPr sz="900" noProof="1" smtClean="0">
                <a:solidFill>
                  <a:srgbClr val="000000"/>
                </a:solidFill>
                <a:ea typeface="MS PGothic" pitchFamily="34" charset="-128"/>
              </a:rPr>
              <a:t>Die in dieser Publikation enthaltene Information ist Eigentum der SAP. Weitergabe und Vervielfältigung dieser Publikation oder von Teilen daraus sind, zu welchem Zweck und in welcher Form auch immer, nur mit ausdrücklicher schriftlicher Genehmigung durch SAP AG gestattet.</a:t>
            </a:r>
          </a:p>
          <a:p>
            <a:pPr>
              <a:spcBef>
                <a:spcPts val="400"/>
              </a:spcBef>
            </a:pPr>
            <a:endParaRPr sz="900" noProof="1">
              <a:solidFill>
                <a:srgbClr val="000000"/>
              </a:solidFill>
              <a:ea typeface="MS PGothic" pitchFamily="34" charset="-128"/>
            </a:endParaRPr>
          </a:p>
        </p:txBody>
      </p:sp>
    </p:spTree>
    <p:extLst>
      <p:ext uri="{BB962C8B-B14F-4D97-AF65-F5344CB8AC3E}">
        <p14:creationId xmlns:p14="http://schemas.microsoft.com/office/powerpoint/2010/main" val="125410629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el u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7531312"/>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bwMode="gray">
          <a:xfrm>
            <a:off x="324000" y="-1"/>
            <a:ext cx="8496000" cy="2160000"/>
          </a:xfrm>
          <a:prstGeom prst="rect">
            <a:avLst/>
          </a:prstGeom>
          <a:solidFill>
            <a:schemeClr val="bg1">
              <a:alpha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774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7" name="TextBox 6"/>
          <p:cNvSpPr txBox="1"/>
          <p:nvPr userDrawn="1"/>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000000"/>
                </a:solidFill>
                <a:ea typeface="Arial Unicode MS" pitchFamily="34" charset="-128"/>
                <a:cs typeface="Arial Unicode MS" pitchFamily="34" charset="-128"/>
              </a:rPr>
              <a:t>Use this title slide only with an image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2725580899"/>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bwMode="gray">
          <a:xfrm>
            <a:off x="324000" y="-1"/>
            <a:ext cx="8496000" cy="2160000"/>
          </a:xfrm>
          <a:prstGeom prst="rect">
            <a:avLst/>
          </a:prstGeom>
          <a:solidFill>
            <a:schemeClr val="bg1">
              <a:alpha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5" name="Rectangle 4"/>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9" name="Title 1"/>
          <p:cNvSpPr>
            <a:spLocks noGrp="1"/>
          </p:cNvSpPr>
          <p:nvPr>
            <p:ph type="ctrTitle" hasCustomPrompt="1"/>
          </p:nvPr>
        </p:nvSpPr>
        <p:spPr bwMode="gray">
          <a:xfrm>
            <a:off x="414000" y="324000"/>
            <a:ext cx="774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en-US" dirty="0"/>
          </a:p>
        </p:txBody>
      </p:sp>
      <p:sp>
        <p:nvSpPr>
          <p:cNvPr id="10" name="TextBox 9"/>
          <p:cNvSpPr txBox="1"/>
          <p:nvPr/>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000000"/>
                </a:solidFill>
                <a:ea typeface="Arial Unicode MS" pitchFamily="34" charset="-128"/>
                <a:cs typeface="Arial Unicode MS" pitchFamily="34" charset="-128"/>
              </a:rPr>
              <a:t>Use this title slide only with an image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1055823188"/>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774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sp>
        <p:nvSpPr>
          <p:cNvPr id="6" name="Subtitle 2"/>
          <p:cNvSpPr>
            <a:spLocks noGrp="1"/>
          </p:cNvSpPr>
          <p:nvPr>
            <p:ph type="subTitle" idx="1" hasCustomPrompt="1"/>
          </p:nvPr>
        </p:nvSpPr>
        <p:spPr bwMode="gray">
          <a:xfrm>
            <a:off x="32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38699476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9" name="Title 1"/>
          <p:cNvSpPr>
            <a:spLocks noGrp="1"/>
          </p:cNvSpPr>
          <p:nvPr>
            <p:ph type="ctrTitle" hasCustomPrompt="1"/>
          </p:nvPr>
        </p:nvSpPr>
        <p:spPr bwMode="gray">
          <a:xfrm>
            <a:off x="324000" y="324000"/>
            <a:ext cx="774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en-US" dirty="0"/>
          </a:p>
        </p:txBody>
      </p:sp>
      <p:sp>
        <p:nvSpPr>
          <p:cNvPr id="5" name="Rectangle 4"/>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10799399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76118259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15036785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5292000" cy="738664"/>
          </a:xfrm>
        </p:spPr>
        <p:txBody>
          <a:bodyPr anchor="t" anchorCtr="0">
            <a:noAutofit/>
          </a:bodyPr>
          <a:lstStyle>
            <a:lvl1pPr>
              <a:defRPr sz="4800">
                <a:solidFill>
                  <a:schemeClr val="tx1"/>
                </a:solidFill>
                <a:latin typeface="+mj-lt"/>
              </a:defRPr>
            </a:lvl1pPr>
          </a:lstStyle>
          <a:p>
            <a:r>
              <a:rPr lang="en-US" dirty="0" smtClean="0"/>
              <a:t>Thank you</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6300000" y="2556379"/>
            <a:ext cx="2520000" cy="3230646"/>
          </a:xfrm>
        </p:spPr>
        <p:txBody>
          <a:bodyPr anchor="t" anchorCtr="0">
            <a:noAutofit/>
          </a:bodyPr>
          <a:lstStyle>
            <a:lvl1pPr>
              <a:spcBef>
                <a:spcPts val="0"/>
              </a:spcBef>
              <a:defRPr sz="14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sp>
        <p:nvSpPr>
          <p:cNvPr id="8" name="TextBox 7"/>
          <p:cNvSpPr txBox="1"/>
          <p:nvPr userDrawn="1"/>
        </p:nvSpPr>
        <p:spPr bwMode="black">
          <a:xfrm>
            <a:off x="324000" y="6628489"/>
            <a:ext cx="3387713" cy="138499"/>
          </a:xfrm>
          <a:prstGeom prst="rect">
            <a:avLst/>
          </a:prstGeom>
          <a:noFill/>
        </p:spPr>
        <p:txBody>
          <a:bodyPr wrap="none" lIns="0" tIns="0" rIns="0" bIns="0" rtlCol="0">
            <a:spAutoFit/>
          </a:bodyPr>
          <a:lstStyle/>
          <a:p>
            <a:pPr marL="133350" indent="-133350">
              <a:buClr>
                <a:srgbClr val="000000"/>
              </a:buClr>
              <a:buFont typeface="Arial" pitchFamily="34" charset="0"/>
              <a:buChar char="©"/>
            </a:pPr>
            <a:r>
              <a:rPr lang="en-US" sz="900" dirty="0" smtClean="0">
                <a:solidFill>
                  <a:srgbClr val="000000"/>
                </a:solidFill>
              </a:rPr>
              <a:t>2016 SAP SE or an SAP affiliate company. All rights reserved.</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7" y="478631"/>
            <a:ext cx="1833518" cy="907200"/>
          </a:xfrm>
          <a:prstGeom prst="rect">
            <a:avLst/>
          </a:prstGeom>
        </p:spPr>
      </p:pic>
    </p:spTree>
    <p:extLst>
      <p:ext uri="{BB962C8B-B14F-4D97-AF65-F5344CB8AC3E}">
        <p14:creationId xmlns:p14="http://schemas.microsoft.com/office/powerpoint/2010/main" val="443203531"/>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extLst>
      <p:ext uri="{BB962C8B-B14F-4D97-AF65-F5344CB8AC3E}">
        <p14:creationId xmlns:p14="http://schemas.microsoft.com/office/powerpoint/2010/main" val="3314169600"/>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extLst>
      <p:ext uri="{BB962C8B-B14F-4D97-AF65-F5344CB8AC3E}">
        <p14:creationId xmlns:p14="http://schemas.microsoft.com/office/powerpoint/2010/main" val="1102160419"/>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1800000"/>
            <a:ext cx="8496000" cy="738664"/>
          </a:xfrm>
        </p:spPr>
        <p:txBody>
          <a:bodyPr anchor="t" anchorCtr="0">
            <a:noAutofit/>
          </a:bodyPr>
          <a:lstStyle>
            <a:lvl1pPr>
              <a:defRPr sz="4800">
                <a:solidFill>
                  <a:schemeClr val="tx1"/>
                </a:solidFill>
                <a:latin typeface="+mj-lt"/>
              </a:defRPr>
            </a:lvl1pPr>
          </a:lstStyle>
          <a:p>
            <a:r>
              <a:rPr lang="en-US" dirty="0" smtClean="0"/>
              <a:t>Click to insert text</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3" name="Rectangle 2"/>
          <p:cNvSpPr/>
          <p:nvPr userDrawn="1"/>
        </p:nvSpPr>
        <p:spPr bwMode="gray">
          <a:xfrm>
            <a:off x="137160" y="1043940"/>
            <a:ext cx="8846820" cy="35052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8462007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30380294"/>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8110053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5566170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en-US" dirty="0"/>
          </a:p>
        </p:txBody>
      </p:sp>
      <p:sp>
        <p:nvSpPr>
          <p:cNvPr id="4" name="Text Placeholder 3"/>
          <p:cNvSpPr>
            <a:spLocks noGrp="1"/>
          </p:cNvSpPr>
          <p:nvPr>
            <p:ph type="body" sz="quarter" idx="11" hasCustomPrompt="1"/>
          </p:nvPr>
        </p:nvSpPr>
        <p:spPr>
          <a:xfrm>
            <a:off x="324000" y="1692000"/>
            <a:ext cx="5238000" cy="4392000"/>
          </a:xfrm>
        </p:spPr>
        <p:txBody>
          <a:body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389475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4795133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82870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Tree>
    <p:extLst>
      <p:ext uri="{BB962C8B-B14F-4D97-AF65-F5344CB8AC3E}">
        <p14:creationId xmlns:p14="http://schemas.microsoft.com/office/powerpoint/2010/main" val="302658359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extLst>
      <p:ext uri="{BB962C8B-B14F-4D97-AF65-F5344CB8AC3E}">
        <p14:creationId xmlns:p14="http://schemas.microsoft.com/office/powerpoint/2010/main" val="279073240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extLst>
      <p:ext uri="{BB962C8B-B14F-4D97-AF65-F5344CB8AC3E}">
        <p14:creationId xmlns:p14="http://schemas.microsoft.com/office/powerpoint/2010/main" val="295656625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10" name="Rectangle 9"/>
          <p:cNvSpPr/>
          <p:nvPr userDrawn="1"/>
        </p:nvSpPr>
        <p:spPr bwMode="gray">
          <a:xfrm>
            <a:off x="137160" y="1043940"/>
            <a:ext cx="8846820" cy="35052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305606835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Screensho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4979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p:nvSpPr>
        <p:spPr bwMode="gray">
          <a:xfrm>
            <a:off x="324000" y="324000"/>
            <a:ext cx="8496150" cy="756000"/>
          </a:xfrm>
          <a:prstGeom prst="rect">
            <a:avLst/>
          </a:prstGeom>
        </p:spPr>
        <p:txBody>
          <a:bodyPr vert="horz" lIns="0" tIns="0" rIns="0" bIns="0" rtlCol="0" anchor="ctr" anchorCtr="0">
            <a:noAutofit/>
          </a:bodyPr>
          <a:lstStyle/>
          <a:p>
            <a:pPr>
              <a:spcBef>
                <a:spcPct val="0"/>
              </a:spcBef>
            </a:pPr>
            <a:r>
              <a:rPr lang="en-US" sz="2400" b="1" dirty="0" smtClean="0">
                <a:solidFill>
                  <a:srgbClr val="666666"/>
                </a:solidFill>
              </a:rPr>
              <a:t>© 2016 SAP SE or an SAP affiliate company. </a:t>
            </a:r>
            <a:br>
              <a:rPr lang="en-US" sz="2400" b="1" dirty="0" smtClean="0">
                <a:solidFill>
                  <a:srgbClr val="666666"/>
                </a:solidFill>
              </a:rPr>
            </a:br>
            <a:r>
              <a:rPr lang="en-US" sz="2400" b="1" dirty="0" smtClean="0">
                <a:solidFill>
                  <a:srgbClr val="666666"/>
                </a:solidFill>
              </a:rPr>
              <a:t>All rights reserved.</a:t>
            </a:r>
          </a:p>
        </p:txBody>
      </p:sp>
      <p:sp>
        <p:nvSpPr>
          <p:cNvPr id="5" name="TextBox 4"/>
          <p:cNvSpPr txBox="1"/>
          <p:nvPr/>
        </p:nvSpPr>
        <p:spPr bwMode="gray">
          <a:xfrm>
            <a:off x="324000" y="1692000"/>
            <a:ext cx="8496150" cy="3539430"/>
          </a:xfrm>
          <a:prstGeom prst="rect">
            <a:avLst/>
          </a:prstGeom>
          <a:noFill/>
        </p:spPr>
        <p:txBody>
          <a:bodyPr wrap="square" lIns="0" tIns="0" rIns="0" bIns="0" rtlCol="0">
            <a:spAutoFit/>
          </a:bodyPr>
          <a:lstStyle/>
          <a:p>
            <a:r>
              <a:rPr lang="en-US" sz="1000" dirty="0" smtClean="0">
                <a:solidFill>
                  <a:srgbClr val="000000"/>
                </a:solidFill>
                <a:ea typeface="Arial Unicode MS" panose="020B0604020202020204" pitchFamily="34" charset="-128"/>
              </a:rPr>
              <a:t>No part of this publication may be reproduced or transmitted in any form or for any purpose without the express permission of SAP SE or an </a:t>
            </a:r>
          </a:p>
          <a:p>
            <a:r>
              <a:rPr lang="en-US" sz="1000" dirty="0" smtClean="0">
                <a:solidFill>
                  <a:srgbClr val="000000"/>
                </a:solidFill>
                <a:ea typeface="Arial Unicode MS" panose="020B0604020202020204" pitchFamily="34" charset="-128"/>
              </a:rPr>
              <a:t>SAP affiliate company.</a:t>
            </a:r>
          </a:p>
          <a:p>
            <a:pPr>
              <a:spcBef>
                <a:spcPts val="1200"/>
              </a:spcBef>
            </a:pPr>
            <a:r>
              <a:rPr lang="en-US" sz="1000" dirty="0" smtClean="0">
                <a:solidFill>
                  <a:srgbClr val="000000"/>
                </a:solidFill>
                <a:ea typeface="Arial Unicode MS" panose="020B0604020202020204" pitchFamily="34" charset="-128"/>
              </a:rPr>
              <a:t>SAP and other SAP products and services mentioned herein as well as their respective logos are trademarks or registered trademarks of SAP SE </a:t>
            </a:r>
            <a:br>
              <a:rPr lang="en-US" sz="1000" dirty="0" smtClean="0">
                <a:solidFill>
                  <a:srgbClr val="000000"/>
                </a:solidFill>
                <a:ea typeface="Arial Unicode MS" panose="020B0604020202020204" pitchFamily="34" charset="-128"/>
              </a:rPr>
            </a:br>
            <a:r>
              <a:rPr lang="en-US" sz="1000" dirty="0" smtClean="0">
                <a:solidFill>
                  <a:srgbClr val="000000"/>
                </a:solidFill>
                <a:ea typeface="Arial Unicode MS" panose="020B0604020202020204" pitchFamily="34" charset="-128"/>
              </a:rPr>
              <a:t>(or an SAP affiliate company) in Germany and other countries. Please see </a:t>
            </a:r>
            <a:r>
              <a:rPr lang="en-US" sz="1000" dirty="0" smtClean="0">
                <a:solidFill>
                  <a:srgbClr val="000000"/>
                </a:solidFill>
                <a:ea typeface="Arial Unicode MS" panose="020B0604020202020204" pitchFamily="34" charset="-128"/>
                <a:hlinkClick r:id="rId2"/>
              </a:rPr>
              <a:t>http://global12.sap.com/corporate-en/legal/copyright/index.epx</a:t>
            </a:r>
            <a:r>
              <a:rPr lang="en-US" sz="1000" dirty="0" smtClean="0">
                <a:solidFill>
                  <a:srgbClr val="000000"/>
                </a:solidFill>
                <a:ea typeface="Arial Unicode MS" panose="020B0604020202020204" pitchFamily="34" charset="-128"/>
              </a:rPr>
              <a:t> for additional trademark information and notices.</a:t>
            </a:r>
          </a:p>
          <a:p>
            <a:pPr>
              <a:spcBef>
                <a:spcPts val="1200"/>
              </a:spcBef>
            </a:pPr>
            <a:r>
              <a:rPr lang="en-US" sz="1000" dirty="0" smtClean="0">
                <a:solidFill>
                  <a:srgbClr val="000000"/>
                </a:solidFill>
                <a:ea typeface="Arial Unicode MS" panose="020B0604020202020204" pitchFamily="34" charset="-128"/>
              </a:rPr>
              <a:t>Some software products marketed by SAP SE and its distributors contain proprietary software components of other software vendors.</a:t>
            </a:r>
          </a:p>
          <a:p>
            <a:pPr>
              <a:spcBef>
                <a:spcPts val="1200"/>
              </a:spcBef>
            </a:pPr>
            <a:r>
              <a:rPr lang="en-US" sz="1000" dirty="0" smtClean="0">
                <a:solidFill>
                  <a:srgbClr val="000000"/>
                </a:solidFill>
                <a:ea typeface="Arial Unicode MS" panose="020B0604020202020204" pitchFamily="34" charset="-128"/>
              </a:rPr>
              <a:t>National product specifications may vary.</a:t>
            </a:r>
          </a:p>
          <a:p>
            <a:pPr>
              <a:spcBef>
                <a:spcPts val="1200"/>
              </a:spcBef>
            </a:pPr>
            <a:r>
              <a:rPr lang="en-US" sz="1000" dirty="0" smtClean="0">
                <a:solidFill>
                  <a:srgbClr val="000000"/>
                </a:solidFill>
                <a:ea typeface="Arial Unicode MS" panose="020B0604020202020204" pitchFamily="34" charset="-128"/>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a:t>
            </a:r>
            <a:br>
              <a:rPr lang="en-US" sz="1000" dirty="0" smtClean="0">
                <a:solidFill>
                  <a:srgbClr val="000000"/>
                </a:solidFill>
                <a:ea typeface="Arial Unicode MS" panose="020B0604020202020204" pitchFamily="34" charset="-128"/>
              </a:rPr>
            </a:br>
            <a:r>
              <a:rPr lang="en-US" sz="1000" dirty="0" smtClean="0">
                <a:solidFill>
                  <a:srgbClr val="000000"/>
                </a:solidFill>
                <a:ea typeface="Arial Unicode MS" panose="020B0604020202020204" pitchFamily="34" charset="-128"/>
              </a:rPr>
              <a:t>SAP affiliate company products and services are those that are set forth in the express warranty statements accompanying such products and </a:t>
            </a:r>
            <a:br>
              <a:rPr lang="en-US" sz="1000" dirty="0" smtClean="0">
                <a:solidFill>
                  <a:srgbClr val="000000"/>
                </a:solidFill>
                <a:ea typeface="Arial Unicode MS" panose="020B0604020202020204" pitchFamily="34" charset="-128"/>
              </a:rPr>
            </a:br>
            <a:r>
              <a:rPr lang="en-US" sz="1000" dirty="0" smtClean="0">
                <a:solidFill>
                  <a:srgbClr val="000000"/>
                </a:solidFill>
                <a:ea typeface="Arial Unicode MS" panose="020B0604020202020204" pitchFamily="34" charset="-128"/>
              </a:rPr>
              <a:t>services, if any. Nothing herein should be construed as constituting an additional warranty. </a:t>
            </a:r>
          </a:p>
          <a:p>
            <a:pPr>
              <a:spcBef>
                <a:spcPts val="1200"/>
              </a:spcBef>
            </a:pPr>
            <a:r>
              <a:rPr lang="en-US" sz="1000" dirty="0" smtClean="0">
                <a:solidFill>
                  <a:srgbClr val="000000"/>
                </a:solidFill>
                <a:ea typeface="Arial Unicode MS" panose="020B0604020202020204" pitchFamily="34" charset="-128"/>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304044554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spcBef>
                <a:spcPct val="0"/>
              </a:spcBef>
              <a:defRPr/>
            </a:pPr>
            <a:r>
              <a:rPr sz="2400" b="1" dirty="0" smtClean="0">
                <a:solidFill>
                  <a:srgbClr val="666666"/>
                </a:solidFill>
              </a:rPr>
              <a:t>© 2016 SAP SE oder ein SAP-Konzernunternehmen. </a:t>
            </a:r>
            <a:br>
              <a:rPr sz="2400" b="1" dirty="0" smtClean="0">
                <a:solidFill>
                  <a:srgbClr val="666666"/>
                </a:solidFill>
              </a:rPr>
            </a:br>
            <a:r>
              <a:rPr sz="2400" b="1" dirty="0" smtClean="0">
                <a:solidFill>
                  <a:srgbClr val="666666"/>
                </a:solidFill>
              </a:rPr>
              <a:t>Alle Rechte vorbehalten.</a:t>
            </a:r>
          </a:p>
        </p:txBody>
      </p:sp>
      <p:sp>
        <p:nvSpPr>
          <p:cNvPr id="6" name="TextBox 5"/>
          <p:cNvSpPr txBox="1"/>
          <p:nvPr/>
        </p:nvSpPr>
        <p:spPr bwMode="gray">
          <a:xfrm>
            <a:off x="324000" y="1692000"/>
            <a:ext cx="8496150" cy="4001095"/>
          </a:xfrm>
          <a:prstGeom prst="rect">
            <a:avLst/>
          </a:prstGeom>
          <a:noFill/>
        </p:spPr>
        <p:txBody>
          <a:bodyPr wrap="square" lIns="0" tIns="0" rIns="0" bIns="0" rtlCol="0">
            <a:spAutoFit/>
          </a:bodyPr>
          <a:lstStyle/>
          <a:p>
            <a:r>
              <a:rPr sz="1000" dirty="0" smtClean="0">
                <a:solidFill>
                  <a:srgbClr val="000000"/>
                </a:solidFill>
              </a:rPr>
              <a:t>Weitergabe und Vervielfältigung dieser Publikation oder von Teilen daraus sind, zu welchem Zweck und in welcher Form auch immer, ohne die ausdrückliche schriftliche Genehmigung durch </a:t>
            </a:r>
            <a:r>
              <a:rPr lang="en-US" sz="1000" dirty="0" smtClean="0">
                <a:solidFill>
                  <a:srgbClr val="000000"/>
                </a:solidFill>
                <a:ea typeface="Arial Unicode MS" panose="020B0604020202020204" pitchFamily="34" charset="-128"/>
              </a:rPr>
              <a:t>SAP SE </a:t>
            </a:r>
            <a:r>
              <a:rPr sz="1000" dirty="0" smtClean="0">
                <a:solidFill>
                  <a:srgbClr val="000000"/>
                </a:solidFill>
              </a:rPr>
              <a:t>oder ein SAP-Konzernunternehmen nicht gestattet.</a:t>
            </a:r>
          </a:p>
          <a:p>
            <a:pPr>
              <a:spcBef>
                <a:spcPts val="1200"/>
              </a:spcBef>
            </a:pPr>
            <a:r>
              <a:rPr sz="1000" dirty="0" smtClean="0">
                <a:solidFill>
                  <a:srgbClr val="000000"/>
                </a:solidFill>
              </a:rPr>
              <a:t>SAP und andere in diesem Dokument erwähnte Produkte und Dienstleistungen von SAP sowie die dazugehörigen Logos sind Marken oder eingetragene Marken der </a:t>
            </a:r>
            <a:r>
              <a:rPr lang="en-US" sz="1000" dirty="0" smtClean="0">
                <a:solidFill>
                  <a:srgbClr val="000000"/>
                </a:solidFill>
                <a:ea typeface="Arial Unicode MS" panose="020B0604020202020204" pitchFamily="34" charset="-128"/>
              </a:rPr>
              <a:t>SAP SE </a:t>
            </a:r>
            <a:r>
              <a:rPr sz="1000" dirty="0" smtClean="0">
                <a:solidFill>
                  <a:srgbClr val="000000"/>
                </a:solidFill>
              </a:rPr>
              <a:t>(oder von einem SAP-Konzernunternehmen) in Deutschland und verschiedenen anderen Ländern weltweit. </a:t>
            </a:r>
            <a:br>
              <a:rPr sz="1000" dirty="0" smtClean="0">
                <a:solidFill>
                  <a:srgbClr val="000000"/>
                </a:solidFill>
              </a:rPr>
            </a:br>
            <a:r>
              <a:rPr sz="1000" dirty="0" smtClean="0">
                <a:solidFill>
                  <a:srgbClr val="000000"/>
                </a:solidFill>
              </a:rPr>
              <a:t>Weitere Hinweise und Informationen zum Markenrecht finden Sie unter </a:t>
            </a:r>
            <a:r>
              <a:rPr sz="1000" dirty="0" smtClean="0">
                <a:solidFill>
                  <a:srgbClr val="000000"/>
                </a:solidFill>
                <a:hlinkClick r:id="rId2"/>
              </a:rPr>
              <a:t>http://global.sap.com/corporate-de/legal/copyright/index.epx</a:t>
            </a:r>
            <a:r>
              <a:rPr sz="1000" dirty="0" smtClean="0">
                <a:solidFill>
                  <a:srgbClr val="000000"/>
                </a:solidFill>
              </a:rPr>
              <a:t>.</a:t>
            </a:r>
          </a:p>
          <a:p>
            <a:pPr>
              <a:spcBef>
                <a:spcPts val="1200"/>
              </a:spcBef>
            </a:pPr>
            <a:r>
              <a:rPr sz="1000" dirty="0" smtClean="0">
                <a:solidFill>
                  <a:srgbClr val="000000"/>
                </a:solidFill>
              </a:rPr>
              <a:t>Die von </a:t>
            </a:r>
            <a:r>
              <a:rPr lang="en-US" sz="1000" dirty="0" smtClean="0">
                <a:solidFill>
                  <a:srgbClr val="000000"/>
                </a:solidFill>
                <a:ea typeface="Arial Unicode MS" panose="020B0604020202020204" pitchFamily="34" charset="-128"/>
              </a:rPr>
              <a:t>SAP SE </a:t>
            </a:r>
            <a:r>
              <a:rPr sz="1000" dirty="0" smtClean="0">
                <a:solidFill>
                  <a:srgbClr val="000000"/>
                </a:solidFill>
              </a:rPr>
              <a:t>oder deren Vertriebsfirmen angebotenen Softwareprodukte können Softwarekomponenten auch anderer Softwarehersteller enthalten.</a:t>
            </a:r>
          </a:p>
          <a:p>
            <a:pPr>
              <a:spcBef>
                <a:spcPts val="1200"/>
              </a:spcBef>
            </a:pPr>
            <a:r>
              <a:rPr sz="1000" dirty="0" smtClean="0">
                <a:solidFill>
                  <a:srgbClr val="000000"/>
                </a:solidFill>
              </a:rPr>
              <a:t>Produkte können länderspezifische Unterschiede aufweisen.</a:t>
            </a:r>
          </a:p>
          <a:p>
            <a:pPr>
              <a:spcBef>
                <a:spcPts val="1200"/>
              </a:spcBef>
            </a:pPr>
            <a:r>
              <a:rPr sz="1000" dirty="0" smtClean="0">
                <a:solidFill>
                  <a:srgbClr val="000000"/>
                </a:solidFill>
              </a:rPr>
              <a:t>Die vorliegenden Unterlagen werden von der </a:t>
            </a:r>
            <a:r>
              <a:rPr lang="en-US" sz="1000" dirty="0" smtClean="0">
                <a:solidFill>
                  <a:srgbClr val="000000"/>
                </a:solidFill>
                <a:ea typeface="Arial Unicode MS" panose="020B0604020202020204" pitchFamily="34" charset="-128"/>
              </a:rPr>
              <a:t>SAP SE </a:t>
            </a:r>
            <a:r>
              <a:rPr sz="1000" dirty="0" smtClean="0">
                <a:solidFill>
                  <a:srgbClr val="000000"/>
                </a:solidFill>
              </a:rPr>
              <a:t>oder einem SAP-Konzernunternehmen bereitgestellt und dienen ausschließlich zu Informations-zwecken. Die </a:t>
            </a:r>
            <a:r>
              <a:rPr lang="en-US" sz="1000" dirty="0" smtClean="0">
                <a:solidFill>
                  <a:srgbClr val="000000"/>
                </a:solidFill>
                <a:ea typeface="Arial Unicode MS" panose="020B0604020202020204" pitchFamily="34" charset="-128"/>
              </a:rPr>
              <a:t>SAP SE </a:t>
            </a:r>
            <a:r>
              <a:rPr sz="1000" dirty="0" smtClean="0">
                <a:solidFill>
                  <a:srgbClr val="000000"/>
                </a:solidFill>
              </a:rPr>
              <a:t>oder ihre Konzernunternehmen übernehmen keinerlei Haftung oder Gewährleistung für Fehler oder Unvollständigkeiten in </a:t>
            </a:r>
            <a:br>
              <a:rPr sz="1000" dirty="0" smtClean="0">
                <a:solidFill>
                  <a:srgbClr val="000000"/>
                </a:solidFill>
              </a:rPr>
            </a:br>
            <a:r>
              <a:rPr sz="1000" dirty="0" smtClean="0">
                <a:solidFill>
                  <a:srgbClr val="000000"/>
                </a:solidFill>
              </a:rPr>
              <a:t>dieser Publikation. Die </a:t>
            </a:r>
            <a:r>
              <a:rPr lang="en-US" sz="1000" dirty="0" smtClean="0">
                <a:solidFill>
                  <a:srgbClr val="000000"/>
                </a:solidFill>
                <a:ea typeface="Arial Unicode MS" panose="020B0604020202020204" pitchFamily="34" charset="-128"/>
              </a:rPr>
              <a:t>SAP SE </a:t>
            </a:r>
            <a:r>
              <a:rPr sz="1000" dirty="0" smtClean="0">
                <a:solidFill>
                  <a:srgbClr val="000000"/>
                </a:solidFill>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sz="1000" dirty="0" smtClean="0">
                <a:solidFill>
                  <a:srgbClr val="000000"/>
                </a:solidFill>
              </a:rPr>
              <a:t>Insbesondere sind die </a:t>
            </a:r>
            <a:r>
              <a:rPr lang="en-US" sz="1000" dirty="0" smtClean="0">
                <a:solidFill>
                  <a:srgbClr val="000000"/>
                </a:solidFill>
                <a:ea typeface="Arial Unicode MS" panose="020B0604020202020204" pitchFamily="34" charset="-128"/>
              </a:rPr>
              <a:t>SAP SE </a:t>
            </a:r>
            <a:r>
              <a:rPr sz="1000" dirty="0" smtClean="0">
                <a:solidFill>
                  <a:srgbClr val="000000"/>
                </a:solidFill>
              </a:rPr>
              <a:t>oder ihre Konzernunternehmen in keiner Weise verpflichtet, in dieser Publikation oder einer zugehörigen Präsentation dargestellte Geschäftsabläufe zu verfolgen oder hierin wiedergegebene Funktionen zu entwickeln oder zu veröffentlichen. Diese Publikation oder </a:t>
            </a:r>
            <a:br>
              <a:rPr sz="1000" dirty="0" smtClean="0">
                <a:solidFill>
                  <a:srgbClr val="000000"/>
                </a:solidFill>
              </a:rPr>
            </a:br>
            <a:r>
              <a:rPr sz="1000" dirty="0" smtClean="0">
                <a:solidFill>
                  <a:srgbClr val="000000"/>
                </a:solidFill>
              </a:rPr>
              <a:t>eine zugehörige Präsentation, die Strategie und etwaige künftige Entwicklungen, Produkte und/oder Plattformen der </a:t>
            </a:r>
            <a:r>
              <a:rPr lang="en-US" sz="1000" dirty="0" smtClean="0">
                <a:solidFill>
                  <a:srgbClr val="000000"/>
                </a:solidFill>
                <a:ea typeface="Arial Unicode MS" panose="020B0604020202020204" pitchFamily="34" charset="-128"/>
              </a:rPr>
              <a:t>SAP SE </a:t>
            </a:r>
            <a:r>
              <a:rPr sz="1000" dirty="0" smtClean="0">
                <a:solidFill>
                  <a:srgbClr val="000000"/>
                </a:solidFill>
              </a:rPr>
              <a:t>oder ihrer Konzern-</a:t>
            </a:r>
            <a:br>
              <a:rPr sz="1000" dirty="0" smtClean="0">
                <a:solidFill>
                  <a:srgbClr val="000000"/>
                </a:solidFill>
              </a:rPr>
            </a:br>
            <a:r>
              <a:rPr sz="1000" dirty="0" smtClean="0">
                <a:solidFill>
                  <a:srgbClr val="000000"/>
                </a:solidFill>
              </a:rPr>
              <a:t>unternehmen können von der </a:t>
            </a:r>
            <a:r>
              <a:rPr lang="en-US" sz="1000" dirty="0" smtClean="0">
                <a:solidFill>
                  <a:srgbClr val="000000"/>
                </a:solidFill>
                <a:ea typeface="Arial Unicode MS" panose="020B0604020202020204" pitchFamily="34" charset="-128"/>
              </a:rPr>
              <a:t>SAP SE </a:t>
            </a:r>
            <a:r>
              <a:rPr sz="1000" dirty="0" smtClean="0">
                <a:solidFill>
                  <a:srgbClr val="000000"/>
                </a:solidFill>
              </a:rPr>
              <a:t>oder ihren Konzernunternehmen jederzeit und ohne Angabe von Gründen unangekündigt geändert werden. </a:t>
            </a:r>
            <a:br>
              <a:rPr sz="1000" dirty="0" smtClean="0">
                <a:solidFill>
                  <a:srgbClr val="000000"/>
                </a:solidFill>
              </a:rPr>
            </a:br>
            <a:r>
              <a:rPr sz="1000" dirty="0" smtClean="0">
                <a:solidFill>
                  <a:srgbClr val="000000"/>
                </a:solidFill>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a:t>
            </a:r>
            <a:br>
              <a:rPr sz="1000" dirty="0" smtClean="0">
                <a:solidFill>
                  <a:srgbClr val="000000"/>
                </a:solidFill>
              </a:rPr>
            </a:br>
            <a:r>
              <a:rPr sz="1000" dirty="0" smtClean="0">
                <a:solidFill>
                  <a:srgbClr val="000000"/>
                </a:solidFill>
              </a:rPr>
              <a:t>die tatsächlichen Ergebnisse von den Erwartungen abweichen können. Die vorausschauenden Aussagen geben die Sicht zu dem Zeitpunkt wieder, </a:t>
            </a:r>
            <a:br>
              <a:rPr sz="1000" dirty="0" smtClean="0">
                <a:solidFill>
                  <a:srgbClr val="000000"/>
                </a:solidFill>
              </a:rPr>
            </a:br>
            <a:r>
              <a:rPr sz="1000" dirty="0" smtClean="0">
                <a:solidFill>
                  <a:srgbClr val="000000"/>
                </a:solidFill>
              </a:rPr>
              <a:t>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279073899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Titel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2011</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159270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Titel u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6367395"/>
      </p:ext>
    </p:extLst>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bwMode="gray">
          <a:xfrm>
            <a:off x="324000" y="-1"/>
            <a:ext cx="8496000" cy="2160000"/>
          </a:xfrm>
          <a:prstGeom prst="rect">
            <a:avLst/>
          </a:prstGeom>
          <a:solidFill>
            <a:schemeClr val="bg1">
              <a:alpha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774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7" name="TextBox 6"/>
          <p:cNvSpPr txBox="1"/>
          <p:nvPr userDrawn="1"/>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000000"/>
                </a:solidFill>
                <a:ea typeface="Arial Unicode MS" pitchFamily="34" charset="-128"/>
                <a:cs typeface="Arial Unicode MS" pitchFamily="34" charset="-128"/>
              </a:rPr>
              <a:t>Use this title slide only with an image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212475829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bwMode="gray">
          <a:xfrm>
            <a:off x="324000" y="-1"/>
            <a:ext cx="8496000" cy="2160000"/>
          </a:xfrm>
          <a:prstGeom prst="rect">
            <a:avLst/>
          </a:prstGeom>
          <a:solidFill>
            <a:schemeClr val="bg1">
              <a:alpha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5" name="Rectangle 4"/>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9" name="Title 1"/>
          <p:cNvSpPr>
            <a:spLocks noGrp="1"/>
          </p:cNvSpPr>
          <p:nvPr>
            <p:ph type="ctrTitle" hasCustomPrompt="1"/>
          </p:nvPr>
        </p:nvSpPr>
        <p:spPr bwMode="gray">
          <a:xfrm>
            <a:off x="414000" y="324000"/>
            <a:ext cx="774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en-US" dirty="0"/>
          </a:p>
        </p:txBody>
      </p:sp>
      <p:sp>
        <p:nvSpPr>
          <p:cNvPr id="10" name="TextBox 9"/>
          <p:cNvSpPr txBox="1"/>
          <p:nvPr/>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000000"/>
                </a:solidFill>
                <a:ea typeface="Arial Unicode MS" pitchFamily="34" charset="-128"/>
                <a:cs typeface="Arial Unicode MS" pitchFamily="34" charset="-128"/>
              </a:rPr>
              <a:t>Use this title slide only with an image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1872938795"/>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774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sp>
        <p:nvSpPr>
          <p:cNvPr id="6" name="Subtitle 2"/>
          <p:cNvSpPr>
            <a:spLocks noGrp="1"/>
          </p:cNvSpPr>
          <p:nvPr>
            <p:ph type="subTitle" idx="1" hasCustomPrompt="1"/>
          </p:nvPr>
        </p:nvSpPr>
        <p:spPr bwMode="gray">
          <a:xfrm>
            <a:off x="32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22940502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9" name="Title 1"/>
          <p:cNvSpPr>
            <a:spLocks noGrp="1"/>
          </p:cNvSpPr>
          <p:nvPr>
            <p:ph type="ctrTitle" hasCustomPrompt="1"/>
          </p:nvPr>
        </p:nvSpPr>
        <p:spPr bwMode="gray">
          <a:xfrm>
            <a:off x="324000" y="324000"/>
            <a:ext cx="774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en-US" dirty="0"/>
          </a:p>
        </p:txBody>
      </p:sp>
      <p:sp>
        <p:nvSpPr>
          <p:cNvPr id="5" name="Rectangle 4"/>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42347112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23385440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37904783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5292000" cy="738664"/>
          </a:xfrm>
        </p:spPr>
        <p:txBody>
          <a:bodyPr anchor="t" anchorCtr="0">
            <a:noAutofit/>
          </a:bodyPr>
          <a:lstStyle>
            <a:lvl1pPr>
              <a:defRPr sz="4800">
                <a:solidFill>
                  <a:schemeClr val="tx1"/>
                </a:solidFill>
                <a:latin typeface="+mj-lt"/>
              </a:defRPr>
            </a:lvl1pPr>
          </a:lstStyle>
          <a:p>
            <a:r>
              <a:rPr lang="en-US" dirty="0" smtClean="0"/>
              <a:t>Thank you</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6300000" y="2556379"/>
            <a:ext cx="2520000" cy="3230646"/>
          </a:xfrm>
        </p:spPr>
        <p:txBody>
          <a:bodyPr anchor="t" anchorCtr="0">
            <a:noAutofit/>
          </a:bodyPr>
          <a:lstStyle>
            <a:lvl1pPr>
              <a:spcBef>
                <a:spcPts val="0"/>
              </a:spcBef>
              <a:defRPr sz="14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sp>
        <p:nvSpPr>
          <p:cNvPr id="8" name="TextBox 7"/>
          <p:cNvSpPr txBox="1"/>
          <p:nvPr userDrawn="1"/>
        </p:nvSpPr>
        <p:spPr bwMode="black">
          <a:xfrm>
            <a:off x="324000" y="6628489"/>
            <a:ext cx="3387713" cy="138499"/>
          </a:xfrm>
          <a:prstGeom prst="rect">
            <a:avLst/>
          </a:prstGeom>
          <a:noFill/>
        </p:spPr>
        <p:txBody>
          <a:bodyPr wrap="none" lIns="0" tIns="0" rIns="0" bIns="0" rtlCol="0">
            <a:spAutoFit/>
          </a:bodyPr>
          <a:lstStyle/>
          <a:p>
            <a:pPr marL="133350" indent="-133350">
              <a:buClr>
                <a:srgbClr val="000000"/>
              </a:buClr>
              <a:buFont typeface="Arial" pitchFamily="34" charset="0"/>
              <a:buChar char="©"/>
            </a:pPr>
            <a:r>
              <a:rPr lang="en-US" sz="900" dirty="0" smtClean="0">
                <a:solidFill>
                  <a:srgbClr val="000000"/>
                </a:solidFill>
              </a:rPr>
              <a:t>2016 SAP SE or an SAP affiliate company. All rights reserved.</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7" y="478631"/>
            <a:ext cx="1833518" cy="907200"/>
          </a:xfrm>
          <a:prstGeom prst="rect">
            <a:avLst/>
          </a:prstGeom>
        </p:spPr>
      </p:pic>
    </p:spTree>
    <p:extLst>
      <p:ext uri="{BB962C8B-B14F-4D97-AF65-F5344CB8AC3E}">
        <p14:creationId xmlns:p14="http://schemas.microsoft.com/office/powerpoint/2010/main" val="453858555"/>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extLst>
      <p:ext uri="{BB962C8B-B14F-4D97-AF65-F5344CB8AC3E}">
        <p14:creationId xmlns:p14="http://schemas.microsoft.com/office/powerpoint/2010/main" val="1577736510"/>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extLst>
      <p:ext uri="{BB962C8B-B14F-4D97-AF65-F5344CB8AC3E}">
        <p14:creationId xmlns:p14="http://schemas.microsoft.com/office/powerpoint/2010/main" val="4064946350"/>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1800000"/>
            <a:ext cx="8496000" cy="738664"/>
          </a:xfrm>
        </p:spPr>
        <p:txBody>
          <a:bodyPr anchor="t" anchorCtr="0">
            <a:noAutofit/>
          </a:bodyPr>
          <a:lstStyle>
            <a:lvl1pPr>
              <a:defRPr sz="4800">
                <a:solidFill>
                  <a:schemeClr val="tx1"/>
                </a:solidFill>
                <a:latin typeface="+mj-lt"/>
              </a:defRPr>
            </a:lvl1pPr>
          </a:lstStyle>
          <a:p>
            <a:r>
              <a:rPr lang="en-US" dirty="0" smtClean="0"/>
              <a:t>Click to insert text</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3" name="Rectangle 2"/>
          <p:cNvSpPr/>
          <p:nvPr userDrawn="1"/>
        </p:nvSpPr>
        <p:spPr bwMode="gray">
          <a:xfrm>
            <a:off x="137160" y="1043940"/>
            <a:ext cx="8846820" cy="35052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2315091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984224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248078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99116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en-US" dirty="0"/>
          </a:p>
        </p:txBody>
      </p:sp>
      <p:sp>
        <p:nvSpPr>
          <p:cNvPr id="4" name="Text Placeholder 3"/>
          <p:cNvSpPr>
            <a:spLocks noGrp="1"/>
          </p:cNvSpPr>
          <p:nvPr>
            <p:ph type="body" sz="quarter" idx="11" hasCustomPrompt="1"/>
          </p:nvPr>
        </p:nvSpPr>
        <p:spPr>
          <a:xfrm>
            <a:off x="324000" y="1692000"/>
            <a:ext cx="5238000" cy="4392000"/>
          </a:xfrm>
        </p:spPr>
        <p:txBody>
          <a:body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397103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352655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0161448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Tree>
    <p:extLst>
      <p:ext uri="{BB962C8B-B14F-4D97-AF65-F5344CB8AC3E}">
        <p14:creationId xmlns:p14="http://schemas.microsoft.com/office/powerpoint/2010/main" val="361631124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extLst>
      <p:ext uri="{BB962C8B-B14F-4D97-AF65-F5344CB8AC3E}">
        <p14:creationId xmlns:p14="http://schemas.microsoft.com/office/powerpoint/2010/main" val="245662757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extLst>
      <p:ext uri="{BB962C8B-B14F-4D97-AF65-F5344CB8AC3E}">
        <p14:creationId xmlns:p14="http://schemas.microsoft.com/office/powerpoint/2010/main" val="144908034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10" name="Rectangle 9"/>
          <p:cNvSpPr/>
          <p:nvPr userDrawn="1"/>
        </p:nvSpPr>
        <p:spPr bwMode="gray">
          <a:xfrm>
            <a:off x="137160" y="1043940"/>
            <a:ext cx="8846820" cy="35052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26582983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Screensho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029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p:nvSpPr>
        <p:spPr bwMode="gray">
          <a:xfrm>
            <a:off x="324000" y="324000"/>
            <a:ext cx="8496150" cy="756000"/>
          </a:xfrm>
          <a:prstGeom prst="rect">
            <a:avLst/>
          </a:prstGeom>
        </p:spPr>
        <p:txBody>
          <a:bodyPr vert="horz" lIns="0" tIns="0" rIns="0" bIns="0" rtlCol="0" anchor="ctr" anchorCtr="0">
            <a:noAutofit/>
          </a:bodyPr>
          <a:lstStyle/>
          <a:p>
            <a:pPr>
              <a:spcBef>
                <a:spcPct val="0"/>
              </a:spcBef>
            </a:pPr>
            <a:r>
              <a:rPr lang="en-US" sz="2400" b="1" dirty="0" smtClean="0">
                <a:solidFill>
                  <a:srgbClr val="666666"/>
                </a:solidFill>
              </a:rPr>
              <a:t>© 2016 SAP SE or an SAP affiliate company. </a:t>
            </a:r>
            <a:br>
              <a:rPr lang="en-US" sz="2400" b="1" dirty="0" smtClean="0">
                <a:solidFill>
                  <a:srgbClr val="666666"/>
                </a:solidFill>
              </a:rPr>
            </a:br>
            <a:r>
              <a:rPr lang="en-US" sz="2400" b="1" dirty="0" smtClean="0">
                <a:solidFill>
                  <a:srgbClr val="666666"/>
                </a:solidFill>
              </a:rPr>
              <a:t>All rights reserved.</a:t>
            </a:r>
          </a:p>
        </p:txBody>
      </p:sp>
      <p:sp>
        <p:nvSpPr>
          <p:cNvPr id="5" name="TextBox 4"/>
          <p:cNvSpPr txBox="1"/>
          <p:nvPr/>
        </p:nvSpPr>
        <p:spPr bwMode="gray">
          <a:xfrm>
            <a:off x="324000" y="1692000"/>
            <a:ext cx="8496150" cy="3539430"/>
          </a:xfrm>
          <a:prstGeom prst="rect">
            <a:avLst/>
          </a:prstGeom>
          <a:noFill/>
        </p:spPr>
        <p:txBody>
          <a:bodyPr wrap="square" lIns="0" tIns="0" rIns="0" bIns="0" rtlCol="0">
            <a:spAutoFit/>
          </a:bodyPr>
          <a:lstStyle/>
          <a:p>
            <a:r>
              <a:rPr lang="en-US" sz="1000" dirty="0" smtClean="0">
                <a:solidFill>
                  <a:srgbClr val="000000"/>
                </a:solidFill>
                <a:ea typeface="Arial Unicode MS" panose="020B0604020202020204" pitchFamily="34" charset="-128"/>
              </a:rPr>
              <a:t>No part of this publication may be reproduced or transmitted in any form or for any purpose without the express permission of SAP SE or an </a:t>
            </a:r>
          </a:p>
          <a:p>
            <a:r>
              <a:rPr lang="en-US" sz="1000" dirty="0" smtClean="0">
                <a:solidFill>
                  <a:srgbClr val="000000"/>
                </a:solidFill>
                <a:ea typeface="Arial Unicode MS" panose="020B0604020202020204" pitchFamily="34" charset="-128"/>
              </a:rPr>
              <a:t>SAP affiliate company.</a:t>
            </a:r>
          </a:p>
          <a:p>
            <a:pPr>
              <a:spcBef>
                <a:spcPts val="1200"/>
              </a:spcBef>
            </a:pPr>
            <a:r>
              <a:rPr lang="en-US" sz="1000" dirty="0" smtClean="0">
                <a:solidFill>
                  <a:srgbClr val="000000"/>
                </a:solidFill>
                <a:ea typeface="Arial Unicode MS" panose="020B0604020202020204" pitchFamily="34" charset="-128"/>
              </a:rPr>
              <a:t>SAP and other SAP products and services mentioned herein as well as their respective logos are trademarks or registered trademarks of SAP SE </a:t>
            </a:r>
            <a:br>
              <a:rPr lang="en-US" sz="1000" dirty="0" smtClean="0">
                <a:solidFill>
                  <a:srgbClr val="000000"/>
                </a:solidFill>
                <a:ea typeface="Arial Unicode MS" panose="020B0604020202020204" pitchFamily="34" charset="-128"/>
              </a:rPr>
            </a:br>
            <a:r>
              <a:rPr lang="en-US" sz="1000" dirty="0" smtClean="0">
                <a:solidFill>
                  <a:srgbClr val="000000"/>
                </a:solidFill>
                <a:ea typeface="Arial Unicode MS" panose="020B0604020202020204" pitchFamily="34" charset="-128"/>
              </a:rPr>
              <a:t>(or an SAP affiliate company) in Germany and other countries. Please see </a:t>
            </a:r>
            <a:r>
              <a:rPr lang="en-US" sz="1000" dirty="0" smtClean="0">
                <a:solidFill>
                  <a:srgbClr val="000000"/>
                </a:solidFill>
                <a:ea typeface="Arial Unicode MS" panose="020B0604020202020204" pitchFamily="34" charset="-128"/>
                <a:hlinkClick r:id="rId2"/>
              </a:rPr>
              <a:t>http://global12.sap.com/corporate-en/legal/copyright/index.epx</a:t>
            </a:r>
            <a:r>
              <a:rPr lang="en-US" sz="1000" dirty="0" smtClean="0">
                <a:solidFill>
                  <a:srgbClr val="000000"/>
                </a:solidFill>
                <a:ea typeface="Arial Unicode MS" panose="020B0604020202020204" pitchFamily="34" charset="-128"/>
              </a:rPr>
              <a:t> for additional trademark information and notices.</a:t>
            </a:r>
          </a:p>
          <a:p>
            <a:pPr>
              <a:spcBef>
                <a:spcPts val="1200"/>
              </a:spcBef>
            </a:pPr>
            <a:r>
              <a:rPr lang="en-US" sz="1000" dirty="0" smtClean="0">
                <a:solidFill>
                  <a:srgbClr val="000000"/>
                </a:solidFill>
                <a:ea typeface="Arial Unicode MS" panose="020B0604020202020204" pitchFamily="34" charset="-128"/>
              </a:rPr>
              <a:t>Some software products marketed by SAP SE and its distributors contain proprietary software components of other software vendors.</a:t>
            </a:r>
          </a:p>
          <a:p>
            <a:pPr>
              <a:spcBef>
                <a:spcPts val="1200"/>
              </a:spcBef>
            </a:pPr>
            <a:r>
              <a:rPr lang="en-US" sz="1000" dirty="0" smtClean="0">
                <a:solidFill>
                  <a:srgbClr val="000000"/>
                </a:solidFill>
                <a:ea typeface="Arial Unicode MS" panose="020B0604020202020204" pitchFamily="34" charset="-128"/>
              </a:rPr>
              <a:t>National product specifications may vary.</a:t>
            </a:r>
          </a:p>
          <a:p>
            <a:pPr>
              <a:spcBef>
                <a:spcPts val="1200"/>
              </a:spcBef>
            </a:pPr>
            <a:r>
              <a:rPr lang="en-US" sz="1000" dirty="0" smtClean="0">
                <a:solidFill>
                  <a:srgbClr val="000000"/>
                </a:solidFill>
                <a:ea typeface="Arial Unicode MS" panose="020B0604020202020204" pitchFamily="34" charset="-128"/>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a:t>
            </a:r>
            <a:br>
              <a:rPr lang="en-US" sz="1000" dirty="0" smtClean="0">
                <a:solidFill>
                  <a:srgbClr val="000000"/>
                </a:solidFill>
                <a:ea typeface="Arial Unicode MS" panose="020B0604020202020204" pitchFamily="34" charset="-128"/>
              </a:rPr>
            </a:br>
            <a:r>
              <a:rPr lang="en-US" sz="1000" dirty="0" smtClean="0">
                <a:solidFill>
                  <a:srgbClr val="000000"/>
                </a:solidFill>
                <a:ea typeface="Arial Unicode MS" panose="020B0604020202020204" pitchFamily="34" charset="-128"/>
              </a:rPr>
              <a:t>SAP affiliate company products and services are those that are set forth in the express warranty statements accompanying such products and </a:t>
            </a:r>
            <a:br>
              <a:rPr lang="en-US" sz="1000" dirty="0" smtClean="0">
                <a:solidFill>
                  <a:srgbClr val="000000"/>
                </a:solidFill>
                <a:ea typeface="Arial Unicode MS" panose="020B0604020202020204" pitchFamily="34" charset="-128"/>
              </a:rPr>
            </a:br>
            <a:r>
              <a:rPr lang="en-US" sz="1000" dirty="0" smtClean="0">
                <a:solidFill>
                  <a:srgbClr val="000000"/>
                </a:solidFill>
                <a:ea typeface="Arial Unicode MS" panose="020B0604020202020204" pitchFamily="34" charset="-128"/>
              </a:rPr>
              <a:t>services, if any. Nothing herein should be construed as constituting an additional warranty. </a:t>
            </a:r>
          </a:p>
          <a:p>
            <a:pPr>
              <a:spcBef>
                <a:spcPts val="1200"/>
              </a:spcBef>
            </a:pPr>
            <a:r>
              <a:rPr lang="en-US" sz="1000" dirty="0" smtClean="0">
                <a:solidFill>
                  <a:srgbClr val="000000"/>
                </a:solidFill>
                <a:ea typeface="Arial Unicode MS" panose="020B0604020202020204" pitchFamily="34" charset="-128"/>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56130626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spcBef>
                <a:spcPct val="0"/>
              </a:spcBef>
              <a:defRPr/>
            </a:pPr>
            <a:r>
              <a:rPr sz="2400" b="1" dirty="0" smtClean="0">
                <a:solidFill>
                  <a:srgbClr val="666666"/>
                </a:solidFill>
              </a:rPr>
              <a:t>© 2016 SAP SE oder ein SAP-Konzernunternehmen. </a:t>
            </a:r>
            <a:br>
              <a:rPr sz="2400" b="1" dirty="0" smtClean="0">
                <a:solidFill>
                  <a:srgbClr val="666666"/>
                </a:solidFill>
              </a:rPr>
            </a:br>
            <a:r>
              <a:rPr sz="2400" b="1" dirty="0" smtClean="0">
                <a:solidFill>
                  <a:srgbClr val="666666"/>
                </a:solidFill>
              </a:rPr>
              <a:t>Alle Rechte vorbehalten.</a:t>
            </a:r>
          </a:p>
        </p:txBody>
      </p:sp>
      <p:sp>
        <p:nvSpPr>
          <p:cNvPr id="6" name="TextBox 5"/>
          <p:cNvSpPr txBox="1"/>
          <p:nvPr/>
        </p:nvSpPr>
        <p:spPr bwMode="gray">
          <a:xfrm>
            <a:off x="324000" y="1692000"/>
            <a:ext cx="8496150" cy="4001095"/>
          </a:xfrm>
          <a:prstGeom prst="rect">
            <a:avLst/>
          </a:prstGeom>
          <a:noFill/>
        </p:spPr>
        <p:txBody>
          <a:bodyPr wrap="square" lIns="0" tIns="0" rIns="0" bIns="0" rtlCol="0">
            <a:spAutoFit/>
          </a:bodyPr>
          <a:lstStyle/>
          <a:p>
            <a:r>
              <a:rPr sz="1000" dirty="0" smtClean="0">
                <a:solidFill>
                  <a:srgbClr val="000000"/>
                </a:solidFill>
              </a:rPr>
              <a:t>Weitergabe und Vervielfältigung dieser Publikation oder von Teilen daraus sind, zu welchem Zweck und in welcher Form auch immer, ohne die ausdrückliche schriftliche Genehmigung durch </a:t>
            </a:r>
            <a:r>
              <a:rPr lang="en-US" sz="1000" dirty="0" smtClean="0">
                <a:solidFill>
                  <a:srgbClr val="000000"/>
                </a:solidFill>
                <a:ea typeface="Arial Unicode MS" panose="020B0604020202020204" pitchFamily="34" charset="-128"/>
              </a:rPr>
              <a:t>SAP SE </a:t>
            </a:r>
            <a:r>
              <a:rPr sz="1000" dirty="0" smtClean="0">
                <a:solidFill>
                  <a:srgbClr val="000000"/>
                </a:solidFill>
              </a:rPr>
              <a:t>oder ein SAP-Konzernunternehmen nicht gestattet.</a:t>
            </a:r>
          </a:p>
          <a:p>
            <a:pPr>
              <a:spcBef>
                <a:spcPts val="1200"/>
              </a:spcBef>
            </a:pPr>
            <a:r>
              <a:rPr sz="1000" dirty="0" smtClean="0">
                <a:solidFill>
                  <a:srgbClr val="000000"/>
                </a:solidFill>
              </a:rPr>
              <a:t>SAP und andere in diesem Dokument erwähnte Produkte und Dienstleistungen von SAP sowie die dazugehörigen Logos sind Marken oder eingetragene Marken der </a:t>
            </a:r>
            <a:r>
              <a:rPr lang="en-US" sz="1000" dirty="0" smtClean="0">
                <a:solidFill>
                  <a:srgbClr val="000000"/>
                </a:solidFill>
                <a:ea typeface="Arial Unicode MS" panose="020B0604020202020204" pitchFamily="34" charset="-128"/>
              </a:rPr>
              <a:t>SAP SE </a:t>
            </a:r>
            <a:r>
              <a:rPr sz="1000" dirty="0" smtClean="0">
                <a:solidFill>
                  <a:srgbClr val="000000"/>
                </a:solidFill>
              </a:rPr>
              <a:t>(oder von einem SAP-Konzernunternehmen) in Deutschland und verschiedenen anderen Ländern weltweit. </a:t>
            </a:r>
            <a:br>
              <a:rPr sz="1000" dirty="0" smtClean="0">
                <a:solidFill>
                  <a:srgbClr val="000000"/>
                </a:solidFill>
              </a:rPr>
            </a:br>
            <a:r>
              <a:rPr sz="1000" dirty="0" smtClean="0">
                <a:solidFill>
                  <a:srgbClr val="000000"/>
                </a:solidFill>
              </a:rPr>
              <a:t>Weitere Hinweise und Informationen zum Markenrecht finden Sie unter </a:t>
            </a:r>
            <a:r>
              <a:rPr sz="1000" dirty="0" smtClean="0">
                <a:solidFill>
                  <a:srgbClr val="000000"/>
                </a:solidFill>
                <a:hlinkClick r:id="rId2"/>
              </a:rPr>
              <a:t>http://global.sap.com/corporate-de/legal/copyright/index.epx</a:t>
            </a:r>
            <a:r>
              <a:rPr sz="1000" dirty="0" smtClean="0">
                <a:solidFill>
                  <a:srgbClr val="000000"/>
                </a:solidFill>
              </a:rPr>
              <a:t>.</a:t>
            </a:r>
          </a:p>
          <a:p>
            <a:pPr>
              <a:spcBef>
                <a:spcPts val="1200"/>
              </a:spcBef>
            </a:pPr>
            <a:r>
              <a:rPr sz="1000" dirty="0" smtClean="0">
                <a:solidFill>
                  <a:srgbClr val="000000"/>
                </a:solidFill>
              </a:rPr>
              <a:t>Die von </a:t>
            </a:r>
            <a:r>
              <a:rPr lang="en-US" sz="1000" dirty="0" smtClean="0">
                <a:solidFill>
                  <a:srgbClr val="000000"/>
                </a:solidFill>
                <a:ea typeface="Arial Unicode MS" panose="020B0604020202020204" pitchFamily="34" charset="-128"/>
              </a:rPr>
              <a:t>SAP SE </a:t>
            </a:r>
            <a:r>
              <a:rPr sz="1000" dirty="0" smtClean="0">
                <a:solidFill>
                  <a:srgbClr val="000000"/>
                </a:solidFill>
              </a:rPr>
              <a:t>oder deren Vertriebsfirmen angebotenen Softwareprodukte können Softwarekomponenten auch anderer Softwarehersteller enthalten.</a:t>
            </a:r>
          </a:p>
          <a:p>
            <a:pPr>
              <a:spcBef>
                <a:spcPts val="1200"/>
              </a:spcBef>
            </a:pPr>
            <a:r>
              <a:rPr sz="1000" dirty="0" smtClean="0">
                <a:solidFill>
                  <a:srgbClr val="000000"/>
                </a:solidFill>
              </a:rPr>
              <a:t>Produkte können länderspezifische Unterschiede aufweisen.</a:t>
            </a:r>
          </a:p>
          <a:p>
            <a:pPr>
              <a:spcBef>
                <a:spcPts val="1200"/>
              </a:spcBef>
            </a:pPr>
            <a:r>
              <a:rPr sz="1000" dirty="0" smtClean="0">
                <a:solidFill>
                  <a:srgbClr val="000000"/>
                </a:solidFill>
              </a:rPr>
              <a:t>Die vorliegenden Unterlagen werden von der </a:t>
            </a:r>
            <a:r>
              <a:rPr lang="en-US" sz="1000" dirty="0" smtClean="0">
                <a:solidFill>
                  <a:srgbClr val="000000"/>
                </a:solidFill>
                <a:ea typeface="Arial Unicode MS" panose="020B0604020202020204" pitchFamily="34" charset="-128"/>
              </a:rPr>
              <a:t>SAP SE </a:t>
            </a:r>
            <a:r>
              <a:rPr sz="1000" dirty="0" smtClean="0">
                <a:solidFill>
                  <a:srgbClr val="000000"/>
                </a:solidFill>
              </a:rPr>
              <a:t>oder einem SAP-Konzernunternehmen bereitgestellt und dienen ausschließlich zu Informations-zwecken. Die </a:t>
            </a:r>
            <a:r>
              <a:rPr lang="en-US" sz="1000" dirty="0" smtClean="0">
                <a:solidFill>
                  <a:srgbClr val="000000"/>
                </a:solidFill>
                <a:ea typeface="Arial Unicode MS" panose="020B0604020202020204" pitchFamily="34" charset="-128"/>
              </a:rPr>
              <a:t>SAP SE </a:t>
            </a:r>
            <a:r>
              <a:rPr sz="1000" dirty="0" smtClean="0">
                <a:solidFill>
                  <a:srgbClr val="000000"/>
                </a:solidFill>
              </a:rPr>
              <a:t>oder ihre Konzernunternehmen übernehmen keinerlei Haftung oder Gewährleistung für Fehler oder Unvollständigkeiten in </a:t>
            </a:r>
            <a:br>
              <a:rPr sz="1000" dirty="0" smtClean="0">
                <a:solidFill>
                  <a:srgbClr val="000000"/>
                </a:solidFill>
              </a:rPr>
            </a:br>
            <a:r>
              <a:rPr sz="1000" dirty="0" smtClean="0">
                <a:solidFill>
                  <a:srgbClr val="000000"/>
                </a:solidFill>
              </a:rPr>
              <a:t>dieser Publikation. Die </a:t>
            </a:r>
            <a:r>
              <a:rPr lang="en-US" sz="1000" dirty="0" smtClean="0">
                <a:solidFill>
                  <a:srgbClr val="000000"/>
                </a:solidFill>
                <a:ea typeface="Arial Unicode MS" panose="020B0604020202020204" pitchFamily="34" charset="-128"/>
              </a:rPr>
              <a:t>SAP SE </a:t>
            </a:r>
            <a:r>
              <a:rPr sz="1000" dirty="0" smtClean="0">
                <a:solidFill>
                  <a:srgbClr val="000000"/>
                </a:solidFill>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sz="1000" dirty="0" smtClean="0">
                <a:solidFill>
                  <a:srgbClr val="000000"/>
                </a:solidFill>
              </a:rPr>
              <a:t>Insbesondere sind die </a:t>
            </a:r>
            <a:r>
              <a:rPr lang="en-US" sz="1000" dirty="0" smtClean="0">
                <a:solidFill>
                  <a:srgbClr val="000000"/>
                </a:solidFill>
                <a:ea typeface="Arial Unicode MS" panose="020B0604020202020204" pitchFamily="34" charset="-128"/>
              </a:rPr>
              <a:t>SAP SE </a:t>
            </a:r>
            <a:r>
              <a:rPr sz="1000" dirty="0" smtClean="0">
                <a:solidFill>
                  <a:srgbClr val="000000"/>
                </a:solidFill>
              </a:rPr>
              <a:t>oder ihre Konzernunternehmen in keiner Weise verpflichtet, in dieser Publikation oder einer zugehörigen Präsentation dargestellte Geschäftsabläufe zu verfolgen oder hierin wiedergegebene Funktionen zu entwickeln oder zu veröffentlichen. Diese Publikation oder </a:t>
            </a:r>
            <a:br>
              <a:rPr sz="1000" dirty="0" smtClean="0">
                <a:solidFill>
                  <a:srgbClr val="000000"/>
                </a:solidFill>
              </a:rPr>
            </a:br>
            <a:r>
              <a:rPr sz="1000" dirty="0" smtClean="0">
                <a:solidFill>
                  <a:srgbClr val="000000"/>
                </a:solidFill>
              </a:rPr>
              <a:t>eine zugehörige Präsentation, die Strategie und etwaige künftige Entwicklungen, Produkte und/oder Plattformen der </a:t>
            </a:r>
            <a:r>
              <a:rPr lang="en-US" sz="1000" dirty="0" smtClean="0">
                <a:solidFill>
                  <a:srgbClr val="000000"/>
                </a:solidFill>
                <a:ea typeface="Arial Unicode MS" panose="020B0604020202020204" pitchFamily="34" charset="-128"/>
              </a:rPr>
              <a:t>SAP SE </a:t>
            </a:r>
            <a:r>
              <a:rPr sz="1000" dirty="0" smtClean="0">
                <a:solidFill>
                  <a:srgbClr val="000000"/>
                </a:solidFill>
              </a:rPr>
              <a:t>oder ihrer Konzern-</a:t>
            </a:r>
            <a:br>
              <a:rPr sz="1000" dirty="0" smtClean="0">
                <a:solidFill>
                  <a:srgbClr val="000000"/>
                </a:solidFill>
              </a:rPr>
            </a:br>
            <a:r>
              <a:rPr sz="1000" dirty="0" smtClean="0">
                <a:solidFill>
                  <a:srgbClr val="000000"/>
                </a:solidFill>
              </a:rPr>
              <a:t>unternehmen können von der </a:t>
            </a:r>
            <a:r>
              <a:rPr lang="en-US" sz="1000" dirty="0" smtClean="0">
                <a:solidFill>
                  <a:srgbClr val="000000"/>
                </a:solidFill>
                <a:ea typeface="Arial Unicode MS" panose="020B0604020202020204" pitchFamily="34" charset="-128"/>
              </a:rPr>
              <a:t>SAP SE </a:t>
            </a:r>
            <a:r>
              <a:rPr sz="1000" dirty="0" smtClean="0">
                <a:solidFill>
                  <a:srgbClr val="000000"/>
                </a:solidFill>
              </a:rPr>
              <a:t>oder ihren Konzernunternehmen jederzeit und ohne Angabe von Gründen unangekündigt geändert werden. </a:t>
            </a:r>
            <a:br>
              <a:rPr sz="1000" dirty="0" smtClean="0">
                <a:solidFill>
                  <a:srgbClr val="000000"/>
                </a:solidFill>
              </a:rPr>
            </a:br>
            <a:r>
              <a:rPr sz="1000" dirty="0" smtClean="0">
                <a:solidFill>
                  <a:srgbClr val="000000"/>
                </a:solidFill>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a:t>
            </a:r>
            <a:br>
              <a:rPr sz="1000" dirty="0" smtClean="0">
                <a:solidFill>
                  <a:srgbClr val="000000"/>
                </a:solidFill>
              </a:rPr>
            </a:br>
            <a:r>
              <a:rPr sz="1000" dirty="0" smtClean="0">
                <a:solidFill>
                  <a:srgbClr val="000000"/>
                </a:solidFill>
              </a:rPr>
              <a:t>die tatsächlichen Ergebnisse von den Erwartungen abweichen können. Die vorausschauenden Aussagen geben die Sicht zu dem Zeitpunkt wieder, </a:t>
            </a:r>
            <a:br>
              <a:rPr sz="1000" dirty="0" smtClean="0">
                <a:solidFill>
                  <a:srgbClr val="000000"/>
                </a:solidFill>
              </a:rPr>
            </a:br>
            <a:r>
              <a:rPr sz="1000" dirty="0" smtClean="0">
                <a:solidFill>
                  <a:srgbClr val="000000"/>
                </a:solidFill>
              </a:rPr>
              <a:t>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400865412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Titel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2011</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56293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Titel u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2247902"/>
      </p:ext>
    </p:extLst>
  </p:cSld>
  <p:clrMapOvr>
    <a:masterClrMapping/>
  </p:clrMapOvr>
  <p:hf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bwMode="gray">
          <a:xfrm>
            <a:off x="324000" y="-1"/>
            <a:ext cx="8496000" cy="2160000"/>
          </a:xfrm>
          <a:prstGeom prst="rect">
            <a:avLst/>
          </a:prstGeom>
          <a:solidFill>
            <a:schemeClr val="bg1">
              <a:alpha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774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7" name="TextBox 6"/>
          <p:cNvSpPr txBox="1"/>
          <p:nvPr userDrawn="1"/>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000000"/>
                </a:solidFill>
                <a:ea typeface="Arial Unicode MS" pitchFamily="34" charset="-128"/>
                <a:cs typeface="Arial Unicode MS" pitchFamily="34" charset="-128"/>
              </a:rPr>
              <a:t>Use this title slide only with an image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3493056790"/>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bwMode="gray">
          <a:xfrm>
            <a:off x="324000" y="-1"/>
            <a:ext cx="8496000" cy="2160000"/>
          </a:xfrm>
          <a:prstGeom prst="rect">
            <a:avLst/>
          </a:prstGeom>
          <a:solidFill>
            <a:schemeClr val="bg1">
              <a:alpha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5" name="Rectangle 4"/>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9" name="Title 1"/>
          <p:cNvSpPr>
            <a:spLocks noGrp="1"/>
          </p:cNvSpPr>
          <p:nvPr>
            <p:ph type="ctrTitle" hasCustomPrompt="1"/>
          </p:nvPr>
        </p:nvSpPr>
        <p:spPr bwMode="gray">
          <a:xfrm>
            <a:off x="414000" y="324000"/>
            <a:ext cx="774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en-US" dirty="0"/>
          </a:p>
        </p:txBody>
      </p:sp>
      <p:sp>
        <p:nvSpPr>
          <p:cNvPr id="10" name="TextBox 9"/>
          <p:cNvSpPr txBox="1"/>
          <p:nvPr/>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000000"/>
                </a:solidFill>
                <a:ea typeface="Arial Unicode MS" pitchFamily="34" charset="-128"/>
                <a:cs typeface="Arial Unicode MS" pitchFamily="34" charset="-128"/>
              </a:rPr>
              <a:t>Use this title slide only with an image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1728981560"/>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774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sp>
        <p:nvSpPr>
          <p:cNvPr id="6" name="Subtitle 2"/>
          <p:cNvSpPr>
            <a:spLocks noGrp="1"/>
          </p:cNvSpPr>
          <p:nvPr>
            <p:ph type="subTitle" idx="1" hasCustomPrompt="1"/>
          </p:nvPr>
        </p:nvSpPr>
        <p:spPr bwMode="gray">
          <a:xfrm>
            <a:off x="32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27993813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9" name="Title 1"/>
          <p:cNvSpPr>
            <a:spLocks noGrp="1"/>
          </p:cNvSpPr>
          <p:nvPr>
            <p:ph type="ctrTitle" hasCustomPrompt="1"/>
          </p:nvPr>
        </p:nvSpPr>
        <p:spPr bwMode="gray">
          <a:xfrm>
            <a:off x="324000" y="324000"/>
            <a:ext cx="774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en-US" dirty="0"/>
          </a:p>
        </p:txBody>
      </p:sp>
      <p:sp>
        <p:nvSpPr>
          <p:cNvPr id="5" name="Rectangle 4"/>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20392837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28273249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9717893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5292000" cy="738664"/>
          </a:xfrm>
        </p:spPr>
        <p:txBody>
          <a:bodyPr anchor="t" anchorCtr="0">
            <a:noAutofit/>
          </a:bodyPr>
          <a:lstStyle>
            <a:lvl1pPr>
              <a:defRPr sz="4800">
                <a:solidFill>
                  <a:schemeClr val="tx1"/>
                </a:solidFill>
                <a:latin typeface="+mj-lt"/>
              </a:defRPr>
            </a:lvl1pPr>
          </a:lstStyle>
          <a:p>
            <a:r>
              <a:rPr lang="en-US" dirty="0" smtClean="0"/>
              <a:t>Thank you</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6300000" y="2556379"/>
            <a:ext cx="2520000" cy="3230646"/>
          </a:xfrm>
        </p:spPr>
        <p:txBody>
          <a:bodyPr anchor="t" anchorCtr="0">
            <a:noAutofit/>
          </a:bodyPr>
          <a:lstStyle>
            <a:lvl1pPr>
              <a:spcBef>
                <a:spcPts val="0"/>
              </a:spcBef>
              <a:defRPr sz="14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sp>
        <p:nvSpPr>
          <p:cNvPr id="8" name="TextBox 7"/>
          <p:cNvSpPr txBox="1"/>
          <p:nvPr userDrawn="1"/>
        </p:nvSpPr>
        <p:spPr bwMode="black">
          <a:xfrm>
            <a:off x="324000" y="6628489"/>
            <a:ext cx="3387713" cy="138499"/>
          </a:xfrm>
          <a:prstGeom prst="rect">
            <a:avLst/>
          </a:prstGeom>
          <a:noFill/>
        </p:spPr>
        <p:txBody>
          <a:bodyPr wrap="none" lIns="0" tIns="0" rIns="0" bIns="0" rtlCol="0">
            <a:spAutoFit/>
          </a:bodyPr>
          <a:lstStyle/>
          <a:p>
            <a:pPr marL="133350" indent="-133350">
              <a:buClr>
                <a:srgbClr val="000000"/>
              </a:buClr>
              <a:buFont typeface="Arial" pitchFamily="34" charset="0"/>
              <a:buChar char="©"/>
            </a:pPr>
            <a:r>
              <a:rPr lang="en-US" sz="900" dirty="0" smtClean="0">
                <a:solidFill>
                  <a:srgbClr val="000000"/>
                </a:solidFill>
              </a:rPr>
              <a:t>2016 SAP SE or an SAP affiliate company. All rights reserved.</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7" y="478631"/>
            <a:ext cx="1833518" cy="907200"/>
          </a:xfrm>
          <a:prstGeom prst="rect">
            <a:avLst/>
          </a:prstGeom>
        </p:spPr>
      </p:pic>
    </p:spTree>
    <p:extLst>
      <p:ext uri="{BB962C8B-B14F-4D97-AF65-F5344CB8AC3E}">
        <p14:creationId xmlns:p14="http://schemas.microsoft.com/office/powerpoint/2010/main" val="2892914902"/>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extLst>
      <p:ext uri="{BB962C8B-B14F-4D97-AF65-F5344CB8AC3E}">
        <p14:creationId xmlns:p14="http://schemas.microsoft.com/office/powerpoint/2010/main" val="4029532510"/>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extLst>
      <p:ext uri="{BB962C8B-B14F-4D97-AF65-F5344CB8AC3E}">
        <p14:creationId xmlns:p14="http://schemas.microsoft.com/office/powerpoint/2010/main" val="153716936"/>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1800000"/>
            <a:ext cx="8496000" cy="738664"/>
          </a:xfrm>
        </p:spPr>
        <p:txBody>
          <a:bodyPr anchor="t" anchorCtr="0">
            <a:noAutofit/>
          </a:bodyPr>
          <a:lstStyle>
            <a:lvl1pPr>
              <a:defRPr sz="4800">
                <a:solidFill>
                  <a:schemeClr val="tx1"/>
                </a:solidFill>
                <a:latin typeface="+mj-lt"/>
              </a:defRPr>
            </a:lvl1pPr>
          </a:lstStyle>
          <a:p>
            <a:r>
              <a:rPr lang="en-US" dirty="0" smtClean="0"/>
              <a:t>Click to insert text</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3" name="Rectangle 2"/>
          <p:cNvSpPr/>
          <p:nvPr userDrawn="1"/>
        </p:nvSpPr>
        <p:spPr bwMode="gray">
          <a:xfrm>
            <a:off x="137160" y="1043940"/>
            <a:ext cx="8846820" cy="35052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36177687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3953905"/>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241236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865607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en-US" dirty="0"/>
          </a:p>
        </p:txBody>
      </p:sp>
      <p:sp>
        <p:nvSpPr>
          <p:cNvPr id="4" name="Text Placeholder 3"/>
          <p:cNvSpPr>
            <a:spLocks noGrp="1"/>
          </p:cNvSpPr>
          <p:nvPr>
            <p:ph type="body" sz="quarter" idx="11" hasCustomPrompt="1"/>
          </p:nvPr>
        </p:nvSpPr>
        <p:spPr>
          <a:xfrm>
            <a:off x="324000" y="1692000"/>
            <a:ext cx="5238000" cy="4392000"/>
          </a:xfrm>
        </p:spPr>
        <p:txBody>
          <a:body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1696800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644531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0761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Tree>
    <p:extLst>
      <p:ext uri="{BB962C8B-B14F-4D97-AF65-F5344CB8AC3E}">
        <p14:creationId xmlns:p14="http://schemas.microsoft.com/office/powerpoint/2010/main" val="264436718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extLst>
      <p:ext uri="{BB962C8B-B14F-4D97-AF65-F5344CB8AC3E}">
        <p14:creationId xmlns:p14="http://schemas.microsoft.com/office/powerpoint/2010/main" val="336548591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extLst>
      <p:ext uri="{BB962C8B-B14F-4D97-AF65-F5344CB8AC3E}">
        <p14:creationId xmlns:p14="http://schemas.microsoft.com/office/powerpoint/2010/main" val="397503738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10" name="Rectangle 9"/>
          <p:cNvSpPr/>
          <p:nvPr userDrawn="1"/>
        </p:nvSpPr>
        <p:spPr bwMode="gray">
          <a:xfrm>
            <a:off x="137160" y="1043940"/>
            <a:ext cx="8846820" cy="35052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298524824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Screensho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66163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p:nvSpPr>
        <p:spPr bwMode="gray">
          <a:xfrm>
            <a:off x="324000" y="324000"/>
            <a:ext cx="8496150" cy="756000"/>
          </a:xfrm>
          <a:prstGeom prst="rect">
            <a:avLst/>
          </a:prstGeom>
        </p:spPr>
        <p:txBody>
          <a:bodyPr vert="horz" lIns="0" tIns="0" rIns="0" bIns="0" rtlCol="0" anchor="ctr" anchorCtr="0">
            <a:noAutofit/>
          </a:bodyPr>
          <a:lstStyle/>
          <a:p>
            <a:pPr>
              <a:spcBef>
                <a:spcPct val="0"/>
              </a:spcBef>
            </a:pPr>
            <a:r>
              <a:rPr lang="en-US" sz="2400" b="1" dirty="0" smtClean="0">
                <a:solidFill>
                  <a:srgbClr val="666666"/>
                </a:solidFill>
              </a:rPr>
              <a:t>© 2016 SAP SE or an SAP affiliate company. </a:t>
            </a:r>
            <a:br>
              <a:rPr lang="en-US" sz="2400" b="1" dirty="0" smtClean="0">
                <a:solidFill>
                  <a:srgbClr val="666666"/>
                </a:solidFill>
              </a:rPr>
            </a:br>
            <a:r>
              <a:rPr lang="en-US" sz="2400" b="1" dirty="0" smtClean="0">
                <a:solidFill>
                  <a:srgbClr val="666666"/>
                </a:solidFill>
              </a:rPr>
              <a:t>All rights reserved.</a:t>
            </a:r>
          </a:p>
        </p:txBody>
      </p:sp>
      <p:sp>
        <p:nvSpPr>
          <p:cNvPr id="5" name="TextBox 4"/>
          <p:cNvSpPr txBox="1"/>
          <p:nvPr/>
        </p:nvSpPr>
        <p:spPr bwMode="gray">
          <a:xfrm>
            <a:off x="324000" y="1692000"/>
            <a:ext cx="8496150" cy="3539430"/>
          </a:xfrm>
          <a:prstGeom prst="rect">
            <a:avLst/>
          </a:prstGeom>
          <a:noFill/>
        </p:spPr>
        <p:txBody>
          <a:bodyPr wrap="square" lIns="0" tIns="0" rIns="0" bIns="0" rtlCol="0">
            <a:spAutoFit/>
          </a:bodyPr>
          <a:lstStyle/>
          <a:p>
            <a:r>
              <a:rPr lang="en-US" sz="1000" dirty="0" smtClean="0">
                <a:solidFill>
                  <a:srgbClr val="000000"/>
                </a:solidFill>
                <a:ea typeface="Arial Unicode MS" panose="020B0604020202020204" pitchFamily="34" charset="-128"/>
              </a:rPr>
              <a:t>No part of this publication may be reproduced or transmitted in any form or for any purpose without the express permission of SAP SE or an </a:t>
            </a:r>
          </a:p>
          <a:p>
            <a:r>
              <a:rPr lang="en-US" sz="1000" dirty="0" smtClean="0">
                <a:solidFill>
                  <a:srgbClr val="000000"/>
                </a:solidFill>
                <a:ea typeface="Arial Unicode MS" panose="020B0604020202020204" pitchFamily="34" charset="-128"/>
              </a:rPr>
              <a:t>SAP affiliate company.</a:t>
            </a:r>
          </a:p>
          <a:p>
            <a:pPr>
              <a:spcBef>
                <a:spcPts val="1200"/>
              </a:spcBef>
            </a:pPr>
            <a:r>
              <a:rPr lang="en-US" sz="1000" dirty="0" smtClean="0">
                <a:solidFill>
                  <a:srgbClr val="000000"/>
                </a:solidFill>
                <a:ea typeface="Arial Unicode MS" panose="020B0604020202020204" pitchFamily="34" charset="-128"/>
              </a:rPr>
              <a:t>SAP and other SAP products and services mentioned herein as well as their respective logos are trademarks or registered trademarks of SAP SE </a:t>
            </a:r>
            <a:br>
              <a:rPr lang="en-US" sz="1000" dirty="0" smtClean="0">
                <a:solidFill>
                  <a:srgbClr val="000000"/>
                </a:solidFill>
                <a:ea typeface="Arial Unicode MS" panose="020B0604020202020204" pitchFamily="34" charset="-128"/>
              </a:rPr>
            </a:br>
            <a:r>
              <a:rPr lang="en-US" sz="1000" dirty="0" smtClean="0">
                <a:solidFill>
                  <a:srgbClr val="000000"/>
                </a:solidFill>
                <a:ea typeface="Arial Unicode MS" panose="020B0604020202020204" pitchFamily="34" charset="-128"/>
              </a:rPr>
              <a:t>(or an SAP affiliate company) in Germany and other countries. Please see </a:t>
            </a:r>
            <a:r>
              <a:rPr lang="en-US" sz="1000" dirty="0" smtClean="0">
                <a:solidFill>
                  <a:srgbClr val="000000"/>
                </a:solidFill>
                <a:ea typeface="Arial Unicode MS" panose="020B0604020202020204" pitchFamily="34" charset="-128"/>
                <a:hlinkClick r:id="rId2"/>
              </a:rPr>
              <a:t>http://global12.sap.com/corporate-en/legal/copyright/index.epx</a:t>
            </a:r>
            <a:r>
              <a:rPr lang="en-US" sz="1000" dirty="0" smtClean="0">
                <a:solidFill>
                  <a:srgbClr val="000000"/>
                </a:solidFill>
                <a:ea typeface="Arial Unicode MS" panose="020B0604020202020204" pitchFamily="34" charset="-128"/>
              </a:rPr>
              <a:t> for additional trademark information and notices.</a:t>
            </a:r>
          </a:p>
          <a:p>
            <a:pPr>
              <a:spcBef>
                <a:spcPts val="1200"/>
              </a:spcBef>
            </a:pPr>
            <a:r>
              <a:rPr lang="en-US" sz="1000" dirty="0" smtClean="0">
                <a:solidFill>
                  <a:srgbClr val="000000"/>
                </a:solidFill>
                <a:ea typeface="Arial Unicode MS" panose="020B0604020202020204" pitchFamily="34" charset="-128"/>
              </a:rPr>
              <a:t>Some software products marketed by SAP SE and its distributors contain proprietary software components of other software vendors.</a:t>
            </a:r>
          </a:p>
          <a:p>
            <a:pPr>
              <a:spcBef>
                <a:spcPts val="1200"/>
              </a:spcBef>
            </a:pPr>
            <a:r>
              <a:rPr lang="en-US" sz="1000" dirty="0" smtClean="0">
                <a:solidFill>
                  <a:srgbClr val="000000"/>
                </a:solidFill>
                <a:ea typeface="Arial Unicode MS" panose="020B0604020202020204" pitchFamily="34" charset="-128"/>
              </a:rPr>
              <a:t>National product specifications may vary.</a:t>
            </a:r>
          </a:p>
          <a:p>
            <a:pPr>
              <a:spcBef>
                <a:spcPts val="1200"/>
              </a:spcBef>
            </a:pPr>
            <a:r>
              <a:rPr lang="en-US" sz="1000" dirty="0" smtClean="0">
                <a:solidFill>
                  <a:srgbClr val="000000"/>
                </a:solidFill>
                <a:ea typeface="Arial Unicode MS" panose="020B0604020202020204" pitchFamily="34" charset="-128"/>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a:t>
            </a:r>
            <a:br>
              <a:rPr lang="en-US" sz="1000" dirty="0" smtClean="0">
                <a:solidFill>
                  <a:srgbClr val="000000"/>
                </a:solidFill>
                <a:ea typeface="Arial Unicode MS" panose="020B0604020202020204" pitchFamily="34" charset="-128"/>
              </a:rPr>
            </a:br>
            <a:r>
              <a:rPr lang="en-US" sz="1000" dirty="0" smtClean="0">
                <a:solidFill>
                  <a:srgbClr val="000000"/>
                </a:solidFill>
                <a:ea typeface="Arial Unicode MS" panose="020B0604020202020204" pitchFamily="34" charset="-128"/>
              </a:rPr>
              <a:t>SAP affiliate company products and services are those that are set forth in the express warranty statements accompanying such products and </a:t>
            </a:r>
            <a:br>
              <a:rPr lang="en-US" sz="1000" dirty="0" smtClean="0">
                <a:solidFill>
                  <a:srgbClr val="000000"/>
                </a:solidFill>
                <a:ea typeface="Arial Unicode MS" panose="020B0604020202020204" pitchFamily="34" charset="-128"/>
              </a:rPr>
            </a:br>
            <a:r>
              <a:rPr lang="en-US" sz="1000" dirty="0" smtClean="0">
                <a:solidFill>
                  <a:srgbClr val="000000"/>
                </a:solidFill>
                <a:ea typeface="Arial Unicode MS" panose="020B0604020202020204" pitchFamily="34" charset="-128"/>
              </a:rPr>
              <a:t>services, if any. Nothing herein should be construed as constituting an additional warranty. </a:t>
            </a:r>
          </a:p>
          <a:p>
            <a:pPr>
              <a:spcBef>
                <a:spcPts val="1200"/>
              </a:spcBef>
            </a:pPr>
            <a:r>
              <a:rPr lang="en-US" sz="1000" dirty="0" smtClean="0">
                <a:solidFill>
                  <a:srgbClr val="000000"/>
                </a:solidFill>
                <a:ea typeface="Arial Unicode MS" panose="020B0604020202020204" pitchFamily="34" charset="-128"/>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313157175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spcBef>
                <a:spcPct val="0"/>
              </a:spcBef>
              <a:defRPr/>
            </a:pPr>
            <a:r>
              <a:rPr sz="2400" b="1" dirty="0" smtClean="0">
                <a:solidFill>
                  <a:srgbClr val="666666"/>
                </a:solidFill>
              </a:rPr>
              <a:t>© 2016 SAP SE oder ein SAP-Konzernunternehmen. </a:t>
            </a:r>
            <a:br>
              <a:rPr sz="2400" b="1" dirty="0" smtClean="0">
                <a:solidFill>
                  <a:srgbClr val="666666"/>
                </a:solidFill>
              </a:rPr>
            </a:br>
            <a:r>
              <a:rPr sz="2400" b="1" dirty="0" smtClean="0">
                <a:solidFill>
                  <a:srgbClr val="666666"/>
                </a:solidFill>
              </a:rPr>
              <a:t>Alle Rechte vorbehalten.</a:t>
            </a:r>
          </a:p>
        </p:txBody>
      </p:sp>
      <p:sp>
        <p:nvSpPr>
          <p:cNvPr id="6" name="TextBox 5"/>
          <p:cNvSpPr txBox="1"/>
          <p:nvPr/>
        </p:nvSpPr>
        <p:spPr bwMode="gray">
          <a:xfrm>
            <a:off x="324000" y="1692000"/>
            <a:ext cx="8496150" cy="4001095"/>
          </a:xfrm>
          <a:prstGeom prst="rect">
            <a:avLst/>
          </a:prstGeom>
          <a:noFill/>
        </p:spPr>
        <p:txBody>
          <a:bodyPr wrap="square" lIns="0" tIns="0" rIns="0" bIns="0" rtlCol="0">
            <a:spAutoFit/>
          </a:bodyPr>
          <a:lstStyle/>
          <a:p>
            <a:r>
              <a:rPr sz="1000" dirty="0" smtClean="0">
                <a:solidFill>
                  <a:srgbClr val="000000"/>
                </a:solidFill>
              </a:rPr>
              <a:t>Weitergabe und Vervielfältigung dieser Publikation oder von Teilen daraus sind, zu welchem Zweck und in welcher Form auch immer, ohne die ausdrückliche schriftliche Genehmigung durch </a:t>
            </a:r>
            <a:r>
              <a:rPr lang="en-US" sz="1000" dirty="0" smtClean="0">
                <a:solidFill>
                  <a:srgbClr val="000000"/>
                </a:solidFill>
                <a:ea typeface="Arial Unicode MS" panose="020B0604020202020204" pitchFamily="34" charset="-128"/>
              </a:rPr>
              <a:t>SAP SE </a:t>
            </a:r>
            <a:r>
              <a:rPr sz="1000" dirty="0" smtClean="0">
                <a:solidFill>
                  <a:srgbClr val="000000"/>
                </a:solidFill>
              </a:rPr>
              <a:t>oder ein SAP-Konzernunternehmen nicht gestattet.</a:t>
            </a:r>
          </a:p>
          <a:p>
            <a:pPr>
              <a:spcBef>
                <a:spcPts val="1200"/>
              </a:spcBef>
            </a:pPr>
            <a:r>
              <a:rPr sz="1000" dirty="0" smtClean="0">
                <a:solidFill>
                  <a:srgbClr val="000000"/>
                </a:solidFill>
              </a:rPr>
              <a:t>SAP und andere in diesem Dokument erwähnte Produkte und Dienstleistungen von SAP sowie die dazugehörigen Logos sind Marken oder eingetragene Marken der </a:t>
            </a:r>
            <a:r>
              <a:rPr lang="en-US" sz="1000" dirty="0" smtClean="0">
                <a:solidFill>
                  <a:srgbClr val="000000"/>
                </a:solidFill>
                <a:ea typeface="Arial Unicode MS" panose="020B0604020202020204" pitchFamily="34" charset="-128"/>
              </a:rPr>
              <a:t>SAP SE </a:t>
            </a:r>
            <a:r>
              <a:rPr sz="1000" dirty="0" smtClean="0">
                <a:solidFill>
                  <a:srgbClr val="000000"/>
                </a:solidFill>
              </a:rPr>
              <a:t>(oder von einem SAP-Konzernunternehmen) in Deutschland und verschiedenen anderen Ländern weltweit. </a:t>
            </a:r>
            <a:br>
              <a:rPr sz="1000" dirty="0" smtClean="0">
                <a:solidFill>
                  <a:srgbClr val="000000"/>
                </a:solidFill>
              </a:rPr>
            </a:br>
            <a:r>
              <a:rPr sz="1000" dirty="0" smtClean="0">
                <a:solidFill>
                  <a:srgbClr val="000000"/>
                </a:solidFill>
              </a:rPr>
              <a:t>Weitere Hinweise und Informationen zum Markenrecht finden Sie unter </a:t>
            </a:r>
            <a:r>
              <a:rPr sz="1000" dirty="0" smtClean="0">
                <a:solidFill>
                  <a:srgbClr val="000000"/>
                </a:solidFill>
                <a:hlinkClick r:id="rId2"/>
              </a:rPr>
              <a:t>http://global.sap.com/corporate-de/legal/copyright/index.epx</a:t>
            </a:r>
            <a:r>
              <a:rPr sz="1000" dirty="0" smtClean="0">
                <a:solidFill>
                  <a:srgbClr val="000000"/>
                </a:solidFill>
              </a:rPr>
              <a:t>.</a:t>
            </a:r>
          </a:p>
          <a:p>
            <a:pPr>
              <a:spcBef>
                <a:spcPts val="1200"/>
              </a:spcBef>
            </a:pPr>
            <a:r>
              <a:rPr sz="1000" dirty="0" smtClean="0">
                <a:solidFill>
                  <a:srgbClr val="000000"/>
                </a:solidFill>
              </a:rPr>
              <a:t>Die von </a:t>
            </a:r>
            <a:r>
              <a:rPr lang="en-US" sz="1000" dirty="0" smtClean="0">
                <a:solidFill>
                  <a:srgbClr val="000000"/>
                </a:solidFill>
                <a:ea typeface="Arial Unicode MS" panose="020B0604020202020204" pitchFamily="34" charset="-128"/>
              </a:rPr>
              <a:t>SAP SE </a:t>
            </a:r>
            <a:r>
              <a:rPr sz="1000" dirty="0" smtClean="0">
                <a:solidFill>
                  <a:srgbClr val="000000"/>
                </a:solidFill>
              </a:rPr>
              <a:t>oder deren Vertriebsfirmen angebotenen Softwareprodukte können Softwarekomponenten auch anderer Softwarehersteller enthalten.</a:t>
            </a:r>
          </a:p>
          <a:p>
            <a:pPr>
              <a:spcBef>
                <a:spcPts val="1200"/>
              </a:spcBef>
            </a:pPr>
            <a:r>
              <a:rPr sz="1000" dirty="0" smtClean="0">
                <a:solidFill>
                  <a:srgbClr val="000000"/>
                </a:solidFill>
              </a:rPr>
              <a:t>Produkte können länderspezifische Unterschiede aufweisen.</a:t>
            </a:r>
          </a:p>
          <a:p>
            <a:pPr>
              <a:spcBef>
                <a:spcPts val="1200"/>
              </a:spcBef>
            </a:pPr>
            <a:r>
              <a:rPr sz="1000" dirty="0" smtClean="0">
                <a:solidFill>
                  <a:srgbClr val="000000"/>
                </a:solidFill>
              </a:rPr>
              <a:t>Die vorliegenden Unterlagen werden von der </a:t>
            </a:r>
            <a:r>
              <a:rPr lang="en-US" sz="1000" dirty="0" smtClean="0">
                <a:solidFill>
                  <a:srgbClr val="000000"/>
                </a:solidFill>
                <a:ea typeface="Arial Unicode MS" panose="020B0604020202020204" pitchFamily="34" charset="-128"/>
              </a:rPr>
              <a:t>SAP SE </a:t>
            </a:r>
            <a:r>
              <a:rPr sz="1000" dirty="0" smtClean="0">
                <a:solidFill>
                  <a:srgbClr val="000000"/>
                </a:solidFill>
              </a:rPr>
              <a:t>oder einem SAP-Konzernunternehmen bereitgestellt und dienen ausschließlich zu Informations-zwecken. Die </a:t>
            </a:r>
            <a:r>
              <a:rPr lang="en-US" sz="1000" dirty="0" smtClean="0">
                <a:solidFill>
                  <a:srgbClr val="000000"/>
                </a:solidFill>
                <a:ea typeface="Arial Unicode MS" panose="020B0604020202020204" pitchFamily="34" charset="-128"/>
              </a:rPr>
              <a:t>SAP SE </a:t>
            </a:r>
            <a:r>
              <a:rPr sz="1000" dirty="0" smtClean="0">
                <a:solidFill>
                  <a:srgbClr val="000000"/>
                </a:solidFill>
              </a:rPr>
              <a:t>oder ihre Konzernunternehmen übernehmen keinerlei Haftung oder Gewährleistung für Fehler oder Unvollständigkeiten in </a:t>
            </a:r>
            <a:br>
              <a:rPr sz="1000" dirty="0" smtClean="0">
                <a:solidFill>
                  <a:srgbClr val="000000"/>
                </a:solidFill>
              </a:rPr>
            </a:br>
            <a:r>
              <a:rPr sz="1000" dirty="0" smtClean="0">
                <a:solidFill>
                  <a:srgbClr val="000000"/>
                </a:solidFill>
              </a:rPr>
              <a:t>dieser Publikation. Die </a:t>
            </a:r>
            <a:r>
              <a:rPr lang="en-US" sz="1000" dirty="0" smtClean="0">
                <a:solidFill>
                  <a:srgbClr val="000000"/>
                </a:solidFill>
                <a:ea typeface="Arial Unicode MS" panose="020B0604020202020204" pitchFamily="34" charset="-128"/>
              </a:rPr>
              <a:t>SAP SE </a:t>
            </a:r>
            <a:r>
              <a:rPr sz="1000" dirty="0" smtClean="0">
                <a:solidFill>
                  <a:srgbClr val="000000"/>
                </a:solidFill>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sz="1000" dirty="0" smtClean="0">
                <a:solidFill>
                  <a:srgbClr val="000000"/>
                </a:solidFill>
              </a:rPr>
              <a:t>Insbesondere sind die </a:t>
            </a:r>
            <a:r>
              <a:rPr lang="en-US" sz="1000" dirty="0" smtClean="0">
                <a:solidFill>
                  <a:srgbClr val="000000"/>
                </a:solidFill>
                <a:ea typeface="Arial Unicode MS" panose="020B0604020202020204" pitchFamily="34" charset="-128"/>
              </a:rPr>
              <a:t>SAP SE </a:t>
            </a:r>
            <a:r>
              <a:rPr sz="1000" dirty="0" smtClean="0">
                <a:solidFill>
                  <a:srgbClr val="000000"/>
                </a:solidFill>
              </a:rPr>
              <a:t>oder ihre Konzernunternehmen in keiner Weise verpflichtet, in dieser Publikation oder einer zugehörigen Präsentation dargestellte Geschäftsabläufe zu verfolgen oder hierin wiedergegebene Funktionen zu entwickeln oder zu veröffentlichen. Diese Publikation oder </a:t>
            </a:r>
            <a:br>
              <a:rPr sz="1000" dirty="0" smtClean="0">
                <a:solidFill>
                  <a:srgbClr val="000000"/>
                </a:solidFill>
              </a:rPr>
            </a:br>
            <a:r>
              <a:rPr sz="1000" dirty="0" smtClean="0">
                <a:solidFill>
                  <a:srgbClr val="000000"/>
                </a:solidFill>
              </a:rPr>
              <a:t>eine zugehörige Präsentation, die Strategie und etwaige künftige Entwicklungen, Produkte und/oder Plattformen der </a:t>
            </a:r>
            <a:r>
              <a:rPr lang="en-US" sz="1000" dirty="0" smtClean="0">
                <a:solidFill>
                  <a:srgbClr val="000000"/>
                </a:solidFill>
                <a:ea typeface="Arial Unicode MS" panose="020B0604020202020204" pitchFamily="34" charset="-128"/>
              </a:rPr>
              <a:t>SAP SE </a:t>
            </a:r>
            <a:r>
              <a:rPr sz="1000" dirty="0" smtClean="0">
                <a:solidFill>
                  <a:srgbClr val="000000"/>
                </a:solidFill>
              </a:rPr>
              <a:t>oder ihrer Konzern-</a:t>
            </a:r>
            <a:br>
              <a:rPr sz="1000" dirty="0" smtClean="0">
                <a:solidFill>
                  <a:srgbClr val="000000"/>
                </a:solidFill>
              </a:rPr>
            </a:br>
            <a:r>
              <a:rPr sz="1000" dirty="0" smtClean="0">
                <a:solidFill>
                  <a:srgbClr val="000000"/>
                </a:solidFill>
              </a:rPr>
              <a:t>unternehmen können von der </a:t>
            </a:r>
            <a:r>
              <a:rPr lang="en-US" sz="1000" dirty="0" smtClean="0">
                <a:solidFill>
                  <a:srgbClr val="000000"/>
                </a:solidFill>
                <a:ea typeface="Arial Unicode MS" panose="020B0604020202020204" pitchFamily="34" charset="-128"/>
              </a:rPr>
              <a:t>SAP SE </a:t>
            </a:r>
            <a:r>
              <a:rPr sz="1000" dirty="0" smtClean="0">
                <a:solidFill>
                  <a:srgbClr val="000000"/>
                </a:solidFill>
              </a:rPr>
              <a:t>oder ihren Konzernunternehmen jederzeit und ohne Angabe von Gründen unangekündigt geändert werden. </a:t>
            </a:r>
            <a:br>
              <a:rPr sz="1000" dirty="0" smtClean="0">
                <a:solidFill>
                  <a:srgbClr val="000000"/>
                </a:solidFill>
              </a:rPr>
            </a:br>
            <a:r>
              <a:rPr sz="1000" dirty="0" smtClean="0">
                <a:solidFill>
                  <a:srgbClr val="000000"/>
                </a:solidFill>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a:t>
            </a:r>
            <a:br>
              <a:rPr sz="1000" dirty="0" smtClean="0">
                <a:solidFill>
                  <a:srgbClr val="000000"/>
                </a:solidFill>
              </a:rPr>
            </a:br>
            <a:r>
              <a:rPr sz="1000" dirty="0" smtClean="0">
                <a:solidFill>
                  <a:srgbClr val="000000"/>
                </a:solidFill>
              </a:rPr>
              <a:t>die tatsächlichen Ergebnisse von den Erwartungen abweichen können. Die vorausschauenden Aussagen geben die Sicht zu dem Zeitpunkt wieder, </a:t>
            </a:r>
            <a:br>
              <a:rPr sz="1000" dirty="0" smtClean="0">
                <a:solidFill>
                  <a:srgbClr val="000000"/>
                </a:solidFill>
              </a:rPr>
            </a:br>
            <a:r>
              <a:rPr sz="1000" dirty="0" smtClean="0">
                <a:solidFill>
                  <a:srgbClr val="000000"/>
                </a:solidFill>
              </a:rPr>
              <a:t>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213811179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Titel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2011</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408975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Titel u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64739764"/>
      </p:ext>
    </p:extLst>
  </p:cSld>
  <p:clrMapOvr>
    <a:masterClrMapping/>
  </p:clrMapOvr>
  <p:hf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bwMode="gray">
          <a:xfrm>
            <a:off x="324000" y="-1"/>
            <a:ext cx="8496000" cy="2160000"/>
          </a:xfrm>
          <a:prstGeom prst="rect">
            <a:avLst/>
          </a:prstGeom>
          <a:solidFill>
            <a:schemeClr val="bg1">
              <a:alpha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774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7" name="TextBox 6"/>
          <p:cNvSpPr txBox="1"/>
          <p:nvPr userDrawn="1"/>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000000"/>
                </a:solidFill>
                <a:ea typeface="Arial Unicode MS" pitchFamily="34" charset="-128"/>
                <a:cs typeface="Arial Unicode MS" pitchFamily="34" charset="-128"/>
              </a:rPr>
              <a:t>Use this title slide only with an image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387207418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bwMode="gray">
          <a:xfrm>
            <a:off x="324000" y="-1"/>
            <a:ext cx="8496000" cy="2160000"/>
          </a:xfrm>
          <a:prstGeom prst="rect">
            <a:avLst/>
          </a:prstGeom>
          <a:solidFill>
            <a:schemeClr val="bg1">
              <a:alpha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5" name="Rectangle 4"/>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9" name="Title 1"/>
          <p:cNvSpPr>
            <a:spLocks noGrp="1"/>
          </p:cNvSpPr>
          <p:nvPr>
            <p:ph type="ctrTitle" hasCustomPrompt="1"/>
          </p:nvPr>
        </p:nvSpPr>
        <p:spPr bwMode="gray">
          <a:xfrm>
            <a:off x="414000" y="324000"/>
            <a:ext cx="774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en-US" dirty="0"/>
          </a:p>
        </p:txBody>
      </p:sp>
      <p:sp>
        <p:nvSpPr>
          <p:cNvPr id="10" name="TextBox 9"/>
          <p:cNvSpPr txBox="1"/>
          <p:nvPr/>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000000"/>
                </a:solidFill>
                <a:ea typeface="Arial Unicode MS" pitchFamily="34" charset="-128"/>
                <a:cs typeface="Arial Unicode MS" pitchFamily="34" charset="-128"/>
              </a:rPr>
              <a:t>Use this title slide only with an image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178476267"/>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774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sp>
        <p:nvSpPr>
          <p:cNvPr id="6" name="Subtitle 2"/>
          <p:cNvSpPr>
            <a:spLocks noGrp="1"/>
          </p:cNvSpPr>
          <p:nvPr>
            <p:ph type="subTitle" idx="1" hasCustomPrompt="1"/>
          </p:nvPr>
        </p:nvSpPr>
        <p:spPr bwMode="gray">
          <a:xfrm>
            <a:off x="32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34382969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9" name="Title 1"/>
          <p:cNvSpPr>
            <a:spLocks noGrp="1"/>
          </p:cNvSpPr>
          <p:nvPr>
            <p:ph type="ctrTitle" hasCustomPrompt="1"/>
          </p:nvPr>
        </p:nvSpPr>
        <p:spPr bwMode="gray">
          <a:xfrm>
            <a:off x="324000" y="324000"/>
            <a:ext cx="774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en-US" dirty="0"/>
          </a:p>
        </p:txBody>
      </p:sp>
      <p:sp>
        <p:nvSpPr>
          <p:cNvPr id="5" name="Rectangle 4"/>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17344701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37615370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8531" y="6083725"/>
            <a:ext cx="831469" cy="451408"/>
          </a:xfrm>
          <a:prstGeom prst="rect">
            <a:avLst/>
          </a:prstGeom>
        </p:spPr>
      </p:pic>
    </p:spTree>
    <p:extLst>
      <p:ext uri="{BB962C8B-B14F-4D97-AF65-F5344CB8AC3E}">
        <p14:creationId xmlns:p14="http://schemas.microsoft.com/office/powerpoint/2010/main" val="35795539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5292000" cy="738664"/>
          </a:xfrm>
        </p:spPr>
        <p:txBody>
          <a:bodyPr anchor="t" anchorCtr="0">
            <a:noAutofit/>
          </a:bodyPr>
          <a:lstStyle>
            <a:lvl1pPr>
              <a:defRPr sz="4800">
                <a:solidFill>
                  <a:schemeClr val="tx1"/>
                </a:solidFill>
                <a:latin typeface="+mj-lt"/>
              </a:defRPr>
            </a:lvl1pPr>
          </a:lstStyle>
          <a:p>
            <a:r>
              <a:rPr lang="en-US" dirty="0" smtClean="0"/>
              <a:t>Thank you</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6300000" y="2556379"/>
            <a:ext cx="2520000" cy="3230646"/>
          </a:xfrm>
        </p:spPr>
        <p:txBody>
          <a:bodyPr anchor="t" anchorCtr="0">
            <a:noAutofit/>
          </a:bodyPr>
          <a:lstStyle>
            <a:lvl1pPr>
              <a:spcBef>
                <a:spcPts val="0"/>
              </a:spcBef>
              <a:defRPr sz="14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sp>
        <p:nvSpPr>
          <p:cNvPr id="8" name="TextBox 7"/>
          <p:cNvSpPr txBox="1"/>
          <p:nvPr userDrawn="1"/>
        </p:nvSpPr>
        <p:spPr bwMode="black">
          <a:xfrm>
            <a:off x="324000" y="6628489"/>
            <a:ext cx="3387713" cy="138499"/>
          </a:xfrm>
          <a:prstGeom prst="rect">
            <a:avLst/>
          </a:prstGeom>
          <a:noFill/>
        </p:spPr>
        <p:txBody>
          <a:bodyPr wrap="none" lIns="0" tIns="0" rIns="0" bIns="0" rtlCol="0">
            <a:spAutoFit/>
          </a:bodyPr>
          <a:lstStyle/>
          <a:p>
            <a:pPr marL="133350" indent="-133350">
              <a:buClr>
                <a:srgbClr val="000000"/>
              </a:buClr>
              <a:buFont typeface="Arial" pitchFamily="34" charset="0"/>
              <a:buChar char="©"/>
            </a:pPr>
            <a:r>
              <a:rPr lang="en-US" sz="900" dirty="0" smtClean="0">
                <a:solidFill>
                  <a:srgbClr val="000000"/>
                </a:solidFill>
              </a:rPr>
              <a:t>2016 SAP SE or an SAP affiliate company. All rights reserved.</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7" y="478631"/>
            <a:ext cx="1833518" cy="907200"/>
          </a:xfrm>
          <a:prstGeom prst="rect">
            <a:avLst/>
          </a:prstGeom>
        </p:spPr>
      </p:pic>
    </p:spTree>
    <p:extLst>
      <p:ext uri="{BB962C8B-B14F-4D97-AF65-F5344CB8AC3E}">
        <p14:creationId xmlns:p14="http://schemas.microsoft.com/office/powerpoint/2010/main" val="26335091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extLst>
      <p:ext uri="{BB962C8B-B14F-4D97-AF65-F5344CB8AC3E}">
        <p14:creationId xmlns:p14="http://schemas.microsoft.com/office/powerpoint/2010/main" val="1568050456"/>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extLst>
      <p:ext uri="{BB962C8B-B14F-4D97-AF65-F5344CB8AC3E}">
        <p14:creationId xmlns:p14="http://schemas.microsoft.com/office/powerpoint/2010/main" val="4103836921"/>
      </p:ext>
    </p:extLst>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1800000"/>
            <a:ext cx="8496000" cy="738664"/>
          </a:xfrm>
        </p:spPr>
        <p:txBody>
          <a:bodyPr anchor="t" anchorCtr="0">
            <a:noAutofit/>
          </a:bodyPr>
          <a:lstStyle>
            <a:lvl1pPr>
              <a:defRPr sz="4800">
                <a:solidFill>
                  <a:schemeClr val="tx1"/>
                </a:solidFill>
                <a:latin typeface="+mj-lt"/>
              </a:defRPr>
            </a:lvl1pPr>
          </a:lstStyle>
          <a:p>
            <a:r>
              <a:rPr lang="en-US" dirty="0" smtClean="0"/>
              <a:t>Click to insert text</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3" name="Rectangle 2"/>
          <p:cNvSpPr/>
          <p:nvPr userDrawn="1"/>
        </p:nvSpPr>
        <p:spPr bwMode="gray">
          <a:xfrm>
            <a:off x="137160" y="1043940"/>
            <a:ext cx="8846820" cy="35052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1139763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331215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206516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264385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en-US" dirty="0"/>
          </a:p>
        </p:txBody>
      </p:sp>
      <p:sp>
        <p:nvSpPr>
          <p:cNvPr id="4" name="Text Placeholder 3"/>
          <p:cNvSpPr>
            <a:spLocks noGrp="1"/>
          </p:cNvSpPr>
          <p:nvPr>
            <p:ph type="body" sz="quarter" idx="11" hasCustomPrompt="1"/>
          </p:nvPr>
        </p:nvSpPr>
        <p:spPr>
          <a:xfrm>
            <a:off x="324000" y="1692000"/>
            <a:ext cx="5238000" cy="4392000"/>
          </a:xfrm>
        </p:spPr>
        <p:txBody>
          <a:body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623016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0979127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5105566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Tree>
    <p:extLst>
      <p:ext uri="{BB962C8B-B14F-4D97-AF65-F5344CB8AC3E}">
        <p14:creationId xmlns:p14="http://schemas.microsoft.com/office/powerpoint/2010/main" val="232013047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extLst>
      <p:ext uri="{BB962C8B-B14F-4D97-AF65-F5344CB8AC3E}">
        <p14:creationId xmlns:p14="http://schemas.microsoft.com/office/powerpoint/2010/main" val="170405374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extLst>
      <p:ext uri="{BB962C8B-B14F-4D97-AF65-F5344CB8AC3E}">
        <p14:creationId xmlns:p14="http://schemas.microsoft.com/office/powerpoint/2010/main" val="262603539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10" name="Rectangle 9"/>
          <p:cNvSpPr/>
          <p:nvPr userDrawn="1"/>
        </p:nvSpPr>
        <p:spPr bwMode="gray">
          <a:xfrm>
            <a:off x="137160" y="1043940"/>
            <a:ext cx="8846820" cy="35052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288818887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Screenshot">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619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en-US" dirty="0"/>
          </a:p>
        </p:txBody>
      </p:sp>
      <p:sp>
        <p:nvSpPr>
          <p:cNvPr id="10" name="TextBox 9"/>
          <p:cNvSpPr txBox="1"/>
          <p:nvPr userDrawn="1"/>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chemeClr val="tx1"/>
                </a:solidFill>
                <a:ea typeface="Arial Unicode MS" pitchFamily="34" charset="-128"/>
                <a:cs typeface="Arial Unicode MS" pitchFamily="34" charset="-128"/>
              </a:rPr>
              <a:t>Use this title slide only with an</a:t>
            </a:r>
            <a:r>
              <a:rPr lang="en-US" sz="1600" kern="0" baseline="0" dirty="0" smtClean="0">
                <a:solidFill>
                  <a:schemeClr val="tx1"/>
                </a:solidFill>
                <a:ea typeface="Arial Unicode MS" pitchFamily="34" charset="-128"/>
                <a:cs typeface="Arial Unicode MS" pitchFamily="34" charset="-128"/>
              </a:rPr>
              <a:t> image</a:t>
            </a:r>
            <a:endParaRPr lang="en-US" sz="1600" kern="0" dirty="0" smtClean="0">
              <a:solidFill>
                <a:schemeClr val="tx1"/>
              </a:solidFill>
              <a:ea typeface="Arial Unicode MS" pitchFamily="34" charset="-128"/>
              <a:cs typeface="Arial Unicode MS" pitchFamily="34"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US" sz="2400" b="1" kern="1200" noProof="0" dirty="0" smtClean="0">
                <a:solidFill>
                  <a:schemeClr val="accent2"/>
                </a:solidFill>
                <a:latin typeface="+mj-lt"/>
                <a:ea typeface="+mj-ea"/>
                <a:cs typeface="+mj-cs"/>
              </a:rPr>
              <a:t>© 2015 SAP SE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p>
        </p:txBody>
      </p:sp>
      <p:sp>
        <p:nvSpPr>
          <p:cNvPr id="5" name="TextBox 4"/>
          <p:cNvSpPr txBox="1"/>
          <p:nvPr userDrawn="1"/>
        </p:nvSpPr>
        <p:spPr bwMode="gray">
          <a:xfrm>
            <a:off x="324000" y="1692000"/>
            <a:ext cx="8496150" cy="3539430"/>
          </a:xfrm>
          <a:prstGeom prst="rect">
            <a:avLst/>
          </a:prstGeom>
          <a:noFill/>
        </p:spPr>
        <p:txBody>
          <a:bodyPr wrap="square" lIns="0" tIns="0" rIns="0" bIns="0" rtlCol="0">
            <a:spAutoFit/>
          </a:bodyPr>
          <a:lstStyle/>
          <a:p>
            <a:r>
              <a:rPr lang="en-US" sz="1000" kern="1200" dirty="0" smtClean="0">
                <a:solidFill>
                  <a:schemeClr val="tx1"/>
                </a:solidFill>
                <a:latin typeface="Arial"/>
                <a:ea typeface="MS PGothic" pitchFamily="34" charset="-128"/>
                <a:cs typeface="+mn-cs"/>
              </a:rPr>
              <a:t>No part of this publication may be reproduced or transmitted in any form or for any purpose without the express permission of SAP AG or an </a:t>
            </a:r>
          </a:p>
          <a:p>
            <a:r>
              <a:rPr lang="en-US" sz="1000" kern="1200" dirty="0" smtClean="0">
                <a:solidFill>
                  <a:schemeClr val="tx1"/>
                </a:solidFill>
                <a:latin typeface="Arial"/>
                <a:ea typeface="MS PGothic" pitchFamily="34" charset="-128"/>
                <a:cs typeface="+mn-cs"/>
              </a:rPr>
              <a:t>SAP affiliate company.</a:t>
            </a:r>
          </a:p>
          <a:p>
            <a:pPr>
              <a:spcBef>
                <a:spcPts val="1200"/>
              </a:spcBef>
            </a:pPr>
            <a:r>
              <a:rPr lang="en-US" sz="1000" kern="1200" dirty="0"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a:t>
            </a:r>
            <a:br>
              <a:rPr lang="en-US" sz="1000" kern="1200" dirty="0" smtClean="0">
                <a:solidFill>
                  <a:schemeClr val="tx1"/>
                </a:solidFill>
                <a:latin typeface="Arial"/>
                <a:ea typeface="MS PGothic" pitchFamily="34" charset="-128"/>
                <a:cs typeface="+mn-cs"/>
              </a:rPr>
            </a:br>
            <a:r>
              <a:rPr lang="en-US" sz="1000" kern="1200" dirty="0" smtClean="0">
                <a:solidFill>
                  <a:schemeClr val="tx1"/>
                </a:solidFill>
                <a:latin typeface="Arial"/>
                <a:ea typeface="MS PGothic" pitchFamily="34" charset="-128"/>
                <a:cs typeface="+mn-cs"/>
              </a:rPr>
              <a:t>(or an SAP affiliate company) in Germany and other countries. Please see </a:t>
            </a:r>
            <a:r>
              <a:rPr lang="en-US" sz="1000" kern="1200" dirty="0" smtClean="0">
                <a:solidFill>
                  <a:schemeClr val="tx1"/>
                </a:solidFill>
                <a:latin typeface="Arial"/>
                <a:ea typeface="MS PGothic" pitchFamily="34" charset="-128"/>
                <a:cs typeface="+mn-cs"/>
                <a:hlinkClick r:id="rId2"/>
              </a:rPr>
              <a:t>http://global12.sap.com/corporate-en/legal/copyright/index.epx</a:t>
            </a:r>
            <a:r>
              <a:rPr lang="en-US" sz="1000" kern="1200" dirty="0" smtClean="0">
                <a:solidFill>
                  <a:schemeClr val="tx1"/>
                </a:solidFill>
                <a:latin typeface="Arial"/>
                <a:ea typeface="MS PGothic" pitchFamily="34" charset="-128"/>
                <a:cs typeface="+mn-cs"/>
              </a:rPr>
              <a:t> for additional trademark information and notices.</a:t>
            </a:r>
          </a:p>
          <a:p>
            <a:pPr>
              <a:spcBef>
                <a:spcPts val="1200"/>
              </a:spcBef>
            </a:pPr>
            <a:r>
              <a:rPr lang="en-US" sz="1000" kern="1200" dirty="0"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a:spcBef>
                <a:spcPts val="1200"/>
              </a:spcBef>
            </a:pPr>
            <a:r>
              <a:rPr lang="en-US" sz="1000" kern="1200" dirty="0" smtClean="0">
                <a:solidFill>
                  <a:schemeClr val="tx1"/>
                </a:solidFill>
                <a:latin typeface="Arial"/>
                <a:ea typeface="MS PGothic" pitchFamily="34" charset="-128"/>
                <a:cs typeface="+mn-cs"/>
              </a:rPr>
              <a:t>National product specifications may vary.</a:t>
            </a:r>
          </a:p>
          <a:p>
            <a:pPr>
              <a:spcBef>
                <a:spcPts val="1200"/>
              </a:spcBef>
            </a:pPr>
            <a:r>
              <a:rPr lang="en-US" sz="1000" kern="1200" dirty="0" smtClean="0">
                <a:solidFill>
                  <a:schemeClr val="tx1"/>
                </a:solidFill>
                <a:latin typeface="Arial"/>
                <a:ea typeface="MS PGothic" pitchFamily="34" charset="-128"/>
                <a:cs typeface="+mn-cs"/>
              </a:rPr>
              <a:t>These materials are provided by SAP AG or an SAP affiliate company for informational purposes only, without representation or warranty of any kind, and SAP AG or its affiliated companies shall not be liable for errors or omissions with respect to the materials. The only warranties for SAP AG or </a:t>
            </a:r>
            <a:br>
              <a:rPr lang="en-US" sz="1000" kern="1200" dirty="0" smtClean="0">
                <a:solidFill>
                  <a:schemeClr val="tx1"/>
                </a:solidFill>
                <a:latin typeface="Arial"/>
                <a:ea typeface="MS PGothic" pitchFamily="34" charset="-128"/>
                <a:cs typeface="+mn-cs"/>
              </a:rPr>
            </a:br>
            <a:r>
              <a:rPr lang="en-US" sz="1000" kern="1200" dirty="0" smtClean="0">
                <a:solidFill>
                  <a:schemeClr val="tx1"/>
                </a:solidFill>
                <a:latin typeface="Arial"/>
                <a:ea typeface="MS PGothic" pitchFamily="34" charset="-128"/>
                <a:cs typeface="+mn-cs"/>
              </a:rPr>
              <a:t>SAP affiliate company products and services are those that are set forth in the express warranty statements accompanying such products and </a:t>
            </a:r>
            <a:br>
              <a:rPr lang="en-US" sz="1000" kern="1200" dirty="0" smtClean="0">
                <a:solidFill>
                  <a:schemeClr val="tx1"/>
                </a:solidFill>
                <a:latin typeface="Arial"/>
                <a:ea typeface="MS PGothic" pitchFamily="34" charset="-128"/>
                <a:cs typeface="+mn-cs"/>
              </a:rPr>
            </a:br>
            <a:r>
              <a:rPr lang="en-US" sz="1000" kern="1200" dirty="0" smtClean="0">
                <a:solidFill>
                  <a:schemeClr val="tx1"/>
                </a:solidFill>
                <a:latin typeface="Arial"/>
                <a:ea typeface="MS PGothic" pitchFamily="34" charset="-128"/>
                <a:cs typeface="+mn-cs"/>
              </a:rPr>
              <a:t>services, if any. Nothing herein should be construed as constituting an additional warranty. </a:t>
            </a:r>
          </a:p>
          <a:p>
            <a:pPr>
              <a:spcBef>
                <a:spcPts val="1200"/>
              </a:spcBef>
            </a:pPr>
            <a:r>
              <a:rPr lang="en-US" sz="1000" kern="1200" dirty="0" smtClean="0">
                <a:solidFill>
                  <a:schemeClr val="tx1"/>
                </a:solidFill>
                <a:latin typeface="Arial"/>
                <a:ea typeface="MS PGothic" pitchFamily="34" charset="-128"/>
                <a:cs typeface="+mn-cs"/>
              </a:rPr>
              <a:t>In particular, SAP AG or its affiliated companies have no obligation to pursue any course of business outlined in this document or any related presentation, or to develop or release any functionality mentioned therein. This document, or any related presentation, and SAP AG’s or its affiliated companies’ strategy and possible future developments, products, and/or platform directions and functionality are all subject to change and may be changed by SAP AG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p:nvSpPr>
        <p:spPr bwMode="gray">
          <a:xfrm>
            <a:off x="324000" y="324000"/>
            <a:ext cx="8496150" cy="756000"/>
          </a:xfrm>
          <a:prstGeom prst="rect">
            <a:avLst/>
          </a:prstGeom>
        </p:spPr>
        <p:txBody>
          <a:bodyPr vert="horz" lIns="0" tIns="0" rIns="0" bIns="0" rtlCol="0" anchor="ctr" anchorCtr="0">
            <a:noAutofit/>
          </a:bodyPr>
          <a:lstStyle/>
          <a:p>
            <a:pPr>
              <a:spcBef>
                <a:spcPct val="0"/>
              </a:spcBef>
            </a:pPr>
            <a:r>
              <a:rPr lang="en-US" sz="2400" b="1" dirty="0" smtClean="0">
                <a:solidFill>
                  <a:srgbClr val="666666"/>
                </a:solidFill>
              </a:rPr>
              <a:t>© 2016 SAP SE or an SAP affiliate company. </a:t>
            </a:r>
            <a:br>
              <a:rPr lang="en-US" sz="2400" b="1" dirty="0" smtClean="0">
                <a:solidFill>
                  <a:srgbClr val="666666"/>
                </a:solidFill>
              </a:rPr>
            </a:br>
            <a:r>
              <a:rPr lang="en-US" sz="2400" b="1" dirty="0" smtClean="0">
                <a:solidFill>
                  <a:srgbClr val="666666"/>
                </a:solidFill>
              </a:rPr>
              <a:t>All rights reserved.</a:t>
            </a:r>
          </a:p>
        </p:txBody>
      </p:sp>
      <p:sp>
        <p:nvSpPr>
          <p:cNvPr id="5" name="TextBox 4"/>
          <p:cNvSpPr txBox="1"/>
          <p:nvPr/>
        </p:nvSpPr>
        <p:spPr bwMode="gray">
          <a:xfrm>
            <a:off x="324000" y="1692000"/>
            <a:ext cx="8496150" cy="3539430"/>
          </a:xfrm>
          <a:prstGeom prst="rect">
            <a:avLst/>
          </a:prstGeom>
          <a:noFill/>
        </p:spPr>
        <p:txBody>
          <a:bodyPr wrap="square" lIns="0" tIns="0" rIns="0" bIns="0" rtlCol="0">
            <a:spAutoFit/>
          </a:bodyPr>
          <a:lstStyle/>
          <a:p>
            <a:r>
              <a:rPr lang="en-US" sz="1000" dirty="0" smtClean="0">
                <a:solidFill>
                  <a:srgbClr val="000000"/>
                </a:solidFill>
                <a:ea typeface="Arial Unicode MS" panose="020B0604020202020204" pitchFamily="34" charset="-128"/>
              </a:rPr>
              <a:t>No part of this publication may be reproduced or transmitted in any form or for any purpose without the express permission of SAP SE or an </a:t>
            </a:r>
          </a:p>
          <a:p>
            <a:r>
              <a:rPr lang="en-US" sz="1000" dirty="0" smtClean="0">
                <a:solidFill>
                  <a:srgbClr val="000000"/>
                </a:solidFill>
                <a:ea typeface="Arial Unicode MS" panose="020B0604020202020204" pitchFamily="34" charset="-128"/>
              </a:rPr>
              <a:t>SAP affiliate company.</a:t>
            </a:r>
          </a:p>
          <a:p>
            <a:pPr>
              <a:spcBef>
                <a:spcPts val="1200"/>
              </a:spcBef>
            </a:pPr>
            <a:r>
              <a:rPr lang="en-US" sz="1000" dirty="0" smtClean="0">
                <a:solidFill>
                  <a:srgbClr val="000000"/>
                </a:solidFill>
                <a:ea typeface="Arial Unicode MS" panose="020B0604020202020204" pitchFamily="34" charset="-128"/>
              </a:rPr>
              <a:t>SAP and other SAP products and services mentioned herein as well as their respective logos are trademarks or registered trademarks of SAP SE </a:t>
            </a:r>
            <a:br>
              <a:rPr lang="en-US" sz="1000" dirty="0" smtClean="0">
                <a:solidFill>
                  <a:srgbClr val="000000"/>
                </a:solidFill>
                <a:ea typeface="Arial Unicode MS" panose="020B0604020202020204" pitchFamily="34" charset="-128"/>
              </a:rPr>
            </a:br>
            <a:r>
              <a:rPr lang="en-US" sz="1000" dirty="0" smtClean="0">
                <a:solidFill>
                  <a:srgbClr val="000000"/>
                </a:solidFill>
                <a:ea typeface="Arial Unicode MS" panose="020B0604020202020204" pitchFamily="34" charset="-128"/>
              </a:rPr>
              <a:t>(or an SAP affiliate company) in Germany and other countries. Please see </a:t>
            </a:r>
            <a:r>
              <a:rPr lang="en-US" sz="1000" dirty="0" smtClean="0">
                <a:solidFill>
                  <a:srgbClr val="000000"/>
                </a:solidFill>
                <a:ea typeface="Arial Unicode MS" panose="020B0604020202020204" pitchFamily="34" charset="-128"/>
                <a:hlinkClick r:id="rId2"/>
              </a:rPr>
              <a:t>http://global12.sap.com/corporate-en/legal/copyright/index.epx</a:t>
            </a:r>
            <a:r>
              <a:rPr lang="en-US" sz="1000" dirty="0" smtClean="0">
                <a:solidFill>
                  <a:srgbClr val="000000"/>
                </a:solidFill>
                <a:ea typeface="Arial Unicode MS" panose="020B0604020202020204" pitchFamily="34" charset="-128"/>
              </a:rPr>
              <a:t> for additional trademark information and notices.</a:t>
            </a:r>
          </a:p>
          <a:p>
            <a:pPr>
              <a:spcBef>
                <a:spcPts val="1200"/>
              </a:spcBef>
            </a:pPr>
            <a:r>
              <a:rPr lang="en-US" sz="1000" dirty="0" smtClean="0">
                <a:solidFill>
                  <a:srgbClr val="000000"/>
                </a:solidFill>
                <a:ea typeface="Arial Unicode MS" panose="020B0604020202020204" pitchFamily="34" charset="-128"/>
              </a:rPr>
              <a:t>Some software products marketed by SAP SE and its distributors contain proprietary software components of other software vendors.</a:t>
            </a:r>
          </a:p>
          <a:p>
            <a:pPr>
              <a:spcBef>
                <a:spcPts val="1200"/>
              </a:spcBef>
            </a:pPr>
            <a:r>
              <a:rPr lang="en-US" sz="1000" dirty="0" smtClean="0">
                <a:solidFill>
                  <a:srgbClr val="000000"/>
                </a:solidFill>
                <a:ea typeface="Arial Unicode MS" panose="020B0604020202020204" pitchFamily="34" charset="-128"/>
              </a:rPr>
              <a:t>National product specifications may vary.</a:t>
            </a:r>
          </a:p>
          <a:p>
            <a:pPr>
              <a:spcBef>
                <a:spcPts val="1200"/>
              </a:spcBef>
            </a:pPr>
            <a:r>
              <a:rPr lang="en-US" sz="1000" dirty="0" smtClean="0">
                <a:solidFill>
                  <a:srgbClr val="000000"/>
                </a:solidFill>
                <a:ea typeface="Arial Unicode MS" panose="020B0604020202020204" pitchFamily="34" charset="-128"/>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a:t>
            </a:r>
            <a:br>
              <a:rPr lang="en-US" sz="1000" dirty="0" smtClean="0">
                <a:solidFill>
                  <a:srgbClr val="000000"/>
                </a:solidFill>
                <a:ea typeface="Arial Unicode MS" panose="020B0604020202020204" pitchFamily="34" charset="-128"/>
              </a:rPr>
            </a:br>
            <a:r>
              <a:rPr lang="en-US" sz="1000" dirty="0" smtClean="0">
                <a:solidFill>
                  <a:srgbClr val="000000"/>
                </a:solidFill>
                <a:ea typeface="Arial Unicode MS" panose="020B0604020202020204" pitchFamily="34" charset="-128"/>
              </a:rPr>
              <a:t>SAP affiliate company products and services are those that are set forth in the express warranty statements accompanying such products and </a:t>
            </a:r>
            <a:br>
              <a:rPr lang="en-US" sz="1000" dirty="0" smtClean="0">
                <a:solidFill>
                  <a:srgbClr val="000000"/>
                </a:solidFill>
                <a:ea typeface="Arial Unicode MS" panose="020B0604020202020204" pitchFamily="34" charset="-128"/>
              </a:rPr>
            </a:br>
            <a:r>
              <a:rPr lang="en-US" sz="1000" dirty="0" smtClean="0">
                <a:solidFill>
                  <a:srgbClr val="000000"/>
                </a:solidFill>
                <a:ea typeface="Arial Unicode MS" panose="020B0604020202020204" pitchFamily="34" charset="-128"/>
              </a:rPr>
              <a:t>services, if any. Nothing herein should be construed as constituting an additional warranty. </a:t>
            </a:r>
          </a:p>
          <a:p>
            <a:pPr>
              <a:spcBef>
                <a:spcPts val="1200"/>
              </a:spcBef>
            </a:pPr>
            <a:r>
              <a:rPr lang="en-US" sz="1000" dirty="0" smtClean="0">
                <a:solidFill>
                  <a:srgbClr val="000000"/>
                </a:solidFill>
                <a:ea typeface="Arial Unicode MS" panose="020B0604020202020204" pitchFamily="34" charset="-128"/>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405539436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spcBef>
                <a:spcPct val="0"/>
              </a:spcBef>
              <a:defRPr/>
            </a:pPr>
            <a:r>
              <a:rPr sz="2400" b="1" dirty="0" smtClean="0">
                <a:solidFill>
                  <a:srgbClr val="666666"/>
                </a:solidFill>
              </a:rPr>
              <a:t>© 2016 SAP SE oder ein SAP-Konzernunternehmen. </a:t>
            </a:r>
            <a:br>
              <a:rPr sz="2400" b="1" dirty="0" smtClean="0">
                <a:solidFill>
                  <a:srgbClr val="666666"/>
                </a:solidFill>
              </a:rPr>
            </a:br>
            <a:r>
              <a:rPr sz="2400" b="1" dirty="0" smtClean="0">
                <a:solidFill>
                  <a:srgbClr val="666666"/>
                </a:solidFill>
              </a:rPr>
              <a:t>Alle Rechte vorbehalten.</a:t>
            </a:r>
          </a:p>
        </p:txBody>
      </p:sp>
      <p:sp>
        <p:nvSpPr>
          <p:cNvPr id="6" name="TextBox 5"/>
          <p:cNvSpPr txBox="1"/>
          <p:nvPr/>
        </p:nvSpPr>
        <p:spPr bwMode="gray">
          <a:xfrm>
            <a:off x="324000" y="1692000"/>
            <a:ext cx="8496150" cy="4001095"/>
          </a:xfrm>
          <a:prstGeom prst="rect">
            <a:avLst/>
          </a:prstGeom>
          <a:noFill/>
        </p:spPr>
        <p:txBody>
          <a:bodyPr wrap="square" lIns="0" tIns="0" rIns="0" bIns="0" rtlCol="0">
            <a:spAutoFit/>
          </a:bodyPr>
          <a:lstStyle/>
          <a:p>
            <a:r>
              <a:rPr sz="1000" dirty="0" smtClean="0">
                <a:solidFill>
                  <a:srgbClr val="000000"/>
                </a:solidFill>
              </a:rPr>
              <a:t>Weitergabe und Vervielfältigung dieser Publikation oder von Teilen daraus sind, zu welchem Zweck und in welcher Form auch immer, ohne die ausdrückliche schriftliche Genehmigung durch </a:t>
            </a:r>
            <a:r>
              <a:rPr lang="en-US" sz="1000" dirty="0" smtClean="0">
                <a:solidFill>
                  <a:srgbClr val="000000"/>
                </a:solidFill>
                <a:ea typeface="Arial Unicode MS" panose="020B0604020202020204" pitchFamily="34" charset="-128"/>
              </a:rPr>
              <a:t>SAP SE </a:t>
            </a:r>
            <a:r>
              <a:rPr sz="1000" dirty="0" smtClean="0">
                <a:solidFill>
                  <a:srgbClr val="000000"/>
                </a:solidFill>
              </a:rPr>
              <a:t>oder ein SAP-Konzernunternehmen nicht gestattet.</a:t>
            </a:r>
          </a:p>
          <a:p>
            <a:pPr>
              <a:spcBef>
                <a:spcPts val="1200"/>
              </a:spcBef>
            </a:pPr>
            <a:r>
              <a:rPr sz="1000" dirty="0" smtClean="0">
                <a:solidFill>
                  <a:srgbClr val="000000"/>
                </a:solidFill>
              </a:rPr>
              <a:t>SAP und andere in diesem Dokument erwähnte Produkte und Dienstleistungen von SAP sowie die dazugehörigen Logos sind Marken oder eingetragene Marken der </a:t>
            </a:r>
            <a:r>
              <a:rPr lang="en-US" sz="1000" dirty="0" smtClean="0">
                <a:solidFill>
                  <a:srgbClr val="000000"/>
                </a:solidFill>
                <a:ea typeface="Arial Unicode MS" panose="020B0604020202020204" pitchFamily="34" charset="-128"/>
              </a:rPr>
              <a:t>SAP SE </a:t>
            </a:r>
            <a:r>
              <a:rPr sz="1000" dirty="0" smtClean="0">
                <a:solidFill>
                  <a:srgbClr val="000000"/>
                </a:solidFill>
              </a:rPr>
              <a:t>(oder von einem SAP-Konzernunternehmen) in Deutschland und verschiedenen anderen Ländern weltweit. </a:t>
            </a:r>
            <a:br>
              <a:rPr sz="1000" dirty="0" smtClean="0">
                <a:solidFill>
                  <a:srgbClr val="000000"/>
                </a:solidFill>
              </a:rPr>
            </a:br>
            <a:r>
              <a:rPr sz="1000" dirty="0" smtClean="0">
                <a:solidFill>
                  <a:srgbClr val="000000"/>
                </a:solidFill>
              </a:rPr>
              <a:t>Weitere Hinweise und Informationen zum Markenrecht finden Sie unter </a:t>
            </a:r>
            <a:r>
              <a:rPr sz="1000" dirty="0" smtClean="0">
                <a:solidFill>
                  <a:srgbClr val="000000"/>
                </a:solidFill>
                <a:hlinkClick r:id="rId2"/>
              </a:rPr>
              <a:t>http://global.sap.com/corporate-de/legal/copyright/index.epx</a:t>
            </a:r>
            <a:r>
              <a:rPr sz="1000" dirty="0" smtClean="0">
                <a:solidFill>
                  <a:srgbClr val="000000"/>
                </a:solidFill>
              </a:rPr>
              <a:t>.</a:t>
            </a:r>
          </a:p>
          <a:p>
            <a:pPr>
              <a:spcBef>
                <a:spcPts val="1200"/>
              </a:spcBef>
            </a:pPr>
            <a:r>
              <a:rPr sz="1000" dirty="0" smtClean="0">
                <a:solidFill>
                  <a:srgbClr val="000000"/>
                </a:solidFill>
              </a:rPr>
              <a:t>Die von </a:t>
            </a:r>
            <a:r>
              <a:rPr lang="en-US" sz="1000" dirty="0" smtClean="0">
                <a:solidFill>
                  <a:srgbClr val="000000"/>
                </a:solidFill>
                <a:ea typeface="Arial Unicode MS" panose="020B0604020202020204" pitchFamily="34" charset="-128"/>
              </a:rPr>
              <a:t>SAP SE </a:t>
            </a:r>
            <a:r>
              <a:rPr sz="1000" dirty="0" smtClean="0">
                <a:solidFill>
                  <a:srgbClr val="000000"/>
                </a:solidFill>
              </a:rPr>
              <a:t>oder deren Vertriebsfirmen angebotenen Softwareprodukte können Softwarekomponenten auch anderer Softwarehersteller enthalten.</a:t>
            </a:r>
          </a:p>
          <a:p>
            <a:pPr>
              <a:spcBef>
                <a:spcPts val="1200"/>
              </a:spcBef>
            </a:pPr>
            <a:r>
              <a:rPr sz="1000" dirty="0" smtClean="0">
                <a:solidFill>
                  <a:srgbClr val="000000"/>
                </a:solidFill>
              </a:rPr>
              <a:t>Produkte können länderspezifische Unterschiede aufweisen.</a:t>
            </a:r>
          </a:p>
          <a:p>
            <a:pPr>
              <a:spcBef>
                <a:spcPts val="1200"/>
              </a:spcBef>
            </a:pPr>
            <a:r>
              <a:rPr sz="1000" dirty="0" smtClean="0">
                <a:solidFill>
                  <a:srgbClr val="000000"/>
                </a:solidFill>
              </a:rPr>
              <a:t>Die vorliegenden Unterlagen werden von der </a:t>
            </a:r>
            <a:r>
              <a:rPr lang="en-US" sz="1000" dirty="0" smtClean="0">
                <a:solidFill>
                  <a:srgbClr val="000000"/>
                </a:solidFill>
                <a:ea typeface="Arial Unicode MS" panose="020B0604020202020204" pitchFamily="34" charset="-128"/>
              </a:rPr>
              <a:t>SAP SE </a:t>
            </a:r>
            <a:r>
              <a:rPr sz="1000" dirty="0" smtClean="0">
                <a:solidFill>
                  <a:srgbClr val="000000"/>
                </a:solidFill>
              </a:rPr>
              <a:t>oder einem SAP-Konzernunternehmen bereitgestellt und dienen ausschließlich zu Informations-zwecken. Die </a:t>
            </a:r>
            <a:r>
              <a:rPr lang="en-US" sz="1000" dirty="0" smtClean="0">
                <a:solidFill>
                  <a:srgbClr val="000000"/>
                </a:solidFill>
                <a:ea typeface="Arial Unicode MS" panose="020B0604020202020204" pitchFamily="34" charset="-128"/>
              </a:rPr>
              <a:t>SAP SE </a:t>
            </a:r>
            <a:r>
              <a:rPr sz="1000" dirty="0" smtClean="0">
                <a:solidFill>
                  <a:srgbClr val="000000"/>
                </a:solidFill>
              </a:rPr>
              <a:t>oder ihre Konzernunternehmen übernehmen keinerlei Haftung oder Gewährleistung für Fehler oder Unvollständigkeiten in </a:t>
            </a:r>
            <a:br>
              <a:rPr sz="1000" dirty="0" smtClean="0">
                <a:solidFill>
                  <a:srgbClr val="000000"/>
                </a:solidFill>
              </a:rPr>
            </a:br>
            <a:r>
              <a:rPr sz="1000" dirty="0" smtClean="0">
                <a:solidFill>
                  <a:srgbClr val="000000"/>
                </a:solidFill>
              </a:rPr>
              <a:t>dieser Publikation. Die </a:t>
            </a:r>
            <a:r>
              <a:rPr lang="en-US" sz="1000" dirty="0" smtClean="0">
                <a:solidFill>
                  <a:srgbClr val="000000"/>
                </a:solidFill>
                <a:ea typeface="Arial Unicode MS" panose="020B0604020202020204" pitchFamily="34" charset="-128"/>
              </a:rPr>
              <a:t>SAP SE </a:t>
            </a:r>
            <a:r>
              <a:rPr sz="1000" dirty="0" smtClean="0">
                <a:solidFill>
                  <a:srgbClr val="000000"/>
                </a:solidFill>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sz="1000" dirty="0" smtClean="0">
                <a:solidFill>
                  <a:srgbClr val="000000"/>
                </a:solidFill>
              </a:rPr>
              <a:t>Insbesondere sind die </a:t>
            </a:r>
            <a:r>
              <a:rPr lang="en-US" sz="1000" dirty="0" smtClean="0">
                <a:solidFill>
                  <a:srgbClr val="000000"/>
                </a:solidFill>
                <a:ea typeface="Arial Unicode MS" panose="020B0604020202020204" pitchFamily="34" charset="-128"/>
              </a:rPr>
              <a:t>SAP SE </a:t>
            </a:r>
            <a:r>
              <a:rPr sz="1000" dirty="0" smtClean="0">
                <a:solidFill>
                  <a:srgbClr val="000000"/>
                </a:solidFill>
              </a:rPr>
              <a:t>oder ihre Konzernunternehmen in keiner Weise verpflichtet, in dieser Publikation oder einer zugehörigen Präsentation dargestellte Geschäftsabläufe zu verfolgen oder hierin wiedergegebene Funktionen zu entwickeln oder zu veröffentlichen. Diese Publikation oder </a:t>
            </a:r>
            <a:br>
              <a:rPr sz="1000" dirty="0" smtClean="0">
                <a:solidFill>
                  <a:srgbClr val="000000"/>
                </a:solidFill>
              </a:rPr>
            </a:br>
            <a:r>
              <a:rPr sz="1000" dirty="0" smtClean="0">
                <a:solidFill>
                  <a:srgbClr val="000000"/>
                </a:solidFill>
              </a:rPr>
              <a:t>eine zugehörige Präsentation, die Strategie und etwaige künftige Entwicklungen, Produkte und/oder Plattformen der </a:t>
            </a:r>
            <a:r>
              <a:rPr lang="en-US" sz="1000" dirty="0" smtClean="0">
                <a:solidFill>
                  <a:srgbClr val="000000"/>
                </a:solidFill>
                <a:ea typeface="Arial Unicode MS" panose="020B0604020202020204" pitchFamily="34" charset="-128"/>
              </a:rPr>
              <a:t>SAP SE </a:t>
            </a:r>
            <a:r>
              <a:rPr sz="1000" dirty="0" smtClean="0">
                <a:solidFill>
                  <a:srgbClr val="000000"/>
                </a:solidFill>
              </a:rPr>
              <a:t>oder ihrer Konzern-</a:t>
            </a:r>
            <a:br>
              <a:rPr sz="1000" dirty="0" smtClean="0">
                <a:solidFill>
                  <a:srgbClr val="000000"/>
                </a:solidFill>
              </a:rPr>
            </a:br>
            <a:r>
              <a:rPr sz="1000" dirty="0" smtClean="0">
                <a:solidFill>
                  <a:srgbClr val="000000"/>
                </a:solidFill>
              </a:rPr>
              <a:t>unternehmen können von der </a:t>
            </a:r>
            <a:r>
              <a:rPr lang="en-US" sz="1000" dirty="0" smtClean="0">
                <a:solidFill>
                  <a:srgbClr val="000000"/>
                </a:solidFill>
                <a:ea typeface="Arial Unicode MS" panose="020B0604020202020204" pitchFamily="34" charset="-128"/>
              </a:rPr>
              <a:t>SAP SE </a:t>
            </a:r>
            <a:r>
              <a:rPr sz="1000" dirty="0" smtClean="0">
                <a:solidFill>
                  <a:srgbClr val="000000"/>
                </a:solidFill>
              </a:rPr>
              <a:t>oder ihren Konzernunternehmen jederzeit und ohne Angabe von Gründen unangekündigt geändert werden. </a:t>
            </a:r>
            <a:br>
              <a:rPr sz="1000" dirty="0" smtClean="0">
                <a:solidFill>
                  <a:srgbClr val="000000"/>
                </a:solidFill>
              </a:rPr>
            </a:br>
            <a:r>
              <a:rPr sz="1000" dirty="0" smtClean="0">
                <a:solidFill>
                  <a:srgbClr val="000000"/>
                </a:solidFill>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a:t>
            </a:r>
            <a:br>
              <a:rPr sz="1000" dirty="0" smtClean="0">
                <a:solidFill>
                  <a:srgbClr val="000000"/>
                </a:solidFill>
              </a:rPr>
            </a:br>
            <a:r>
              <a:rPr sz="1000" dirty="0" smtClean="0">
                <a:solidFill>
                  <a:srgbClr val="000000"/>
                </a:solidFill>
              </a:rPr>
              <a:t>die tatsächlichen Ergebnisse von den Erwartungen abweichen können. Die vorausschauenden Aussagen geben die Sicht zu dem Zeitpunkt wieder, </a:t>
            </a:r>
            <a:br>
              <a:rPr sz="1000" dirty="0" smtClean="0">
                <a:solidFill>
                  <a:srgbClr val="000000"/>
                </a:solidFill>
              </a:rPr>
            </a:br>
            <a:r>
              <a:rPr sz="1000" dirty="0" smtClean="0">
                <a:solidFill>
                  <a:srgbClr val="000000"/>
                </a:solidFill>
              </a:rPr>
              <a:t>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223925486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userDrawn="1">
  <p:cSld name="Titel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2011</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521006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Titel u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1468755"/>
      </p:ext>
    </p:extLst>
  </p:cSld>
  <p:clrMapOvr>
    <a:masterClrMapping/>
  </p:clrMapOvr>
  <p:hf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B7B580C-6E9F-A64E-A2A9-87F17F384EE4}" type="slidenum">
              <a:rPr lang="en-US" smtClean="0">
                <a:solidFill>
                  <a:prstClr val="black">
                    <a:tint val="75000"/>
                  </a:prstClr>
                </a:solidFill>
              </a:rPr>
              <a:pPr/>
              <a:t>‹#›</a:t>
            </a:fld>
            <a:endParaRPr lang="en-US">
              <a:solidFill>
                <a:prstClr val="black">
                  <a:tint val="75000"/>
                </a:prstClr>
              </a:solidFill>
            </a:endParaRPr>
          </a:p>
        </p:txBody>
      </p:sp>
      <p:pic>
        <p:nvPicPr>
          <p:cNvPr id="12" name="Picture 11"/>
          <p:cNvPicPr>
            <a:picLocks noChangeAspect="1"/>
          </p:cNvPicPr>
          <p:nvPr userDrawn="1"/>
        </p:nvPicPr>
        <p:blipFill>
          <a:blip r:embed="rId2"/>
          <a:stretch>
            <a:fillRect/>
          </a:stretch>
        </p:blipFill>
        <p:spPr>
          <a:xfrm>
            <a:off x="676635" y="6216650"/>
            <a:ext cx="1155700" cy="279400"/>
          </a:xfrm>
          <a:prstGeom prst="rect">
            <a:avLst/>
          </a:prstGeom>
        </p:spPr>
      </p:pic>
      <p:sp>
        <p:nvSpPr>
          <p:cNvPr id="8" name="Text Placeholder 7"/>
          <p:cNvSpPr>
            <a:spLocks noGrp="1"/>
          </p:cNvSpPr>
          <p:nvPr>
            <p:ph type="body" sz="quarter" idx="13"/>
          </p:nvPr>
        </p:nvSpPr>
        <p:spPr>
          <a:xfrm>
            <a:off x="1976832" y="825501"/>
            <a:ext cx="5759587" cy="4815416"/>
          </a:xfrm>
          <a:prstGeom prst="rect">
            <a:avLst/>
          </a:prstGeom>
        </p:spPr>
        <p:txBody>
          <a:bodyPr vert="horz"/>
          <a:lstStyle>
            <a:lvl1pPr>
              <a:defRPr sz="3200" b="0" i="0">
                <a:latin typeface="Arial"/>
                <a:cs typeface="Arial"/>
              </a:defRPr>
            </a:lvl1pPr>
            <a:lvl2pPr>
              <a:defRPr b="0" i="0">
                <a:latin typeface="Arial"/>
                <a:cs typeface="Arial"/>
              </a:defRPr>
            </a:lvl2pPr>
            <a:lvl3pPr>
              <a:defRPr b="0" i="0">
                <a:latin typeface="Arial"/>
                <a:cs typeface="Arial"/>
              </a:defRPr>
            </a:lvl3pPr>
            <a:lvl4pPr>
              <a:defRPr b="0" i="0">
                <a:latin typeface="Arial"/>
                <a:cs typeface="Arial"/>
              </a:defRPr>
            </a:lvl4pPr>
            <a:lvl5pPr>
              <a:defRPr b="0" i="0">
                <a:latin typeface="Arial"/>
                <a:cs typeface="Arial"/>
              </a:defRPr>
            </a:lvl5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282717783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4403" y="846667"/>
            <a:ext cx="6537733" cy="4791863"/>
          </a:xfrm>
          <a:prstGeom prst="rect">
            <a:avLst/>
          </a:prstGeom>
        </p:spPr>
        <p:txBody>
          <a:bodyPr/>
          <a:lstStyle>
            <a:lvl2pPr marL="457200" indent="0">
              <a:buNone/>
              <a:defRPr/>
            </a:lvl2pPr>
          </a:lstStyle>
          <a:p>
            <a:pPr lvl="1"/>
            <a:endParaRPr lang="en-US" dirty="0"/>
          </a:p>
        </p:txBody>
      </p:sp>
      <p:sp>
        <p:nvSpPr>
          <p:cNvPr id="6" name="Slide Number Placeholder 5"/>
          <p:cNvSpPr>
            <a:spLocks noGrp="1"/>
          </p:cNvSpPr>
          <p:nvPr>
            <p:ph type="sldNum" sz="quarter" idx="12"/>
          </p:nvPr>
        </p:nvSpPr>
        <p:spPr/>
        <p:txBody>
          <a:bodyPr/>
          <a:lstStyle/>
          <a:p>
            <a:fld id="{AB7B580C-6E9F-A64E-A2A9-87F17F384EE4}" type="slidenum">
              <a:rPr lang="en-US" smtClean="0">
                <a:solidFill>
                  <a:prstClr val="black">
                    <a:tint val="75000"/>
                  </a:prstClr>
                </a:solidFill>
              </a:rPr>
              <a:pPr/>
              <a:t>‹#›</a:t>
            </a:fld>
            <a:endParaRPr lang="en-US">
              <a:solidFill>
                <a:prstClr val="black">
                  <a:tint val="75000"/>
                </a:prstClr>
              </a:solidFill>
            </a:endParaRPr>
          </a:p>
        </p:txBody>
      </p:sp>
      <p:pic>
        <p:nvPicPr>
          <p:cNvPr id="9" name="Picture 8"/>
          <p:cNvPicPr>
            <a:picLocks noChangeAspect="1"/>
          </p:cNvPicPr>
          <p:nvPr userDrawn="1"/>
        </p:nvPicPr>
        <p:blipFill>
          <a:blip r:embed="rId2"/>
          <a:stretch>
            <a:fillRect/>
          </a:stretch>
        </p:blipFill>
        <p:spPr>
          <a:xfrm>
            <a:off x="676635" y="6216650"/>
            <a:ext cx="1155700" cy="279400"/>
          </a:xfrm>
          <a:prstGeom prst="rect">
            <a:avLst/>
          </a:prstGeom>
        </p:spPr>
      </p:pic>
    </p:spTree>
    <p:extLst>
      <p:ext uri="{BB962C8B-B14F-4D97-AF65-F5344CB8AC3E}">
        <p14:creationId xmlns:p14="http://schemas.microsoft.com/office/powerpoint/2010/main" val="322092262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004718" y="1502832"/>
            <a:ext cx="7682082" cy="4191001"/>
          </a:xfrm>
          <a:prstGeom prst="rect">
            <a:avLst/>
          </a:prstGeom>
        </p:spPr>
        <p:txBody>
          <a:bodyPr/>
          <a:lstStyle>
            <a:lvl1pPr marL="0" indent="0">
              <a:buNone/>
              <a:defRPr sz="3200" b="0" i="0">
                <a:latin typeface="Classic Grotesque Pro Book"/>
                <a:cs typeface="Classic Grotesque Pro Book"/>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p>
            <a:fld id="{AB7B580C-6E9F-A64E-A2A9-87F17F384EE4}" type="slidenum">
              <a:rPr lang="en-US" smtClean="0">
                <a:solidFill>
                  <a:prstClr val="black">
                    <a:tint val="75000"/>
                  </a:prstClr>
                </a:solidFill>
              </a:rPr>
              <a:pPr/>
              <a:t>‹#›</a:t>
            </a:fld>
            <a:endParaRPr lang="en-US">
              <a:solidFill>
                <a:prstClr val="black">
                  <a:tint val="75000"/>
                </a:prstClr>
              </a:solidFill>
            </a:endParaRPr>
          </a:p>
        </p:txBody>
      </p:sp>
      <p:pic>
        <p:nvPicPr>
          <p:cNvPr id="9" name="Picture 8"/>
          <p:cNvPicPr>
            <a:picLocks noChangeAspect="1"/>
          </p:cNvPicPr>
          <p:nvPr userDrawn="1"/>
        </p:nvPicPr>
        <p:blipFill>
          <a:blip r:embed="rId2"/>
          <a:stretch>
            <a:fillRect/>
          </a:stretch>
        </p:blipFill>
        <p:spPr>
          <a:xfrm>
            <a:off x="676635" y="6216650"/>
            <a:ext cx="1155700" cy="279400"/>
          </a:xfrm>
          <a:prstGeom prst="rect">
            <a:avLst/>
          </a:prstGeom>
        </p:spPr>
      </p:pic>
      <p:sp>
        <p:nvSpPr>
          <p:cNvPr id="10" name="Text Placeholder 7"/>
          <p:cNvSpPr>
            <a:spLocks noGrp="1"/>
          </p:cNvSpPr>
          <p:nvPr>
            <p:ph type="body" sz="quarter" idx="13"/>
          </p:nvPr>
        </p:nvSpPr>
        <p:spPr>
          <a:xfrm>
            <a:off x="1976832" y="800158"/>
            <a:ext cx="5759587" cy="574286"/>
          </a:xfrm>
          <a:prstGeom prst="rect">
            <a:avLst/>
          </a:prstGeom>
        </p:spPr>
        <p:txBody>
          <a:bodyPr vert="horz"/>
          <a:lstStyle>
            <a:lvl1pPr>
              <a:defRPr sz="3200" b="0" i="0">
                <a:latin typeface="Classic Grotesque Pro Book"/>
                <a:cs typeface="Classic Grotesque Pro Book"/>
              </a:defRPr>
            </a:lvl1pPr>
          </a:lstStyle>
          <a:p>
            <a:pPr lvl="0"/>
            <a:r>
              <a:rPr lang="en-CA" dirty="0" smtClean="0"/>
              <a:t>Click to edit Master text styles</a:t>
            </a:r>
            <a:endParaRPr lang="en-US" dirty="0"/>
          </a:p>
        </p:txBody>
      </p:sp>
    </p:spTree>
    <p:extLst>
      <p:ext uri="{BB962C8B-B14F-4D97-AF65-F5344CB8AC3E}">
        <p14:creationId xmlns:p14="http://schemas.microsoft.com/office/powerpoint/2010/main" val="169774207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a:xfrm>
            <a:off x="628650" y="6356350"/>
            <a:ext cx="2057400" cy="365125"/>
          </a:xfrm>
          <a:prstGeom prst="rect">
            <a:avLst/>
          </a:prstGeom>
        </p:spPr>
        <p:txBody>
          <a:bodyPr/>
          <a:lstStyle/>
          <a:p>
            <a:pPr defTabSz="457200"/>
            <a:fld id="{8B8D4F30-F591-4746-B8A0-C14706246F42}" type="datetimeFigureOut">
              <a:rPr lang="en-CA" smtClean="0">
                <a:solidFill>
                  <a:prstClr val="black"/>
                </a:solidFill>
                <a:latin typeface="Calibri"/>
              </a:rPr>
              <a:pPr defTabSz="457200"/>
              <a:t>2017-03-28</a:t>
            </a:fld>
            <a:endParaRPr lang="en-CA">
              <a:solidFill>
                <a:prstClr val="black"/>
              </a:solidFill>
              <a:latin typeface="Calibri"/>
            </a:endParaRPr>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pPr defTabSz="457200"/>
            <a:endParaRPr lang="en-CA">
              <a:solidFill>
                <a:prstClr val="black"/>
              </a:solidFill>
              <a:latin typeface="Calibri"/>
            </a:endParaRPr>
          </a:p>
        </p:txBody>
      </p:sp>
      <p:sp>
        <p:nvSpPr>
          <p:cNvPr id="6" name="Slide Number Placeholder 5"/>
          <p:cNvSpPr>
            <a:spLocks noGrp="1"/>
          </p:cNvSpPr>
          <p:nvPr>
            <p:ph type="sldNum" sz="quarter" idx="12"/>
          </p:nvPr>
        </p:nvSpPr>
        <p:spPr/>
        <p:txBody>
          <a:bodyPr/>
          <a:lstStyle/>
          <a:p>
            <a:fld id="{4DAEC6DA-1295-4EBA-AE1C-FE4A871B250A}"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55466240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48401" y="201600"/>
            <a:ext cx="7885028" cy="716400"/>
          </a:xfrm>
          <a:prstGeom prst="rect">
            <a:avLst/>
          </a:prstGeom>
        </p:spPr>
        <p:txBody>
          <a:bodyPr/>
          <a:lstStyle>
            <a:lvl1pPr>
              <a:defRPr/>
            </a:lvl1pPr>
          </a:lstStyle>
          <a:p>
            <a:r>
              <a:rPr lang="en-US" noProof="0" dirty="0" smtClean="0"/>
              <a:t>Click to Add Title (Title Case)</a:t>
            </a:r>
            <a:endParaRPr lang="de-DE" dirty="0"/>
          </a:p>
        </p:txBody>
      </p:sp>
      <p:sp>
        <p:nvSpPr>
          <p:cNvPr id="5" name="Text Placeholder 4"/>
          <p:cNvSpPr>
            <a:spLocks noGrp="1"/>
          </p:cNvSpPr>
          <p:nvPr>
            <p:ph type="body" sz="quarter" idx="11" hasCustomPrompt="1"/>
          </p:nvPr>
        </p:nvSpPr>
        <p:spPr bwMode="gray">
          <a:xfrm>
            <a:off x="248400" y="1292400"/>
            <a:ext cx="8647200" cy="5410800"/>
          </a:xfrm>
          <a:prstGeom prst="rect">
            <a:avLst/>
          </a:prstGeom>
        </p:spPr>
        <p:txBody>
          <a:bodyPr/>
          <a:lstStyle/>
          <a:p>
            <a:pPr lvl="0"/>
            <a:r>
              <a:rPr lang="en-US" noProof="0"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280512321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de-DE" sz="2400" b="1" kern="1200" noProof="0" dirty="0" smtClean="0">
                <a:solidFill>
                  <a:schemeClr val="accent2"/>
                </a:solidFill>
                <a:latin typeface="+mj-lt"/>
                <a:ea typeface="+mj-ea"/>
                <a:cs typeface="+mj-cs"/>
              </a:rPr>
              <a:t>© 2014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96150" cy="4001095"/>
          </a:xfrm>
          <a:prstGeom prst="rect">
            <a:avLst/>
          </a:prstGeom>
          <a:noFill/>
        </p:spPr>
        <p:txBody>
          <a:bodyPr wrap="square" lIns="0" tIns="0" rIns="0" bIns="0" rtlCol="0">
            <a:spAutoFit/>
          </a:bodyPr>
          <a:lstStyle/>
          <a:p>
            <a:r>
              <a:rPr lang="de-DE" sz="1000" kern="1200" noProof="0" dirty="0" smtClean="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AG oder ein SAP-Konzernunternehmen nicht gestattet.</a:t>
            </a:r>
          </a:p>
          <a:p>
            <a:pPr>
              <a:spcBef>
                <a:spcPts val="1200"/>
              </a:spcBef>
            </a:pPr>
            <a:r>
              <a:rPr lang="de-DE" sz="1000" kern="1200" noProof="0" dirty="0" smtClean="0">
                <a:solidFill>
                  <a:schemeClr val="tx1"/>
                </a:solidFill>
                <a:effectLst/>
                <a:latin typeface="Arial"/>
                <a:ea typeface="+mn-ea"/>
                <a:cs typeface="+mn-cs"/>
              </a:rPr>
              <a:t>SAP und andere in diesem Dokument erwähnte Produkte und Dienstleistungen von SAP sowie die dazugehörigen Logos sind Marken oder eingetragene Marken der SAP AG (oder von einem SAP-Konzernunternehmen) in Deutschland und verschiedenen anderen Ländern weltweit.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Weitere Hinweise und Informationen zum Markenrecht finden Sie unter </a:t>
            </a:r>
            <a:r>
              <a:rPr lang="de-DE" sz="1000" kern="1200" noProof="0" dirty="0" smtClean="0">
                <a:solidFill>
                  <a:schemeClr val="tx1"/>
                </a:solidFill>
                <a:effectLst/>
                <a:latin typeface="Arial"/>
                <a:ea typeface="+mn-ea"/>
                <a:cs typeface="+mn-cs"/>
                <a:hlinkClick r:id="rId2"/>
              </a:rPr>
              <a:t>http://global.sap.com/corporate-de/legal/copyright/index.epx</a:t>
            </a:r>
            <a:r>
              <a:rPr lang="de-DE" sz="1000" kern="1200" noProof="0" dirty="0" smtClean="0">
                <a:solidFill>
                  <a:schemeClr val="tx1"/>
                </a:solidFill>
                <a:effectLst/>
                <a:latin typeface="Arial"/>
                <a:ea typeface="+mn-ea"/>
                <a:cs typeface="+mn-cs"/>
              </a:rPr>
              <a:t>.</a:t>
            </a:r>
          </a:p>
          <a:p>
            <a:pPr>
              <a:spcBef>
                <a:spcPts val="1200"/>
              </a:spcBef>
            </a:pPr>
            <a:r>
              <a:rPr lang="de-DE" sz="1000" kern="1200" noProof="0" dirty="0" smtClean="0">
                <a:solidFill>
                  <a:schemeClr val="tx1"/>
                </a:solidFill>
                <a:effectLst/>
                <a:latin typeface="Arial"/>
                <a:ea typeface="+mn-ea"/>
                <a:cs typeface="+mn-cs"/>
              </a:rPr>
              <a:t>Die von SAP AG oder deren Vertriebsfirmen angebotenen Softwareprodukte können Softwarekomponenten auch anderer Softwarehersteller enthalten.</a:t>
            </a:r>
          </a:p>
          <a:p>
            <a:pPr>
              <a:spcBef>
                <a:spcPts val="1200"/>
              </a:spcBef>
            </a:pPr>
            <a:r>
              <a:rPr lang="de-DE" sz="1000" kern="1200" noProof="0" dirty="0" smtClean="0">
                <a:solidFill>
                  <a:schemeClr val="tx1"/>
                </a:solidFill>
                <a:effectLst/>
                <a:latin typeface="Arial"/>
                <a:ea typeface="+mn-ea"/>
                <a:cs typeface="+mn-cs"/>
              </a:rPr>
              <a:t>Produkte können länderspezifische Unterschiede aufweisen.</a:t>
            </a:r>
          </a:p>
          <a:p>
            <a:pPr>
              <a:spcBef>
                <a:spcPts val="1200"/>
              </a:spcBef>
            </a:pPr>
            <a:r>
              <a:rPr lang="de-DE" sz="1000" kern="1200" noProof="0" dirty="0" smtClean="0">
                <a:solidFill>
                  <a:schemeClr val="tx1"/>
                </a:solidFill>
                <a:effectLst/>
                <a:latin typeface="Arial"/>
                <a:ea typeface="+mn-ea"/>
                <a:cs typeface="+mn-cs"/>
              </a:rPr>
              <a:t>Die vorliegenden Unterlagen werden von der SAP AG oder einem SAP-Konzernunternehmen bereitgestellt und dienen ausschließlich zu Informations-zwecken. Die SAP AG oder ihre Konzernunternehmen übernehmen keinerlei Haftung oder Gewährleistung für Fehler oder Unvollständigkeiten in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dieser Publikation. Die SAP AG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000" kern="1200" noProof="0" dirty="0" smtClean="0">
                <a:solidFill>
                  <a:schemeClr val="tx1"/>
                </a:solidFill>
                <a:effectLst/>
                <a:latin typeface="Arial"/>
                <a:ea typeface="+mn-ea"/>
                <a:cs typeface="+mn-cs"/>
              </a:rPr>
              <a:t>Insbesondere sind die SAP AG oder ihre Konzernunternehmen in keiner Weise verpflichtet, in dieser Publikation oder einer zugehörigen Präsentation dargestellte Geschäftsabläufe zu verfolgen oder hierin wiedergegebene Funktionen zu entwickeln oder zu veröffentlichen. Diese Publikation oder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eine zugehörige Präsentation, die Strategie und etwaige künftige Entwicklungen, Produkte und/oder Plattformen der SAP AG oder ihrer Konzern-</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unternehmen können von der SAP AG oder ihren Konzernunternehmen jederzeit und ohne Angabe von Gründen unangekündigt geändert werden.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die tatsächlichen Ergebnisse von den Erwartungen abweichen können. Die vorausschauenden Aussagen geben die Sicht zu dem Zeitpunkt wieder,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zu dem sie getätigt wurden. Dem Leser wird empfohlen, diesen Aussagen kein übertriebenes Vertrauen zu schenken und sich bei Kaufentscheidungen nicht auf sie zu stützen.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el u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9701208"/>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el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2011</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pic>
        <p:nvPicPr>
          <p:cNvPr id="8"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95366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Tree>
    <p:extLst>
      <p:ext uri="{BB962C8B-B14F-4D97-AF65-F5344CB8AC3E}">
        <p14:creationId xmlns:p14="http://schemas.microsoft.com/office/powerpoint/2010/main" val="1884257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B901EAF-BA3A-4F7F-9EC9-E612CDC7B6BA}" type="datetimeFigureOut">
              <a:rPr lang="en-US" smtClean="0"/>
              <a:t>3/28/2017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0599DA4-3B85-4F2A-8916-156F46C7A2E6}" type="slidenum">
              <a:rPr lang="en-US" smtClean="0"/>
              <a:t>‹#›</a:t>
            </a:fld>
            <a:endParaRPr lang="en-US"/>
          </a:p>
        </p:txBody>
      </p:sp>
    </p:spTree>
    <p:extLst>
      <p:ext uri="{BB962C8B-B14F-4D97-AF65-F5344CB8AC3E}">
        <p14:creationId xmlns:p14="http://schemas.microsoft.com/office/powerpoint/2010/main" val="140439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B901EAF-BA3A-4F7F-9EC9-E612CDC7B6BA}" type="datetimeFigureOut">
              <a:rPr lang="en-US" smtClean="0"/>
              <a:t>3/28/2017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0599DA4-3B85-4F2A-8916-156F46C7A2E6}" type="slidenum">
              <a:rPr lang="en-US" smtClean="0"/>
              <a:t>‹#›</a:t>
            </a:fld>
            <a:endParaRPr lang="en-US"/>
          </a:p>
        </p:txBody>
      </p:sp>
    </p:spTree>
    <p:extLst>
      <p:ext uri="{BB962C8B-B14F-4D97-AF65-F5344CB8AC3E}">
        <p14:creationId xmlns:p14="http://schemas.microsoft.com/office/powerpoint/2010/main" val="376838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smtClean="0"/>
              <a:t>Click to edit Master title style</a:t>
            </a:r>
            <a:endParaRPr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endParaRPr lang="en-US"/>
          </a:p>
        </p:txBody>
      </p:sp>
      <p:sp>
        <p:nvSpPr>
          <p:cNvPr id="10" name="Footer Placeholder 16"/>
          <p:cNvSpPr>
            <a:spLocks noGrp="1"/>
          </p:cNvSpPr>
          <p:nvPr>
            <p:ph type="ftr" sz="quarter" idx="11"/>
          </p:nvPr>
        </p:nvSpPr>
        <p:spPr>
          <a:xfrm>
            <a:off x="2085975" y="236538"/>
            <a:ext cx="5867400" cy="365125"/>
          </a:xfrm>
        </p:spPr>
        <p:txBody>
          <a:bodyPr/>
          <a:lstStyle>
            <a:lvl1pPr algn="r">
              <a:defRPr>
                <a:solidFill>
                  <a:schemeClr val="tx2"/>
                </a:solidFill>
              </a:defRPr>
            </a:lvl1pPr>
          </a:lstStyle>
          <a:p>
            <a:pPr>
              <a:defRPr/>
            </a:pPr>
            <a:endParaRPr lang="en-US">
              <a:solidFill>
                <a:srgbClr val="EBDDC3"/>
              </a:solidFill>
            </a:endParaRPr>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51A29CE2-19C6-411F-A9F4-2A18E3A52A20}" type="slidenum">
              <a:rPr lang="en-US" altLang="en-US">
                <a:solidFill>
                  <a:srgbClr val="EBDDC3"/>
                </a:solidFill>
              </a:rPr>
              <a:pPr/>
              <a:t>‹#›</a:t>
            </a:fld>
            <a:endParaRPr lang="en-US" altLang="en-US">
              <a:solidFill>
                <a:srgbClr val="EBDDC3"/>
              </a:solidFill>
            </a:endParaRPr>
          </a:p>
        </p:txBody>
      </p:sp>
    </p:spTree>
    <p:extLst>
      <p:ext uri="{BB962C8B-B14F-4D97-AF65-F5344CB8AC3E}">
        <p14:creationId xmlns:p14="http://schemas.microsoft.com/office/powerpoint/2010/main" val="3140615630"/>
      </p:ext>
    </p:extLst>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153400" cy="990600"/>
          </a:xfrm>
        </p:spPr>
        <p:txBody>
          <a:bodyPr/>
          <a:lstStyle>
            <a:lvl1pPr>
              <a:defRPr>
                <a:solidFill>
                  <a:srgbClr val="FFC000"/>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8" name="Content Placeholder 7"/>
          <p:cNvSpPr>
            <a:spLocks noGrp="1"/>
          </p:cNvSpPr>
          <p:nvPr>
            <p:ph sz="quarter" idx="1"/>
          </p:nvPr>
        </p:nvSpPr>
        <p:spPr>
          <a:xfrm>
            <a:off x="612648" y="1600200"/>
            <a:ext cx="81534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solidFill>
                <a:srgbClr val="EBDDC3"/>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EBDDC3"/>
              </a:solidFill>
            </a:endParaRPr>
          </a:p>
        </p:txBody>
      </p:sp>
      <p:sp>
        <p:nvSpPr>
          <p:cNvPr id="6" name="Slide Number Placeholder 22"/>
          <p:cNvSpPr>
            <a:spLocks noGrp="1"/>
          </p:cNvSpPr>
          <p:nvPr>
            <p:ph type="sldNum" sz="quarter" idx="12"/>
          </p:nvPr>
        </p:nvSpPr>
        <p:spPr/>
        <p:txBody>
          <a:bodyPr/>
          <a:lstStyle>
            <a:lvl1pPr>
              <a:defRPr/>
            </a:lvl1pPr>
          </a:lstStyle>
          <a:p>
            <a:fld id="{924A8835-F35B-4965-9D38-A829F91056D3}" type="slidenum">
              <a:rPr lang="en-US" altLang="en-US"/>
              <a:pPr/>
              <a:t>‹#›</a:t>
            </a:fld>
            <a:endParaRPr lang="en-US" altLang="en-US"/>
          </a:p>
        </p:txBody>
      </p:sp>
    </p:spTree>
    <p:extLst>
      <p:ext uri="{BB962C8B-B14F-4D97-AF65-F5344CB8AC3E}">
        <p14:creationId xmlns:p14="http://schemas.microsoft.com/office/powerpoint/2010/main" val="853819922"/>
      </p:ext>
    </p:extLst>
  </p:cSld>
  <p:clrMapOvr>
    <a:masterClrMapping/>
  </p:clrMapOvr>
  <p:transition>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smtClean="0"/>
              <a:t>Click to edit Master title style</a:t>
            </a:r>
            <a:endParaRPr lang="en-US"/>
          </a:p>
        </p:txBody>
      </p:sp>
      <p:sp>
        <p:nvSpPr>
          <p:cNvPr id="7" name="Date Placeholder 11"/>
          <p:cNvSpPr>
            <a:spLocks noGrp="1"/>
          </p:cNvSpPr>
          <p:nvPr>
            <p:ph type="dt" sz="half" idx="10"/>
          </p:nvPr>
        </p:nvSpPr>
        <p:spPr/>
        <p:txBody>
          <a:bodyPr/>
          <a:lstStyle>
            <a:lvl1pPr>
              <a:defRPr/>
            </a:lvl1pPr>
          </a:lstStyle>
          <a:p>
            <a:pPr>
              <a:defRPr/>
            </a:pPr>
            <a:endParaRPr lang="en-US">
              <a:solidFill>
                <a:srgbClr val="EBDDC3"/>
              </a:solidFill>
            </a:endParaRPr>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lvl1pPr>
          </a:lstStyle>
          <a:p>
            <a:fld id="{0B3B9E85-564E-45FE-9CC9-23BC3A8832E9}" type="slidenum">
              <a:rPr lang="en-US" altLang="en-US"/>
              <a:pPr/>
              <a:t>‹#›</a:t>
            </a:fld>
            <a:endParaRPr lang="en-US" altLang="en-US"/>
          </a:p>
        </p:txBody>
      </p:sp>
      <p:sp>
        <p:nvSpPr>
          <p:cNvPr id="9" name="Footer Placeholder 13"/>
          <p:cNvSpPr>
            <a:spLocks noGrp="1"/>
          </p:cNvSpPr>
          <p:nvPr>
            <p:ph type="ftr" sz="quarter" idx="12"/>
          </p:nvPr>
        </p:nvSpPr>
        <p:spPr/>
        <p:txBody>
          <a:bodyPr/>
          <a:lstStyle>
            <a:lvl1pPr>
              <a:defRPr/>
            </a:lvl1pPr>
          </a:lstStyle>
          <a:p>
            <a:pPr>
              <a:defRPr/>
            </a:pPr>
            <a:endParaRPr lang="en-US">
              <a:solidFill>
                <a:srgbClr val="EBDDC3"/>
              </a:solidFill>
            </a:endParaRPr>
          </a:p>
        </p:txBody>
      </p:sp>
    </p:spTree>
    <p:extLst>
      <p:ext uri="{BB962C8B-B14F-4D97-AF65-F5344CB8AC3E}">
        <p14:creationId xmlns:p14="http://schemas.microsoft.com/office/powerpoint/2010/main" val="976564563"/>
      </p:ext>
    </p:extLst>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sp>
        <p:nvSpPr>
          <p:cNvPr id="6" name="Subtitle 2"/>
          <p:cNvSpPr>
            <a:spLocks noGrp="1"/>
          </p:cNvSpPr>
          <p:nvPr>
            <p:ph type="subTitle" idx="1" hasCustomPrompt="1"/>
          </p:nvPr>
        </p:nvSpPr>
        <p:spPr bwMode="gray">
          <a:xfrm>
            <a:off x="32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pic>
        <p:nvPicPr>
          <p:cNvPr id="7"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609600"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844901"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7"/>
          <p:cNvSpPr>
            <a:spLocks noGrp="1"/>
          </p:cNvSpPr>
          <p:nvPr>
            <p:ph type="dt" sz="half" idx="10"/>
          </p:nvPr>
        </p:nvSpPr>
        <p:spPr/>
        <p:txBody>
          <a:bodyPr rtlCol="0"/>
          <a:lstStyle>
            <a:lvl1pPr>
              <a:defRPr/>
            </a:lvl1pPr>
          </a:lstStyle>
          <a:p>
            <a:pPr>
              <a:defRPr/>
            </a:pPr>
            <a:endParaRPr lang="en-US">
              <a:solidFill>
                <a:srgbClr val="EBDDC3"/>
              </a:solidFill>
            </a:endParaRPr>
          </a:p>
        </p:txBody>
      </p:sp>
      <p:sp>
        <p:nvSpPr>
          <p:cNvPr id="6" name="Slide Number Placeholder 9"/>
          <p:cNvSpPr>
            <a:spLocks noGrp="1"/>
          </p:cNvSpPr>
          <p:nvPr>
            <p:ph type="sldNum" sz="quarter" idx="11"/>
          </p:nvPr>
        </p:nvSpPr>
        <p:spPr/>
        <p:txBody>
          <a:bodyPr/>
          <a:lstStyle>
            <a:lvl1pPr>
              <a:defRPr/>
            </a:lvl1pPr>
          </a:lstStyle>
          <a:p>
            <a:fld id="{12590476-4434-41D2-A5B6-5F9F8EE6D972}" type="slidenum">
              <a:rPr lang="en-US" altLang="en-US"/>
              <a:pPr/>
              <a:t>‹#›</a:t>
            </a:fld>
            <a:endParaRPr lang="en-US" altLang="en-US"/>
          </a:p>
        </p:txBody>
      </p:sp>
      <p:sp>
        <p:nvSpPr>
          <p:cNvPr id="7" name="Footer Placeholder 11"/>
          <p:cNvSpPr>
            <a:spLocks noGrp="1"/>
          </p:cNvSpPr>
          <p:nvPr>
            <p:ph type="ftr" sz="quarter" idx="12"/>
          </p:nvPr>
        </p:nvSpPr>
        <p:spPr/>
        <p:txBody>
          <a:bodyPr rtlCol="0"/>
          <a:lstStyle>
            <a:lvl1pPr>
              <a:defRPr/>
            </a:lvl1pPr>
          </a:lstStyle>
          <a:p>
            <a:pPr>
              <a:defRPr/>
            </a:pPr>
            <a:endParaRPr lang="en-US">
              <a:solidFill>
                <a:srgbClr val="EBDDC3"/>
              </a:solidFill>
            </a:endParaRPr>
          </a:p>
        </p:txBody>
      </p:sp>
    </p:spTree>
    <p:extLst>
      <p:ext uri="{BB962C8B-B14F-4D97-AF65-F5344CB8AC3E}">
        <p14:creationId xmlns:p14="http://schemas.microsoft.com/office/powerpoint/2010/main" val="3770977223"/>
      </p:ext>
    </p:extLst>
  </p:cSld>
  <p:clrMapOvr>
    <a:masterClrMapping/>
  </p:clrMapOvr>
  <p:transition>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smtClean="0"/>
              <a:t>Click to edit Master title style</a:t>
            </a:r>
            <a:endParaRPr lang="en-US"/>
          </a:p>
        </p:txBody>
      </p:sp>
      <p:sp>
        <p:nvSpPr>
          <p:cNvPr id="11" name="Content Placeholder 10"/>
          <p:cNvSpPr>
            <a:spLocks noGrp="1"/>
          </p:cNvSpPr>
          <p:nvPr>
            <p:ph sz="quarter" idx="2"/>
          </p:nvPr>
        </p:nvSpPr>
        <p:spPr>
          <a:xfrm>
            <a:off x="609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4"/>
          </p:nvPr>
        </p:nvSpPr>
        <p:spPr>
          <a:xfrm>
            <a:off x="4800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
        <p:nvSpPr>
          <p:cNvPr id="7" name="Date Placeholder 9"/>
          <p:cNvSpPr>
            <a:spLocks noGrp="1"/>
          </p:cNvSpPr>
          <p:nvPr>
            <p:ph type="dt" sz="half" idx="10"/>
          </p:nvPr>
        </p:nvSpPr>
        <p:spPr/>
        <p:txBody>
          <a:bodyPr rtlCol="0"/>
          <a:lstStyle>
            <a:lvl1pPr>
              <a:defRPr/>
            </a:lvl1pPr>
          </a:lstStyle>
          <a:p>
            <a:pPr>
              <a:defRPr/>
            </a:pPr>
            <a:endParaRPr lang="en-US">
              <a:solidFill>
                <a:srgbClr val="EBDDC3"/>
              </a:solidFill>
            </a:endParaRPr>
          </a:p>
        </p:txBody>
      </p:sp>
      <p:sp>
        <p:nvSpPr>
          <p:cNvPr id="8" name="Slide Number Placeholder 11"/>
          <p:cNvSpPr>
            <a:spLocks noGrp="1"/>
          </p:cNvSpPr>
          <p:nvPr>
            <p:ph type="sldNum" sz="quarter" idx="11"/>
          </p:nvPr>
        </p:nvSpPr>
        <p:spPr/>
        <p:txBody>
          <a:bodyPr/>
          <a:lstStyle>
            <a:lvl1pPr>
              <a:defRPr/>
            </a:lvl1pPr>
          </a:lstStyle>
          <a:p>
            <a:fld id="{950931C9-B595-472C-8F43-EB7228DA7BC6}" type="slidenum">
              <a:rPr lang="en-US" altLang="en-US"/>
              <a:pPr/>
              <a:t>‹#›</a:t>
            </a:fld>
            <a:endParaRPr lang="en-US" altLang="en-US"/>
          </a:p>
        </p:txBody>
      </p:sp>
      <p:sp>
        <p:nvSpPr>
          <p:cNvPr id="9" name="Footer Placeholder 13"/>
          <p:cNvSpPr>
            <a:spLocks noGrp="1"/>
          </p:cNvSpPr>
          <p:nvPr>
            <p:ph type="ftr" sz="quarter" idx="12"/>
          </p:nvPr>
        </p:nvSpPr>
        <p:spPr/>
        <p:txBody>
          <a:bodyPr rtlCol="0"/>
          <a:lstStyle>
            <a:lvl1pPr>
              <a:defRPr/>
            </a:lvl1pPr>
          </a:lstStyle>
          <a:p>
            <a:pPr>
              <a:defRPr/>
            </a:pPr>
            <a:endParaRPr lang="en-US">
              <a:solidFill>
                <a:srgbClr val="EBDDC3"/>
              </a:solidFill>
            </a:endParaRPr>
          </a:p>
        </p:txBody>
      </p:sp>
    </p:spTree>
    <p:extLst>
      <p:ext uri="{BB962C8B-B14F-4D97-AF65-F5344CB8AC3E}">
        <p14:creationId xmlns:p14="http://schemas.microsoft.com/office/powerpoint/2010/main" val="3141329155"/>
      </p:ext>
    </p:extLst>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13"/>
          <p:cNvSpPr>
            <a:spLocks noGrp="1"/>
          </p:cNvSpPr>
          <p:nvPr>
            <p:ph type="dt" sz="half" idx="10"/>
          </p:nvPr>
        </p:nvSpPr>
        <p:spPr/>
        <p:txBody>
          <a:bodyPr/>
          <a:lstStyle>
            <a:lvl1pPr>
              <a:defRPr/>
            </a:lvl1pPr>
          </a:lstStyle>
          <a:p>
            <a:pPr>
              <a:defRPr/>
            </a:pPr>
            <a:endParaRPr lang="en-US">
              <a:solidFill>
                <a:srgbClr val="EBDDC3"/>
              </a:solidFill>
            </a:endParaRPr>
          </a:p>
        </p:txBody>
      </p:sp>
      <p:sp>
        <p:nvSpPr>
          <p:cNvPr id="4" name="Footer Placeholder 2"/>
          <p:cNvSpPr>
            <a:spLocks noGrp="1"/>
          </p:cNvSpPr>
          <p:nvPr>
            <p:ph type="ftr" sz="quarter" idx="11"/>
          </p:nvPr>
        </p:nvSpPr>
        <p:spPr/>
        <p:txBody>
          <a:bodyPr/>
          <a:lstStyle>
            <a:lvl1pPr>
              <a:defRPr/>
            </a:lvl1pPr>
          </a:lstStyle>
          <a:p>
            <a:pPr>
              <a:defRPr/>
            </a:pPr>
            <a:endParaRPr lang="en-US">
              <a:solidFill>
                <a:srgbClr val="EBDDC3"/>
              </a:solidFill>
            </a:endParaRPr>
          </a:p>
        </p:txBody>
      </p:sp>
      <p:sp>
        <p:nvSpPr>
          <p:cNvPr id="5" name="Slide Number Placeholder 22"/>
          <p:cNvSpPr>
            <a:spLocks noGrp="1"/>
          </p:cNvSpPr>
          <p:nvPr>
            <p:ph type="sldNum" sz="quarter" idx="12"/>
          </p:nvPr>
        </p:nvSpPr>
        <p:spPr/>
        <p:txBody>
          <a:bodyPr/>
          <a:lstStyle>
            <a:lvl1pPr>
              <a:defRPr/>
            </a:lvl1pPr>
          </a:lstStyle>
          <a:p>
            <a:fld id="{04D06758-B76D-40D4-B15D-A5073F15F6F3}" type="slidenum">
              <a:rPr lang="en-US" altLang="en-US"/>
              <a:pPr/>
              <a:t>‹#›</a:t>
            </a:fld>
            <a:endParaRPr lang="en-US" altLang="en-US"/>
          </a:p>
        </p:txBody>
      </p:sp>
    </p:spTree>
    <p:extLst>
      <p:ext uri="{BB962C8B-B14F-4D97-AF65-F5344CB8AC3E}">
        <p14:creationId xmlns:p14="http://schemas.microsoft.com/office/powerpoint/2010/main" val="1282215779"/>
      </p:ext>
    </p:extLst>
  </p:cSld>
  <p:clrMapOvr>
    <a:masterClrMapping/>
  </p:clrMapOvr>
  <p:transition>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solidFill>
                <a:srgbClr val="EBDDC3"/>
              </a:solidFill>
            </a:endParaRPr>
          </a:p>
        </p:txBody>
      </p:sp>
      <p:sp>
        <p:nvSpPr>
          <p:cNvPr id="3" name="Footer Placeholder 2"/>
          <p:cNvSpPr>
            <a:spLocks noGrp="1"/>
          </p:cNvSpPr>
          <p:nvPr>
            <p:ph type="ftr" sz="quarter" idx="11"/>
          </p:nvPr>
        </p:nvSpPr>
        <p:spPr/>
        <p:txBody>
          <a:bodyPr/>
          <a:lstStyle>
            <a:lvl1pPr>
              <a:defRPr/>
            </a:lvl1pPr>
          </a:lstStyle>
          <a:p>
            <a:pPr>
              <a:defRPr/>
            </a:pPr>
            <a:endParaRPr lang="en-US">
              <a:solidFill>
                <a:srgbClr val="EBDDC3"/>
              </a:solidFill>
            </a:endParaRP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9D607FD7-FD63-4A94-9155-28C5DFB5EE61}" type="slidenum">
              <a:rPr lang="en-US" altLang="en-US">
                <a:solidFill>
                  <a:srgbClr val="EBDDC3"/>
                </a:solidFill>
              </a:rPr>
              <a:pPr/>
              <a:t>‹#›</a:t>
            </a:fld>
            <a:endParaRPr lang="en-US" altLang="en-US">
              <a:solidFill>
                <a:srgbClr val="EBDDC3"/>
              </a:solidFill>
            </a:endParaRPr>
          </a:p>
        </p:txBody>
      </p:sp>
    </p:spTree>
    <p:extLst>
      <p:ext uri="{BB962C8B-B14F-4D97-AF65-F5344CB8AC3E}">
        <p14:creationId xmlns:p14="http://schemas.microsoft.com/office/powerpoint/2010/main" val="2980418798"/>
      </p:ext>
    </p:extLst>
  </p:cSld>
  <p:clrMapOvr>
    <a:masterClrMapping/>
  </p:clrMapOvr>
  <p:transition>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smtClean="0"/>
              <a:t>Click to edit Master title style</a:t>
            </a:r>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endParaRPr lang="en-US">
              <a:solidFill>
                <a:srgbClr val="EBDDC3"/>
              </a:solidFill>
            </a:endParaRPr>
          </a:p>
        </p:txBody>
      </p:sp>
      <p:sp>
        <p:nvSpPr>
          <p:cNvPr id="6" name="Footer Placeholder 2"/>
          <p:cNvSpPr>
            <a:spLocks noGrp="1"/>
          </p:cNvSpPr>
          <p:nvPr>
            <p:ph type="ftr" sz="quarter" idx="11"/>
          </p:nvPr>
        </p:nvSpPr>
        <p:spPr/>
        <p:txBody>
          <a:bodyPr/>
          <a:lstStyle>
            <a:lvl1pPr>
              <a:defRPr/>
            </a:lvl1pPr>
          </a:lstStyle>
          <a:p>
            <a:pPr>
              <a:defRPr/>
            </a:pPr>
            <a:endParaRPr lang="en-US">
              <a:solidFill>
                <a:srgbClr val="EBDDC3"/>
              </a:solidFill>
            </a:endParaRPr>
          </a:p>
        </p:txBody>
      </p:sp>
      <p:sp>
        <p:nvSpPr>
          <p:cNvPr id="7" name="Slide Number Placeholder 22"/>
          <p:cNvSpPr>
            <a:spLocks noGrp="1"/>
          </p:cNvSpPr>
          <p:nvPr>
            <p:ph type="sldNum" sz="quarter" idx="12"/>
          </p:nvPr>
        </p:nvSpPr>
        <p:spPr/>
        <p:txBody>
          <a:bodyPr/>
          <a:lstStyle>
            <a:lvl1pPr>
              <a:defRPr/>
            </a:lvl1pPr>
          </a:lstStyle>
          <a:p>
            <a:fld id="{705FC578-E216-4AC9-B8E8-A0EF67876EC6}" type="slidenum">
              <a:rPr lang="en-US" altLang="en-US"/>
              <a:pPr/>
              <a:t>‹#›</a:t>
            </a:fld>
            <a:endParaRPr lang="en-US" altLang="en-US"/>
          </a:p>
        </p:txBody>
      </p:sp>
    </p:spTree>
    <p:extLst>
      <p:ext uri="{BB962C8B-B14F-4D97-AF65-F5344CB8AC3E}">
        <p14:creationId xmlns:p14="http://schemas.microsoft.com/office/powerpoint/2010/main" val="4042840348"/>
      </p:ext>
    </p:extLst>
  </p:cSld>
  <p:clrMapOvr>
    <a:masterClrMapping/>
  </p:clrMapOvr>
  <p:transition>
    <p:fade thruBlk="1"/>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a:lvl1pPr>
          </a:lstStyle>
          <a:p>
            <a:pPr>
              <a:defRPr/>
            </a:pPr>
            <a:endParaRPr lang="en-US">
              <a:solidFill>
                <a:srgbClr val="EBDDC3"/>
              </a:solidFill>
            </a:endParaRPr>
          </a:p>
        </p:txBody>
      </p:sp>
      <p:sp>
        <p:nvSpPr>
          <p:cNvPr id="10" name="Slide Number Placeholder 12"/>
          <p:cNvSpPr>
            <a:spLocks noGrp="1"/>
          </p:cNvSpPr>
          <p:nvPr>
            <p:ph type="sldNum" sz="quarter" idx="11"/>
          </p:nvPr>
        </p:nvSpPr>
        <p:spPr>
          <a:xfrm>
            <a:off x="0" y="4667250"/>
            <a:ext cx="1447800" cy="663575"/>
          </a:xfrm>
        </p:spPr>
        <p:txBody>
          <a:bodyPr/>
          <a:lstStyle>
            <a:lvl1pPr>
              <a:defRPr sz="2800"/>
            </a:lvl1pPr>
          </a:lstStyle>
          <a:p>
            <a:fld id="{80FA755A-95E9-440B-9496-A0A082FD3EC7}" type="slidenum">
              <a:rPr lang="en-US" altLang="en-US"/>
              <a:pPr/>
              <a:t>‹#›</a:t>
            </a:fld>
            <a:endParaRPr lang="en-US" altLang="en-US"/>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endParaRPr lang="en-US">
              <a:solidFill>
                <a:srgbClr val="EBDDC3"/>
              </a:solidFill>
            </a:endParaRPr>
          </a:p>
        </p:txBody>
      </p:sp>
    </p:spTree>
    <p:extLst>
      <p:ext uri="{BB962C8B-B14F-4D97-AF65-F5344CB8AC3E}">
        <p14:creationId xmlns:p14="http://schemas.microsoft.com/office/powerpoint/2010/main" val="299293647"/>
      </p:ext>
    </p:extLst>
  </p:cSld>
  <p:clrMapOvr>
    <a:masterClrMapping/>
  </p:clrMapOvr>
  <p:transition>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solidFill>
                <a:srgbClr val="EBDDC3"/>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EBDDC3"/>
              </a:solidFill>
            </a:endParaRPr>
          </a:p>
        </p:txBody>
      </p:sp>
      <p:sp>
        <p:nvSpPr>
          <p:cNvPr id="6" name="Slide Number Placeholder 22"/>
          <p:cNvSpPr>
            <a:spLocks noGrp="1"/>
          </p:cNvSpPr>
          <p:nvPr>
            <p:ph type="sldNum" sz="quarter" idx="12"/>
          </p:nvPr>
        </p:nvSpPr>
        <p:spPr/>
        <p:txBody>
          <a:bodyPr/>
          <a:lstStyle>
            <a:lvl1pPr>
              <a:defRPr/>
            </a:lvl1pPr>
          </a:lstStyle>
          <a:p>
            <a:fld id="{E2270DFD-8EA3-4698-84A8-3409A4704FA9}" type="slidenum">
              <a:rPr lang="en-US" altLang="en-US"/>
              <a:pPr/>
              <a:t>‹#›</a:t>
            </a:fld>
            <a:endParaRPr lang="en-US" altLang="en-US"/>
          </a:p>
        </p:txBody>
      </p:sp>
    </p:spTree>
    <p:extLst>
      <p:ext uri="{BB962C8B-B14F-4D97-AF65-F5344CB8AC3E}">
        <p14:creationId xmlns:p14="http://schemas.microsoft.com/office/powerpoint/2010/main" val="1170200141"/>
      </p:ext>
    </p:extLst>
  </p:cSld>
  <p:clrMapOvr>
    <a:masterClrMapping/>
  </p:clrMapOvr>
  <p:transition>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 name="Vertical Title 1"/>
          <p:cNvSpPr>
            <a:spLocks noGrp="1"/>
          </p:cNvSpPr>
          <p:nvPr>
            <p:ph type="title" orient="vert"/>
          </p:nvPr>
        </p:nvSpPr>
        <p:spPr>
          <a:xfrm>
            <a:off x="6553200" y="609600"/>
            <a:ext cx="2057400" cy="5516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endParaRPr lang="en-US">
              <a:solidFill>
                <a:srgbClr val="EBDDC3"/>
              </a:solidFill>
            </a:endParaRPr>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endParaRPr lang="en-US">
              <a:solidFill>
                <a:srgbClr val="EBDDC3"/>
              </a:solidFill>
            </a:endParaRPr>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fld id="{48C9DDAA-C2C0-499C-9693-45D783E37CAC}" type="slidenum">
              <a:rPr lang="en-US" altLang="en-US"/>
              <a:pPr/>
              <a:t>‹#›</a:t>
            </a:fld>
            <a:endParaRPr lang="en-US" altLang="en-US"/>
          </a:p>
        </p:txBody>
      </p:sp>
    </p:spTree>
    <p:extLst>
      <p:ext uri="{BB962C8B-B14F-4D97-AF65-F5344CB8AC3E}">
        <p14:creationId xmlns:p14="http://schemas.microsoft.com/office/powerpoint/2010/main" val="2167500555"/>
      </p:ext>
    </p:extLst>
  </p:cSld>
  <p:clrMapOvr>
    <a:masterClrMapping/>
  </p:clrMapOvr>
  <p:transition>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el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2011</a:t>
            </a:r>
          </a:p>
        </p:txBody>
      </p:sp>
      <p:pic>
        <p:nvPicPr>
          <p:cNvPr id="8"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67616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el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2011</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pic>
        <p:nvPicPr>
          <p:cNvPr id="8"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1771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324000" y="324000"/>
            <a:ext cx="8496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en-US" dirty="0"/>
          </a:p>
        </p:txBody>
      </p:sp>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pic>
        <p:nvPicPr>
          <p:cNvPr id="7"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2011</a:t>
            </a:r>
          </a:p>
        </p:txBody>
      </p:sp>
      <p:pic>
        <p:nvPicPr>
          <p:cNvPr id="7"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02808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el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2011</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pic>
        <p:nvPicPr>
          <p:cNvPr id="8"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99079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000" y="0"/>
            <a:ext cx="8496000" cy="2295525"/>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pic>
        <p:nvPicPr>
          <p:cNvPr id="8"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486084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pic>
        <p:nvPicPr>
          <p:cNvPr id="10"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749119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478631"/>
            <a:ext cx="1832305" cy="907257"/>
          </a:xfrm>
          <a:prstGeom prst="rect">
            <a:avLst/>
          </a:prstGeom>
        </p:spPr>
      </p:pic>
      <p:pic>
        <p:nvPicPr>
          <p:cNvPr id="8"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675068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27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45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extLst>
      <p:ext uri="{BB962C8B-B14F-4D97-AF65-F5344CB8AC3E}">
        <p14:creationId xmlns:p14="http://schemas.microsoft.com/office/powerpoint/2010/main" val="7013307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extLst>
      <p:ext uri="{BB962C8B-B14F-4D97-AF65-F5344CB8AC3E}">
        <p14:creationId xmlns:p14="http://schemas.microsoft.com/office/powerpoint/2010/main" val="12866117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439173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183813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4506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6"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33923910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37450070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37947215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extLst>
      <p:ext uri="{BB962C8B-B14F-4D97-AF65-F5344CB8AC3E}">
        <p14:creationId xmlns:p14="http://schemas.microsoft.com/office/powerpoint/2010/main" val="23625622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7" name="Content Placeholder 2"/>
          <p:cNvSpPr>
            <a:spLocks noGrp="1"/>
          </p:cNvSpPr>
          <p:nvPr>
            <p:ph idx="1" hasCustomPrompt="1"/>
          </p:nvPr>
        </p:nvSpPr>
        <p:spPr>
          <a:xfrm>
            <a:off x="324000" y="1691998"/>
            <a:ext cx="8496000" cy="4392000"/>
          </a:xfrm>
        </p:spPr>
        <p:txBody>
          <a:bodyPr tIns="1440000"/>
          <a:lstStyle>
            <a:lvl1pPr algn="ctr">
              <a:defRPr b="0"/>
            </a:lvl1pPr>
          </a:lstStyle>
          <a:p>
            <a:pPr lvl="0"/>
            <a:r>
              <a:rPr lang="en-US" dirty="0" smtClean="0"/>
              <a:t>Click to add content</a:t>
            </a:r>
          </a:p>
        </p:txBody>
      </p:sp>
    </p:spTree>
    <p:extLst>
      <p:ext uri="{BB962C8B-B14F-4D97-AF65-F5344CB8AC3E}">
        <p14:creationId xmlns:p14="http://schemas.microsoft.com/office/powerpoint/2010/main" val="35079299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extLst>
      <p:ext uri="{BB962C8B-B14F-4D97-AF65-F5344CB8AC3E}">
        <p14:creationId xmlns:p14="http://schemas.microsoft.com/office/powerpoint/2010/main" val="18603700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564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7" name="TextBox 6"/>
          <p:cNvSpPr txBox="1"/>
          <p:nvPr/>
        </p:nvSpPr>
        <p:spPr bwMode="gray">
          <a:xfrm>
            <a:off x="324000" y="1692000"/>
            <a:ext cx="4165200" cy="4201150"/>
          </a:xfrm>
          <a:prstGeom prst="rect">
            <a:avLst/>
          </a:prstGeom>
          <a:noFill/>
        </p:spPr>
        <p:txBody>
          <a:bodyPr wrap="square" lIns="0" tIns="0" rIns="0" bIns="0" rtlCol="0">
            <a:spAutoFit/>
          </a:bodyPr>
          <a:lstStyle/>
          <a:p>
            <a:pPr>
              <a:spcBef>
                <a:spcPts val="400"/>
              </a:spcBef>
            </a:pPr>
            <a:r>
              <a:rPr lang="en-GB" sz="900" noProof="1" smtClean="0">
                <a:solidFill>
                  <a:srgbClr val="000000"/>
                </a:solidFill>
                <a:ea typeface="MS PGothic" pitchFamily="34" charset="-128"/>
              </a:rPr>
              <a:t>No part of this publication may be reproduced or transmitted in any form or for any purpose without the express permission of SAP AG. The information contained herein may be changed without prior notice.</a:t>
            </a:r>
            <a:endParaRPr sz="900" noProof="1" smtClean="0">
              <a:solidFill>
                <a:srgbClr val="000000"/>
              </a:solidFill>
              <a:ea typeface="MS PGothic" pitchFamily="34" charset="-128"/>
            </a:endParaRPr>
          </a:p>
          <a:p>
            <a:pPr>
              <a:spcBef>
                <a:spcPts val="400"/>
              </a:spcBef>
            </a:pPr>
            <a:r>
              <a:rPr lang="en-GB" sz="900" noProof="1" smtClean="0">
                <a:solidFill>
                  <a:srgbClr val="000000"/>
                </a:solidFill>
                <a:ea typeface="MS PGothic" pitchFamily="34" charset="-128"/>
              </a:rPr>
              <a:t>Some software products marketed by SAP AG and its distributors contain proprietary software components of other software vendors.</a:t>
            </a:r>
            <a:endParaRPr sz="900" noProof="1" smtClean="0">
              <a:solidFill>
                <a:srgbClr val="000000"/>
              </a:solidFill>
              <a:ea typeface="MS PGothic" pitchFamily="34" charset="-128"/>
            </a:endParaRPr>
          </a:p>
          <a:p>
            <a:pPr>
              <a:spcBef>
                <a:spcPts val="400"/>
              </a:spcBef>
            </a:pPr>
            <a:r>
              <a:rPr lang="en-GB" sz="900" noProof="1" smtClean="0">
                <a:solidFill>
                  <a:srgbClr val="000000"/>
                </a:solidFill>
                <a:ea typeface="MS PGothic" pitchFamily="34" charset="-128"/>
              </a:rPr>
              <a:t>Microsoft, Windows, Excel, Outlook, and PowerPoint are registered trademarks of Microsoft Corporation. </a:t>
            </a:r>
            <a:endParaRPr sz="900" noProof="1" smtClean="0">
              <a:solidFill>
                <a:srgbClr val="000000"/>
              </a:solidFill>
              <a:ea typeface="MS PGothic" pitchFamily="34" charset="-128"/>
            </a:endParaRPr>
          </a:p>
          <a:p>
            <a:pPr>
              <a:spcBef>
                <a:spcPts val="400"/>
              </a:spcBef>
            </a:pPr>
            <a:r>
              <a:rPr lang="en-GB" sz="900" noProof="1" smtClean="0">
                <a:solidFill>
                  <a:srgbClr val="000000"/>
                </a:solidFill>
                <a:ea typeface="MS PGothic" pitchFamily="34" charset="-128"/>
              </a:rPr>
              <a:t>IBM, DB2, DB2 Universal Database, System i, System i5, System p, System p5, System x, System z, System z10, System z9, z10, z9, iSeries, pSeries, xSeries, zSeries, eServer, z/VM, z/OS, i5/OS, S/390, OS/390, OS/400, AS/400, S/390 Parallel Enterprise Server, PowerVM, Power Architecture, POWER6+, POWER6, POWER5+, POWER5, POWER, OpenPower, PowerPC, BatchPipes, BladeCenter, System Storage, GPFS, HACMP, RETAIN, DB2 Connect, RACF, Redbooks, OS/2, Parallel Sysplex, MVS/ESA, AIX, Intelligent Miner, WebSphere, Netfinity, Tivoli and Informix are trademarks or registered trademarks of IBM Corporation.</a:t>
            </a:r>
            <a:endParaRPr sz="900" noProof="1" smtClean="0">
              <a:solidFill>
                <a:srgbClr val="000000"/>
              </a:solidFill>
              <a:ea typeface="MS PGothic" pitchFamily="34" charset="-128"/>
            </a:endParaRPr>
          </a:p>
          <a:p>
            <a:pPr>
              <a:spcBef>
                <a:spcPts val="400"/>
              </a:spcBef>
            </a:pPr>
            <a:r>
              <a:rPr lang="en-GB" sz="900" noProof="1" smtClean="0">
                <a:solidFill>
                  <a:srgbClr val="000000"/>
                </a:solidFill>
                <a:ea typeface="MS PGothic" pitchFamily="34" charset="-128"/>
              </a:rPr>
              <a:t>Linux is the registered trademark of Linus Torvalds in the U.S. and other countries.</a:t>
            </a:r>
            <a:endParaRPr sz="900" noProof="1" smtClean="0">
              <a:solidFill>
                <a:srgbClr val="000000"/>
              </a:solidFill>
              <a:ea typeface="MS PGothic" pitchFamily="34" charset="-128"/>
            </a:endParaRPr>
          </a:p>
          <a:p>
            <a:pPr>
              <a:spcBef>
                <a:spcPts val="400"/>
              </a:spcBef>
            </a:pPr>
            <a:r>
              <a:rPr lang="en-GB" sz="900" noProof="1" smtClean="0">
                <a:solidFill>
                  <a:srgbClr val="000000"/>
                </a:solidFill>
                <a:ea typeface="MS PGothic" pitchFamily="34" charset="-128"/>
              </a:rPr>
              <a:t>Adobe, the Adobe logo, Acrobat, PostScript, and Reader are either trademarks or registered trademarks of Adobe Systems Incorporated in the United States and/or other countries.</a:t>
            </a:r>
            <a:endParaRPr sz="900" noProof="1" smtClean="0">
              <a:solidFill>
                <a:srgbClr val="000000"/>
              </a:solidFill>
              <a:ea typeface="MS PGothic" pitchFamily="34" charset="-128"/>
            </a:endParaRPr>
          </a:p>
          <a:p>
            <a:pPr>
              <a:spcBef>
                <a:spcPts val="400"/>
              </a:spcBef>
            </a:pPr>
            <a:r>
              <a:rPr lang="en-GB" sz="900" noProof="1" smtClean="0">
                <a:solidFill>
                  <a:srgbClr val="000000"/>
                </a:solidFill>
                <a:ea typeface="MS PGothic" pitchFamily="34" charset="-128"/>
              </a:rPr>
              <a:t>Oracle and Java are registered trademarks of Oracle and/or its affiliates.</a:t>
            </a:r>
            <a:endParaRPr sz="900" noProof="1" smtClean="0">
              <a:solidFill>
                <a:srgbClr val="000000"/>
              </a:solidFill>
              <a:ea typeface="MS PGothic" pitchFamily="34" charset="-128"/>
            </a:endParaRPr>
          </a:p>
          <a:p>
            <a:pPr>
              <a:spcBef>
                <a:spcPts val="400"/>
              </a:spcBef>
            </a:pPr>
            <a:r>
              <a:rPr lang="en-GB" sz="900" noProof="1" smtClean="0">
                <a:solidFill>
                  <a:srgbClr val="000000"/>
                </a:solidFill>
                <a:ea typeface="MS PGothic" pitchFamily="34" charset="-128"/>
              </a:rPr>
              <a:t>UNIX, X/Open, OSF/1, and Motif are registered trademarks of the Open Group.</a:t>
            </a:r>
            <a:endParaRPr sz="900" noProof="1" smtClean="0">
              <a:solidFill>
                <a:srgbClr val="000000"/>
              </a:solidFill>
              <a:ea typeface="MS PGothic" pitchFamily="34" charset="-128"/>
            </a:endParaRPr>
          </a:p>
          <a:p>
            <a:pPr>
              <a:spcBef>
                <a:spcPts val="400"/>
              </a:spcBef>
            </a:pPr>
            <a:r>
              <a:rPr lang="en-US" sz="900" noProof="1" smtClean="0">
                <a:solidFill>
                  <a:srgbClr val="000000"/>
                </a:solidFill>
                <a:ea typeface="MS PGothic" pitchFamily="34" charset="-128"/>
              </a:rPr>
              <a:t>Citrix, ICA, Program Neighborhood, MetaFrame, WinFrame, VideoFrame, and MultiWin are trademarks or registered trademarks of Citrix Systems, Inc.</a:t>
            </a:r>
            <a:endParaRPr sz="900" noProof="1" smtClean="0">
              <a:solidFill>
                <a:srgbClr val="000000"/>
              </a:solidFill>
              <a:ea typeface="MS PGothic" pitchFamily="34" charset="-128"/>
            </a:endParaRPr>
          </a:p>
          <a:p>
            <a:pPr>
              <a:spcBef>
                <a:spcPts val="400"/>
              </a:spcBef>
            </a:pPr>
            <a:r>
              <a:rPr lang="en-GB" sz="900" noProof="1" smtClean="0">
                <a:solidFill>
                  <a:srgbClr val="000000"/>
                </a:solidFill>
                <a:ea typeface="MS PGothic" pitchFamily="34" charset="-128"/>
              </a:rPr>
              <a:t>HTML, XML, XHTML and W3C are trademarks or registered trademarks of W3C</a:t>
            </a:r>
            <a:r>
              <a:rPr lang="en-GB" sz="900" baseline="30000" noProof="1" smtClean="0">
                <a:solidFill>
                  <a:srgbClr val="000000"/>
                </a:solidFill>
                <a:ea typeface="MS PGothic" pitchFamily="34" charset="-128"/>
              </a:rPr>
              <a:t>®</a:t>
            </a:r>
            <a:r>
              <a:rPr lang="en-GB" sz="900" noProof="1" smtClean="0">
                <a:solidFill>
                  <a:srgbClr val="000000"/>
                </a:solidFill>
                <a:ea typeface="MS PGothic" pitchFamily="34" charset="-128"/>
              </a:rPr>
              <a:t>, World Wide Web Consortium, Massachusetts Institute of Technology. </a:t>
            </a:r>
            <a:endParaRPr sz="900" noProof="1" smtClean="0">
              <a:solidFill>
                <a:srgbClr val="000000"/>
              </a:solidFill>
              <a:ea typeface="MS PGothic" pitchFamily="34" charset="-128"/>
            </a:endParaRPr>
          </a:p>
        </p:txBody>
      </p:sp>
      <p:sp>
        <p:nvSpPr>
          <p:cNvPr id="11" name="TextBox 10"/>
          <p:cNvSpPr txBox="1"/>
          <p:nvPr userDrawn="1"/>
        </p:nvSpPr>
        <p:spPr bwMode="gray">
          <a:xfrm>
            <a:off x="324000" y="324000"/>
            <a:ext cx="5311198" cy="756000"/>
          </a:xfrm>
          <a:prstGeom prst="rect">
            <a:avLst/>
          </a:prstGeom>
        </p:spPr>
        <p:txBody>
          <a:bodyPr vert="horz" lIns="0" tIns="0" rIns="0" bIns="0" rtlCol="0" anchor="ctr" anchorCtr="0">
            <a:noAutofit/>
          </a:bodyPr>
          <a:lstStyle/>
          <a:p>
            <a:pPr>
              <a:spcBef>
                <a:spcPct val="0"/>
              </a:spcBef>
            </a:pPr>
            <a:r>
              <a:rPr lang="en-GB" sz="2400" b="1" dirty="0" smtClean="0">
                <a:solidFill>
                  <a:srgbClr val="666666"/>
                </a:solidFill>
              </a:rPr>
              <a:t>© </a:t>
            </a:r>
            <a:r>
              <a:rPr sz="2400" b="1" dirty="0" smtClean="0">
                <a:solidFill>
                  <a:srgbClr val="666666"/>
                </a:solidFill>
              </a:rPr>
              <a:t>2014 SAP AG. All rights reserved.</a:t>
            </a:r>
          </a:p>
        </p:txBody>
      </p:sp>
      <p:sp>
        <p:nvSpPr>
          <p:cNvPr id="6" name="TextBox 5"/>
          <p:cNvSpPr txBox="1"/>
          <p:nvPr userDrawn="1"/>
        </p:nvSpPr>
        <p:spPr bwMode="gray">
          <a:xfrm>
            <a:off x="4654800" y="1692000"/>
            <a:ext cx="4165200" cy="3077766"/>
          </a:xfrm>
          <a:prstGeom prst="rect">
            <a:avLst/>
          </a:prstGeom>
          <a:noFill/>
        </p:spPr>
        <p:txBody>
          <a:bodyPr wrap="square" lIns="0" tIns="0" rIns="0" bIns="0" rtlCol="0">
            <a:spAutoFit/>
          </a:bodyPr>
          <a:lstStyle/>
          <a:p>
            <a:pPr fontAlgn="t">
              <a:spcBef>
                <a:spcPts val="600"/>
              </a:spcBef>
              <a:defRPr/>
            </a:pPr>
            <a:r>
              <a:rPr lang="en-US" sz="900" noProof="1" smtClean="0">
                <a:solidFill>
                  <a:srgbClr val="000000"/>
                </a:solidFill>
                <a:ea typeface="MS PGothic" pitchFamily="34" charset="-128"/>
              </a:rPr>
              <a:t>SAP, R/3, SAP NetWeaver, Duet, PartnerEdge, ByDesign, SAP BusinessObjects Explorer, StreamWork, and other SAP products and services mentioned herein as well as their respective logos are trademarks or registered trademarks of SAP AG in Germany and other countries.</a:t>
            </a:r>
          </a:p>
          <a:p>
            <a:pPr fontAlgn="t">
              <a:spcBef>
                <a:spcPts val="600"/>
              </a:spcBef>
            </a:pPr>
            <a:r>
              <a:rPr lang="en-US" sz="900" noProof="1" smtClean="0">
                <a:solidFill>
                  <a:srgbClr val="000000"/>
                </a:solidFill>
                <a:ea typeface="MS PGothic" pitchFamily="34" charset="-128"/>
              </a:rPr>
              <a:t>Business Objects and the Business Objects logo, BusinessObjects, Crystal Reports, Crystal Decisions, Web Intelligence, Xcelsius, and other Business Objects products and services mentioned herein as well as their respective logos are trademarks or registered trademarks of Business Objects Software Ltd. Business Objects is an </a:t>
            </a:r>
            <a:br>
              <a:rPr lang="en-US" sz="900" noProof="1" smtClean="0">
                <a:solidFill>
                  <a:srgbClr val="000000"/>
                </a:solidFill>
                <a:ea typeface="MS PGothic" pitchFamily="34" charset="-128"/>
              </a:rPr>
            </a:br>
            <a:r>
              <a:rPr lang="en-US" sz="900" noProof="1" smtClean="0">
                <a:solidFill>
                  <a:srgbClr val="000000"/>
                </a:solidFill>
                <a:ea typeface="MS PGothic" pitchFamily="34" charset="-128"/>
              </a:rPr>
              <a:t>SAP company.</a:t>
            </a:r>
            <a:endParaRPr sz="900" noProof="1" smtClean="0">
              <a:solidFill>
                <a:srgbClr val="000000"/>
              </a:solidFill>
              <a:ea typeface="MS PGothic" pitchFamily="34" charset="-128"/>
            </a:endParaRPr>
          </a:p>
          <a:p>
            <a:pPr>
              <a:spcBef>
                <a:spcPts val="600"/>
              </a:spcBef>
            </a:pPr>
            <a:r>
              <a:rPr lang="en-GB" sz="900" noProof="1" smtClean="0">
                <a:solidFill>
                  <a:srgbClr val="000000"/>
                </a:solidFill>
                <a:ea typeface="MS PGothic" pitchFamily="34" charset="-128"/>
              </a:rPr>
              <a:t>Sybase and Adaptive Server, iAnywhere, Sybase 365, SQL Anywhere, and other Sybase products and services mentioned herein as well as their respective logos are trademarks or registered trademarks of Sybase, Inc. Sybase is an SAP company.</a:t>
            </a:r>
            <a:endParaRPr sz="900" noProof="1" smtClean="0">
              <a:solidFill>
                <a:srgbClr val="000000"/>
              </a:solidFill>
              <a:ea typeface="MS PGothic" pitchFamily="34" charset="-128"/>
            </a:endParaRPr>
          </a:p>
          <a:p>
            <a:pPr>
              <a:spcBef>
                <a:spcPts val="600"/>
              </a:spcBef>
            </a:pPr>
            <a:r>
              <a:rPr lang="en-GB" sz="900" noProof="1" smtClean="0">
                <a:solidFill>
                  <a:srgbClr val="000000"/>
                </a:solidFill>
                <a:ea typeface="MS PGothic" pitchFamily="34" charset="-128"/>
              </a:rPr>
              <a:t>All other product and service names mentioned are the trademarks of their respective companies. Data contained in this document serves informational purposes only. National product specifications may vary.</a:t>
            </a:r>
            <a:endParaRPr sz="900" noProof="1" smtClean="0">
              <a:solidFill>
                <a:srgbClr val="000000"/>
              </a:solidFill>
              <a:ea typeface="MS PGothic" pitchFamily="34" charset="-128"/>
            </a:endParaRPr>
          </a:p>
          <a:p>
            <a:pPr>
              <a:spcBef>
                <a:spcPts val="600"/>
              </a:spcBef>
            </a:pPr>
            <a:r>
              <a:rPr lang="en-US" sz="900" noProof="1" smtClean="0">
                <a:solidFill>
                  <a:srgbClr val="000000"/>
                </a:solidFill>
                <a:ea typeface="MS PGothic" pitchFamily="34" charset="-128"/>
              </a:rPr>
              <a:t>The information in this document is proprietary to SAP. No part of this document may be reproduced, copied, or transmitted in any form or for any purpose without the express prior written permission of SAP AG.</a:t>
            </a:r>
            <a:endParaRPr sz="900" noProof="1">
              <a:solidFill>
                <a:srgbClr val="000000"/>
              </a:solidFill>
              <a:ea typeface="MS PGothic" pitchFamily="34" charset="-128"/>
            </a:endParaRPr>
          </a:p>
        </p:txBody>
      </p:sp>
    </p:spTree>
    <p:extLst>
      <p:ext uri="{BB962C8B-B14F-4D97-AF65-F5344CB8AC3E}">
        <p14:creationId xmlns:p14="http://schemas.microsoft.com/office/powerpoint/2010/main" val="14345250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7359500" cy="756000"/>
          </a:xfrm>
          <a:prstGeom prst="rect">
            <a:avLst/>
          </a:prstGeom>
        </p:spPr>
        <p:txBody>
          <a:bodyPr vert="horz" lIns="0" tIns="0" rIns="0" bIns="0" rtlCol="0" anchor="ctr" anchorCtr="0">
            <a:noAutofit/>
          </a:bodyPr>
          <a:lstStyle/>
          <a:p>
            <a:pPr>
              <a:spcBef>
                <a:spcPct val="0"/>
              </a:spcBef>
              <a:defRPr/>
            </a:pPr>
            <a:r>
              <a:rPr lang="en-GB" sz="2400" b="1" dirty="0" smtClean="0">
                <a:solidFill>
                  <a:srgbClr val="666666"/>
                </a:solidFill>
              </a:rPr>
              <a:t>© </a:t>
            </a:r>
            <a:r>
              <a:rPr sz="2400" b="1" dirty="0" smtClean="0">
                <a:solidFill>
                  <a:srgbClr val="666666"/>
                </a:solidFill>
              </a:rPr>
              <a:t>2013 SAP AG. Alle Rechte vorbehalten.</a:t>
            </a:r>
          </a:p>
        </p:txBody>
      </p:sp>
      <p:sp>
        <p:nvSpPr>
          <p:cNvPr id="5" name="TextBox 4"/>
          <p:cNvSpPr txBox="1"/>
          <p:nvPr userDrawn="1"/>
        </p:nvSpPr>
        <p:spPr bwMode="gray">
          <a:xfrm>
            <a:off x="324000" y="1692000"/>
            <a:ext cx="4165200" cy="4149854"/>
          </a:xfrm>
          <a:prstGeom prst="rect">
            <a:avLst/>
          </a:prstGeom>
          <a:noFill/>
        </p:spPr>
        <p:txBody>
          <a:bodyPr wrap="square" lIns="0" tIns="0" rIns="0" bIns="0" rtlCol="0">
            <a:spAutoFit/>
          </a:bodyPr>
          <a:lstStyle/>
          <a:p>
            <a:pPr>
              <a:spcBef>
                <a:spcPts val="400"/>
              </a:spcBef>
            </a:pPr>
            <a:r>
              <a:rPr sz="900" noProof="1" smtClean="0">
                <a:solidFill>
                  <a:srgbClr val="000000"/>
                </a:solidFill>
                <a:ea typeface="MS PGothic" pitchFamily="34" charset="-128"/>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a:spcBef>
                <a:spcPts val="400"/>
              </a:spcBef>
            </a:pPr>
            <a:r>
              <a:rPr sz="900" noProof="1" smtClean="0">
                <a:solidFill>
                  <a:srgbClr val="000000"/>
                </a:solidFill>
                <a:ea typeface="MS PGothic" pitchFamily="34" charset="-128"/>
              </a:rPr>
              <a:t>Die von SAP AG oder deren Vertriebsfirmen angebotenen Softwareprodukte können Softwarekomponenten auch anderer Softwarehersteller enthalten.</a:t>
            </a:r>
          </a:p>
          <a:p>
            <a:pPr>
              <a:spcBef>
                <a:spcPts val="400"/>
              </a:spcBef>
            </a:pPr>
            <a:r>
              <a:rPr lang="en-US" sz="900" noProof="1" smtClean="0">
                <a:solidFill>
                  <a:srgbClr val="000000"/>
                </a:solidFill>
                <a:ea typeface="MS PGothic" pitchFamily="34" charset="-128"/>
              </a:rPr>
              <a:t>Microsoft, Windows, Excel, Outlook, und PowerPoint sind eingetragene Marken der Microsoft Corporation. </a:t>
            </a:r>
            <a:endParaRPr sz="900" noProof="1" smtClean="0">
              <a:solidFill>
                <a:srgbClr val="000000"/>
              </a:solidFill>
              <a:ea typeface="MS PGothic" pitchFamily="34" charset="-128"/>
            </a:endParaRPr>
          </a:p>
          <a:p>
            <a:pPr>
              <a:spcBef>
                <a:spcPts val="400"/>
              </a:spcBef>
            </a:pPr>
            <a:r>
              <a:rPr lang="en-US" sz="900" noProof="1" smtClean="0">
                <a:solidFill>
                  <a:srgbClr val="000000"/>
                </a:solidFill>
                <a:ea typeface="MS PGothic" pitchFamily="34" charset="-128"/>
              </a:rPr>
              <a:t>IBM, DB2, DB2 Universal Database, System i, System i5, System p, System p5, System x, System z, System z10, System z9, z10, z9, iSeries, pSeries, xSeries, zSeries, eServer, z/VM, z/OS, i5/OS, S/390, OS/390, OS/400, AS/400, S/390 Parallel Enterprise Server, PowerVM, Power Architecture, POWER6+, POWER6, POWER5+, POWER5, POWER, OpenPower, PowerPC, BatchPipes, BladeCenter, System Storage, GPFS, HACMP, RETAIN, DB2 Connect, RACF, Redbooks, OS/2, Parallel Sysplex, MVS/ESA, AIX, Intelligent Miner, WebSphere, Netfinity, Tivoli und Informix sind Marken oder eingetragene Marken der IBM Corporation.</a:t>
            </a:r>
            <a:endParaRPr sz="900" noProof="1" smtClean="0">
              <a:solidFill>
                <a:srgbClr val="000000"/>
              </a:solidFill>
              <a:ea typeface="MS PGothic" pitchFamily="34" charset="-128"/>
            </a:endParaRPr>
          </a:p>
          <a:p>
            <a:pPr>
              <a:spcBef>
                <a:spcPts val="400"/>
              </a:spcBef>
            </a:pPr>
            <a:r>
              <a:rPr sz="900" noProof="1" smtClean="0">
                <a:solidFill>
                  <a:srgbClr val="000000"/>
                </a:solidFill>
                <a:ea typeface="MS PGothic" pitchFamily="34" charset="-128"/>
              </a:rPr>
              <a:t>Linux ist eine eingetragene Marke von Linus Torvalds in den USA und anderen Ländern.</a:t>
            </a:r>
          </a:p>
          <a:p>
            <a:pPr>
              <a:spcBef>
                <a:spcPts val="400"/>
              </a:spcBef>
            </a:pPr>
            <a:r>
              <a:rPr sz="900" noProof="1" smtClean="0">
                <a:solidFill>
                  <a:srgbClr val="000000"/>
                </a:solidFill>
                <a:ea typeface="MS PGothic" pitchFamily="34" charset="-128"/>
              </a:rPr>
              <a:t>Adobe, das Adobe-Logo, Acrobat, PostScript und Reader sind Marken oder eingetragene Marken von Adobe Systems Incorporated in den USA und/oder anderen Ländern.</a:t>
            </a:r>
          </a:p>
          <a:p>
            <a:pPr>
              <a:spcBef>
                <a:spcPts val="400"/>
              </a:spcBef>
            </a:pPr>
            <a:r>
              <a:rPr sz="900" noProof="1" smtClean="0">
                <a:solidFill>
                  <a:srgbClr val="000000"/>
                </a:solidFill>
                <a:ea typeface="MS PGothic" pitchFamily="34" charset="-128"/>
              </a:rPr>
              <a:t>Oracle und Java sind eingetragene Marken von Oracle und/oder ihrer Tochtergesellschaften.</a:t>
            </a:r>
          </a:p>
          <a:p>
            <a:pPr>
              <a:spcBef>
                <a:spcPts val="400"/>
              </a:spcBef>
            </a:pPr>
            <a:r>
              <a:rPr sz="900" noProof="1" smtClean="0">
                <a:solidFill>
                  <a:srgbClr val="000000"/>
                </a:solidFill>
                <a:ea typeface="MS PGothic" pitchFamily="34" charset="-128"/>
              </a:rPr>
              <a:t>UNIX, X/Open, OSF/1 und Motif sind eingetragene Marken der Open Group.</a:t>
            </a:r>
          </a:p>
          <a:p>
            <a:pPr>
              <a:spcBef>
                <a:spcPts val="400"/>
              </a:spcBef>
            </a:pPr>
            <a:r>
              <a:rPr sz="900" noProof="1" smtClean="0">
                <a:solidFill>
                  <a:srgbClr val="000000"/>
                </a:solidFill>
                <a:ea typeface="MS PGothic" pitchFamily="34" charset="-128"/>
              </a:rPr>
              <a:t>Citrix, ICA, Program Neighborhood, MetaFrame, WinFrame, VideoFrame und MultiWin sind Marken oder eingetragene Marken von Citrix Systems, Inc.</a:t>
            </a:r>
          </a:p>
        </p:txBody>
      </p:sp>
      <p:sp>
        <p:nvSpPr>
          <p:cNvPr id="8" name="TextBox 7"/>
          <p:cNvSpPr txBox="1"/>
          <p:nvPr userDrawn="1"/>
        </p:nvSpPr>
        <p:spPr bwMode="gray">
          <a:xfrm>
            <a:off x="4654800" y="1692000"/>
            <a:ext cx="4165200" cy="3631763"/>
          </a:xfrm>
          <a:prstGeom prst="rect">
            <a:avLst/>
          </a:prstGeom>
          <a:noFill/>
        </p:spPr>
        <p:txBody>
          <a:bodyPr wrap="square" lIns="0" tIns="0" rIns="0" bIns="0" rtlCol="0">
            <a:spAutoFit/>
          </a:bodyPr>
          <a:lstStyle/>
          <a:p>
            <a:pPr>
              <a:spcBef>
                <a:spcPts val="400"/>
              </a:spcBef>
              <a:defRPr/>
            </a:pPr>
            <a:r>
              <a:rPr sz="900" noProof="1" smtClean="0">
                <a:solidFill>
                  <a:srgbClr val="000000"/>
                </a:solidFill>
                <a:ea typeface="MS PGothic" pitchFamily="34" charset="-128"/>
              </a:rPr>
              <a:t>HTML, XML, XHTML und W3C sind Marken oder eingetragene Marken des W3C</a:t>
            </a:r>
            <a:r>
              <a:rPr sz="900" baseline="30000" noProof="1" smtClean="0">
                <a:solidFill>
                  <a:srgbClr val="000000"/>
                </a:solidFill>
                <a:ea typeface="MS PGothic" pitchFamily="34" charset="-128"/>
              </a:rPr>
              <a:t>®</a:t>
            </a:r>
            <a:r>
              <a:rPr sz="900" noProof="1" smtClean="0">
                <a:solidFill>
                  <a:srgbClr val="000000"/>
                </a:solidFill>
                <a:ea typeface="MS PGothic" pitchFamily="34" charset="-128"/>
              </a:rPr>
              <a:t>, World Wide Web Consortium, Massachusetts Institute of Technology.</a:t>
            </a:r>
          </a:p>
          <a:p>
            <a:pPr>
              <a:spcBef>
                <a:spcPts val="400"/>
              </a:spcBef>
            </a:pPr>
            <a:r>
              <a:rPr sz="900" noProof="1" smtClean="0">
                <a:solidFill>
                  <a:srgbClr val="000000"/>
                </a:solidFill>
                <a:ea typeface="MS PGothic" pitchFamily="34" charset="-128"/>
              </a:rPr>
              <a:t>SAP, R/3, SAP NetWeaver, Duet, PartnerEdge, ByDesign, SAP BusinessObjects Explorer, StreamWork und weitere im Text erwähnte SAP-Produkte und ­Dienstleistungen sowie die entsprechenden Logos sind Marken oder eingetragene Marken der SAP AG in Deutschland und anderen Ländern.</a:t>
            </a:r>
          </a:p>
          <a:p>
            <a:pPr fontAlgn="t">
              <a:spcBef>
                <a:spcPts val="400"/>
              </a:spcBef>
            </a:pPr>
            <a:r>
              <a:rPr sz="900" noProof="1" smtClean="0">
                <a:solidFill>
                  <a:srgbClr val="000000"/>
                </a:solidFill>
                <a:ea typeface="MS PGothic" pitchFamily="34" charset="-128"/>
              </a:rPr>
              <a:t>Business Objects und das Business-Objects-Logo, BusinessObjects, Crystal Reports, Crystal Decisions, Web Intelligence, Xcelsius und andere im Text erwähnte Business-Objects-Produkte und ­Dienstleistungen sowie die entsprechenden Logos sind Marken oder eingetragene Marken der Business Objects Software Ltd. Business Objects ist ein Unternehmen der SAP AG.</a:t>
            </a:r>
          </a:p>
          <a:p>
            <a:pPr>
              <a:spcBef>
                <a:spcPts val="400"/>
              </a:spcBef>
            </a:pPr>
            <a:r>
              <a:rPr sz="900" noProof="1" smtClean="0">
                <a:solidFill>
                  <a:srgbClr val="000000"/>
                </a:solidFill>
                <a:ea typeface="MS PGothic" pitchFamily="34" charset="-128"/>
              </a:rPr>
              <a:t>Sybase und Adaptive Server, iAnywhere, Sybase 365, SQL Anywhere und weitere im Text erwähnte Sybase-Produkte und -Dienstleistungen sowie die entsprechenden Logos sind Marken oder eingetragene Marken der Sybase Inc. Sybase ist ein Unternehmen der SAP AG.</a:t>
            </a:r>
          </a:p>
          <a:p>
            <a:pPr>
              <a:spcBef>
                <a:spcPts val="400"/>
              </a:spcBef>
            </a:pPr>
            <a:r>
              <a:rPr sz="900" noProof="1" smtClean="0">
                <a:solidFill>
                  <a:srgbClr val="000000"/>
                </a:solidFill>
                <a:ea typeface="MS PGothic" pitchFamily="34" charset="-128"/>
              </a:rPr>
              <a:t>Alle anderen Namen von Produkten und Dienstleistungen sind Marken der jeweiligen Firmen. Die Angaben im Text sind unverbindlich und dienen lediglich zu Informationszwecken. Produkte können länderspezifische Unterschiede aufweisen.</a:t>
            </a:r>
          </a:p>
          <a:p>
            <a:pPr>
              <a:spcBef>
                <a:spcPts val="400"/>
              </a:spcBef>
            </a:pPr>
            <a:r>
              <a:rPr sz="900" noProof="1" smtClean="0">
                <a:solidFill>
                  <a:srgbClr val="000000"/>
                </a:solidFill>
                <a:ea typeface="MS PGothic" pitchFamily="34" charset="-128"/>
              </a:rPr>
              <a:t>Die in dieser Publikation enthaltene Information ist Eigentum der SAP. Weitergabe und Vervielfältigung dieser Publikation oder von Teilen daraus sind, zu welchem Zweck und in welcher Form auch immer, nur mit ausdrücklicher schriftlicher Genehmigung durch SAP AG gestattet.</a:t>
            </a:r>
          </a:p>
          <a:p>
            <a:pPr>
              <a:spcBef>
                <a:spcPts val="400"/>
              </a:spcBef>
            </a:pPr>
            <a:endParaRPr sz="900" noProof="1">
              <a:solidFill>
                <a:srgbClr val="000000"/>
              </a:solidFill>
              <a:ea typeface="MS PGothic" pitchFamily="34" charset="-128"/>
            </a:endParaRPr>
          </a:p>
        </p:txBody>
      </p:sp>
    </p:spTree>
    <p:extLst>
      <p:ext uri="{BB962C8B-B14F-4D97-AF65-F5344CB8AC3E}">
        <p14:creationId xmlns:p14="http://schemas.microsoft.com/office/powerpoint/2010/main" val="36263314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gradFill flip="none" rotWithShape="1">
                  <a:gsLst>
                    <a:gs pos="0">
                      <a:schemeClr val="accent1"/>
                    </a:gs>
                    <a:gs pos="86000">
                      <a:srgbClr val="FFFF99"/>
                    </a:gs>
                    <a:gs pos="86000">
                      <a:srgbClr val="F6AE1E"/>
                    </a:gs>
                  </a:gsLst>
                  <a:lin ang="5400000" scaled="0"/>
                  <a:tileRect/>
                </a:gra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bg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2050"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35495" y="6470650"/>
            <a:ext cx="1149069"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8099311" y="6470650"/>
            <a:ext cx="1039211"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02090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7"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228600" y="0"/>
            <a:ext cx="7043208" cy="1523494"/>
          </a:xfrm>
        </p:spPr>
        <p:txBody>
          <a:bodyPr anchor="ctr"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bg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smtClean="0"/>
              <a:t>click to…</a:t>
            </a:r>
          </a:p>
        </p:txBody>
      </p:sp>
    </p:spTree>
    <p:extLst>
      <p:ext uri="{BB962C8B-B14F-4D97-AF65-F5344CB8AC3E}">
        <p14:creationId xmlns:p14="http://schemas.microsoft.com/office/powerpoint/2010/main" val="66913134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241590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14022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754215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163857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637057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0886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90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76849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smtClean="0"/>
              <a:t>Click to edit Master text styles</a:t>
            </a:r>
          </a:p>
        </p:txBody>
      </p:sp>
    </p:spTree>
    <p:extLst>
      <p:ext uri="{BB962C8B-B14F-4D97-AF65-F5344CB8AC3E}">
        <p14:creationId xmlns:p14="http://schemas.microsoft.com/office/powerpoint/2010/main" val="10495692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sp>
        <p:nvSpPr>
          <p:cNvPr id="6" name="TextBox 5"/>
          <p:cNvSpPr txBox="1"/>
          <p:nvPr userDrawn="1"/>
        </p:nvSpPr>
        <p:spPr bwMode="black">
          <a:xfrm>
            <a:off x="324000" y="6626658"/>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23999" y="484920"/>
            <a:ext cx="1784527" cy="963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228600" y="0"/>
            <a:ext cx="7043208" cy="1523494"/>
          </a:xfrm>
        </p:spPr>
        <p:txBody>
          <a:bodyPr anchor="ctr"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bg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smtClean="0"/>
              <a:t>click to…</a:t>
            </a:r>
          </a:p>
        </p:txBody>
      </p:sp>
    </p:spTree>
    <p:extLst>
      <p:ext uri="{BB962C8B-B14F-4D97-AF65-F5344CB8AC3E}">
        <p14:creationId xmlns:p14="http://schemas.microsoft.com/office/powerpoint/2010/main" val="122563532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smtClean="0"/>
              <a:t>Click to edit Master title style</a:t>
            </a:r>
            <a:endParaRPr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endParaRPr lang="en-US"/>
          </a:p>
        </p:txBody>
      </p:sp>
      <p:sp>
        <p:nvSpPr>
          <p:cNvPr id="10" name="Footer Placeholder 16"/>
          <p:cNvSpPr>
            <a:spLocks noGrp="1"/>
          </p:cNvSpPr>
          <p:nvPr>
            <p:ph type="ftr" sz="quarter" idx="11"/>
          </p:nvPr>
        </p:nvSpPr>
        <p:spPr>
          <a:xfrm>
            <a:off x="2085975" y="236538"/>
            <a:ext cx="5867400" cy="365125"/>
          </a:xfrm>
        </p:spPr>
        <p:txBody>
          <a:bodyPr/>
          <a:lstStyle>
            <a:lvl1pPr algn="r">
              <a:defRPr>
                <a:solidFill>
                  <a:schemeClr val="tx2"/>
                </a:solidFill>
              </a:defRPr>
            </a:lvl1pPr>
          </a:lstStyle>
          <a:p>
            <a:pPr>
              <a:defRPr/>
            </a:pPr>
            <a:endParaRPr lang="en-US">
              <a:solidFill>
                <a:srgbClr val="EBDDC3"/>
              </a:solidFill>
            </a:endParaRPr>
          </a:p>
        </p:txBody>
      </p:sp>
      <p:sp>
        <p:nvSpPr>
          <p:cNvPr id="11" name="Slide Number Placeholder 28"/>
          <p:cNvSpPr>
            <a:spLocks noGrp="1"/>
          </p:cNvSpPr>
          <p:nvPr>
            <p:ph type="sldNum" sz="quarter" idx="12"/>
          </p:nvPr>
        </p:nvSpPr>
        <p:spPr>
          <a:xfrm>
            <a:off x="8001000" y="228600"/>
            <a:ext cx="838200" cy="381000"/>
          </a:xfrm>
        </p:spPr>
        <p:txBody>
          <a:bodyPr/>
          <a:lstStyle>
            <a:lvl1pPr>
              <a:defRPr smtClean="0">
                <a:solidFill>
                  <a:schemeClr val="tx2"/>
                </a:solidFill>
              </a:defRPr>
            </a:lvl1pPr>
          </a:lstStyle>
          <a:p>
            <a:pPr>
              <a:defRPr/>
            </a:pPr>
            <a:fld id="{3CF40EF5-7050-47DC-96DF-35CBD0C971C5}" type="slidenum">
              <a:rPr lang="en-US" altLang="en-US">
                <a:solidFill>
                  <a:srgbClr val="EBDDC3"/>
                </a:solidFill>
              </a:rPr>
              <a:pPr>
                <a:defRPr/>
              </a:pPr>
              <a:t>‹#›</a:t>
            </a:fld>
            <a:endParaRPr lang="en-US" altLang="en-US">
              <a:solidFill>
                <a:srgbClr val="EBDDC3"/>
              </a:solidFill>
            </a:endParaRPr>
          </a:p>
        </p:txBody>
      </p:sp>
    </p:spTree>
    <p:extLst>
      <p:ext uri="{BB962C8B-B14F-4D97-AF65-F5344CB8AC3E}">
        <p14:creationId xmlns:p14="http://schemas.microsoft.com/office/powerpoint/2010/main" val="304098085"/>
      </p:ext>
    </p:extLst>
  </p:cSld>
  <p:clrMapOvr>
    <a:masterClrMapping/>
  </p:clrMapOvr>
  <p:transition>
    <p:fade thruBlk="1"/>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153400" cy="990600"/>
          </a:xfrm>
        </p:spPr>
        <p:txBody>
          <a:bodyPr/>
          <a:lstStyle>
            <a:lvl1pPr>
              <a:defRPr>
                <a:solidFill>
                  <a:srgbClr val="FFC000"/>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8" name="Content Placeholder 7"/>
          <p:cNvSpPr>
            <a:spLocks noGrp="1"/>
          </p:cNvSpPr>
          <p:nvPr>
            <p:ph sz="quarter" idx="1"/>
          </p:nvPr>
        </p:nvSpPr>
        <p:spPr>
          <a:xfrm>
            <a:off x="612648" y="1600200"/>
            <a:ext cx="81534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solidFill>
                <a:srgbClr val="EBDDC3"/>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EBDDC3"/>
              </a:solidFill>
            </a:endParaRPr>
          </a:p>
        </p:txBody>
      </p:sp>
      <p:sp>
        <p:nvSpPr>
          <p:cNvPr id="6" name="Slide Number Placeholder 22"/>
          <p:cNvSpPr>
            <a:spLocks noGrp="1"/>
          </p:cNvSpPr>
          <p:nvPr>
            <p:ph type="sldNum" sz="quarter" idx="12"/>
          </p:nvPr>
        </p:nvSpPr>
        <p:spPr/>
        <p:txBody>
          <a:bodyPr/>
          <a:lstStyle>
            <a:lvl1pPr>
              <a:defRPr/>
            </a:lvl1pPr>
          </a:lstStyle>
          <a:p>
            <a:pPr>
              <a:defRPr/>
            </a:pPr>
            <a:fld id="{33FC6037-A055-4A30-B5D8-85D979486218}" type="slidenum">
              <a:rPr lang="en-US" altLang="en-US"/>
              <a:pPr>
                <a:defRPr/>
              </a:pPr>
              <a:t>‹#›</a:t>
            </a:fld>
            <a:endParaRPr lang="en-US" altLang="en-US"/>
          </a:p>
        </p:txBody>
      </p:sp>
    </p:spTree>
    <p:extLst>
      <p:ext uri="{BB962C8B-B14F-4D97-AF65-F5344CB8AC3E}">
        <p14:creationId xmlns:p14="http://schemas.microsoft.com/office/powerpoint/2010/main" val="2344950456"/>
      </p:ext>
    </p:extLst>
  </p:cSld>
  <p:clrMapOvr>
    <a:masterClrMapping/>
  </p:clrMapOvr>
  <p:transition>
    <p:fade thruBlk="1"/>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smtClean="0"/>
              <a:t>Click to edit Master title style</a:t>
            </a:r>
            <a:endParaRPr lang="en-US"/>
          </a:p>
        </p:txBody>
      </p:sp>
      <p:sp>
        <p:nvSpPr>
          <p:cNvPr id="7" name="Date Placeholder 11"/>
          <p:cNvSpPr>
            <a:spLocks noGrp="1"/>
          </p:cNvSpPr>
          <p:nvPr>
            <p:ph type="dt" sz="half" idx="10"/>
          </p:nvPr>
        </p:nvSpPr>
        <p:spPr/>
        <p:txBody>
          <a:bodyPr/>
          <a:lstStyle>
            <a:lvl1pPr>
              <a:defRPr/>
            </a:lvl1pPr>
          </a:lstStyle>
          <a:p>
            <a:pPr>
              <a:defRPr/>
            </a:pPr>
            <a:endParaRPr lang="en-US">
              <a:solidFill>
                <a:srgbClr val="EBDDC3"/>
              </a:solidFill>
            </a:endParaRPr>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smtClean="0"/>
            </a:lvl1pPr>
          </a:lstStyle>
          <a:p>
            <a:pPr>
              <a:defRPr/>
            </a:pPr>
            <a:fld id="{A3432FEF-E304-4252-9101-B1CDCF9E22B7}" type="slidenum">
              <a:rPr lang="en-US" altLang="en-US"/>
              <a:pPr>
                <a:defRPr/>
              </a:pPr>
              <a:t>‹#›</a:t>
            </a:fld>
            <a:endParaRPr lang="en-US" altLang="en-US"/>
          </a:p>
        </p:txBody>
      </p:sp>
      <p:sp>
        <p:nvSpPr>
          <p:cNvPr id="9" name="Footer Placeholder 13"/>
          <p:cNvSpPr>
            <a:spLocks noGrp="1"/>
          </p:cNvSpPr>
          <p:nvPr>
            <p:ph type="ftr" sz="quarter" idx="12"/>
          </p:nvPr>
        </p:nvSpPr>
        <p:spPr/>
        <p:txBody>
          <a:bodyPr/>
          <a:lstStyle>
            <a:lvl1pPr>
              <a:defRPr/>
            </a:lvl1pPr>
          </a:lstStyle>
          <a:p>
            <a:pPr>
              <a:defRPr/>
            </a:pPr>
            <a:endParaRPr lang="en-US">
              <a:solidFill>
                <a:srgbClr val="EBDDC3"/>
              </a:solidFill>
            </a:endParaRPr>
          </a:p>
        </p:txBody>
      </p:sp>
    </p:spTree>
    <p:extLst>
      <p:ext uri="{BB962C8B-B14F-4D97-AF65-F5344CB8AC3E}">
        <p14:creationId xmlns:p14="http://schemas.microsoft.com/office/powerpoint/2010/main" val="14225669"/>
      </p:ext>
    </p:extLst>
  </p:cSld>
  <p:clrMapOvr>
    <a:masterClrMapping/>
  </p:clrMapOvr>
  <p:transition>
    <p:fade thruBlk="1"/>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609600"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844901"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7"/>
          <p:cNvSpPr>
            <a:spLocks noGrp="1"/>
          </p:cNvSpPr>
          <p:nvPr>
            <p:ph type="dt" sz="half" idx="10"/>
          </p:nvPr>
        </p:nvSpPr>
        <p:spPr/>
        <p:txBody>
          <a:bodyPr rtlCol="0"/>
          <a:lstStyle>
            <a:lvl1pPr>
              <a:defRPr/>
            </a:lvl1pPr>
          </a:lstStyle>
          <a:p>
            <a:pPr>
              <a:defRPr/>
            </a:pPr>
            <a:endParaRPr lang="en-US">
              <a:solidFill>
                <a:srgbClr val="EBDDC3"/>
              </a:solidFill>
            </a:endParaRPr>
          </a:p>
        </p:txBody>
      </p:sp>
      <p:sp>
        <p:nvSpPr>
          <p:cNvPr id="6" name="Slide Number Placeholder 9"/>
          <p:cNvSpPr>
            <a:spLocks noGrp="1"/>
          </p:cNvSpPr>
          <p:nvPr>
            <p:ph type="sldNum" sz="quarter" idx="11"/>
          </p:nvPr>
        </p:nvSpPr>
        <p:spPr/>
        <p:txBody>
          <a:bodyPr/>
          <a:lstStyle>
            <a:lvl1pPr>
              <a:defRPr smtClean="0"/>
            </a:lvl1pPr>
          </a:lstStyle>
          <a:p>
            <a:pPr>
              <a:defRPr/>
            </a:pPr>
            <a:fld id="{B0DBFB39-F983-4D9C-ACAB-B0C28BEB722E}" type="slidenum">
              <a:rPr lang="en-US" altLang="en-US"/>
              <a:pPr>
                <a:defRPr/>
              </a:pPr>
              <a:t>‹#›</a:t>
            </a:fld>
            <a:endParaRPr lang="en-US" altLang="en-US"/>
          </a:p>
        </p:txBody>
      </p:sp>
      <p:sp>
        <p:nvSpPr>
          <p:cNvPr id="7" name="Footer Placeholder 11"/>
          <p:cNvSpPr>
            <a:spLocks noGrp="1"/>
          </p:cNvSpPr>
          <p:nvPr>
            <p:ph type="ftr" sz="quarter" idx="12"/>
          </p:nvPr>
        </p:nvSpPr>
        <p:spPr/>
        <p:txBody>
          <a:bodyPr rtlCol="0"/>
          <a:lstStyle>
            <a:lvl1pPr>
              <a:defRPr/>
            </a:lvl1pPr>
          </a:lstStyle>
          <a:p>
            <a:pPr>
              <a:defRPr/>
            </a:pPr>
            <a:endParaRPr lang="en-US">
              <a:solidFill>
                <a:srgbClr val="EBDDC3"/>
              </a:solidFill>
            </a:endParaRPr>
          </a:p>
        </p:txBody>
      </p:sp>
    </p:spTree>
    <p:extLst>
      <p:ext uri="{BB962C8B-B14F-4D97-AF65-F5344CB8AC3E}">
        <p14:creationId xmlns:p14="http://schemas.microsoft.com/office/powerpoint/2010/main" val="484714645"/>
      </p:ext>
    </p:extLst>
  </p:cSld>
  <p:clrMapOvr>
    <a:masterClrMapping/>
  </p:clrMapOvr>
  <p:transition>
    <p:fade thruBlk="1"/>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smtClean="0"/>
              <a:t>Click to edit Master title style</a:t>
            </a:r>
            <a:endParaRPr lang="en-US"/>
          </a:p>
        </p:txBody>
      </p:sp>
      <p:sp>
        <p:nvSpPr>
          <p:cNvPr id="11" name="Content Placeholder 10"/>
          <p:cNvSpPr>
            <a:spLocks noGrp="1"/>
          </p:cNvSpPr>
          <p:nvPr>
            <p:ph sz="quarter" idx="2"/>
          </p:nvPr>
        </p:nvSpPr>
        <p:spPr>
          <a:xfrm>
            <a:off x="609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4"/>
          </p:nvPr>
        </p:nvSpPr>
        <p:spPr>
          <a:xfrm>
            <a:off x="4800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
        <p:nvSpPr>
          <p:cNvPr id="7" name="Date Placeholder 9"/>
          <p:cNvSpPr>
            <a:spLocks noGrp="1"/>
          </p:cNvSpPr>
          <p:nvPr>
            <p:ph type="dt" sz="half" idx="10"/>
          </p:nvPr>
        </p:nvSpPr>
        <p:spPr/>
        <p:txBody>
          <a:bodyPr rtlCol="0"/>
          <a:lstStyle>
            <a:lvl1pPr>
              <a:defRPr/>
            </a:lvl1pPr>
          </a:lstStyle>
          <a:p>
            <a:pPr>
              <a:defRPr/>
            </a:pPr>
            <a:endParaRPr lang="en-US">
              <a:solidFill>
                <a:srgbClr val="EBDDC3"/>
              </a:solidFill>
            </a:endParaRPr>
          </a:p>
        </p:txBody>
      </p:sp>
      <p:sp>
        <p:nvSpPr>
          <p:cNvPr id="8" name="Slide Number Placeholder 11"/>
          <p:cNvSpPr>
            <a:spLocks noGrp="1"/>
          </p:cNvSpPr>
          <p:nvPr>
            <p:ph type="sldNum" sz="quarter" idx="11"/>
          </p:nvPr>
        </p:nvSpPr>
        <p:spPr/>
        <p:txBody>
          <a:bodyPr/>
          <a:lstStyle>
            <a:lvl1pPr>
              <a:defRPr smtClean="0"/>
            </a:lvl1pPr>
          </a:lstStyle>
          <a:p>
            <a:pPr>
              <a:defRPr/>
            </a:pPr>
            <a:fld id="{B540E68F-BDC5-4951-AB1F-A6B264C4E467}" type="slidenum">
              <a:rPr lang="en-US" altLang="en-US"/>
              <a:pPr>
                <a:defRPr/>
              </a:pPr>
              <a:t>‹#›</a:t>
            </a:fld>
            <a:endParaRPr lang="en-US" altLang="en-US"/>
          </a:p>
        </p:txBody>
      </p:sp>
      <p:sp>
        <p:nvSpPr>
          <p:cNvPr id="9" name="Footer Placeholder 13"/>
          <p:cNvSpPr>
            <a:spLocks noGrp="1"/>
          </p:cNvSpPr>
          <p:nvPr>
            <p:ph type="ftr" sz="quarter" idx="12"/>
          </p:nvPr>
        </p:nvSpPr>
        <p:spPr/>
        <p:txBody>
          <a:bodyPr rtlCol="0"/>
          <a:lstStyle>
            <a:lvl1pPr>
              <a:defRPr/>
            </a:lvl1pPr>
          </a:lstStyle>
          <a:p>
            <a:pPr>
              <a:defRPr/>
            </a:pPr>
            <a:endParaRPr lang="en-US">
              <a:solidFill>
                <a:srgbClr val="EBDDC3"/>
              </a:solidFill>
            </a:endParaRPr>
          </a:p>
        </p:txBody>
      </p:sp>
    </p:spTree>
    <p:extLst>
      <p:ext uri="{BB962C8B-B14F-4D97-AF65-F5344CB8AC3E}">
        <p14:creationId xmlns:p14="http://schemas.microsoft.com/office/powerpoint/2010/main" val="2089878608"/>
      </p:ext>
    </p:extLst>
  </p:cSld>
  <p:clrMapOvr>
    <a:masterClrMapping/>
  </p:clrMapOvr>
  <p:transition>
    <p:fade thruBlk="1"/>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13"/>
          <p:cNvSpPr>
            <a:spLocks noGrp="1"/>
          </p:cNvSpPr>
          <p:nvPr>
            <p:ph type="dt" sz="half" idx="10"/>
          </p:nvPr>
        </p:nvSpPr>
        <p:spPr/>
        <p:txBody>
          <a:bodyPr/>
          <a:lstStyle>
            <a:lvl1pPr>
              <a:defRPr/>
            </a:lvl1pPr>
          </a:lstStyle>
          <a:p>
            <a:pPr>
              <a:defRPr/>
            </a:pPr>
            <a:endParaRPr lang="en-US">
              <a:solidFill>
                <a:srgbClr val="EBDDC3"/>
              </a:solidFill>
            </a:endParaRPr>
          </a:p>
        </p:txBody>
      </p:sp>
      <p:sp>
        <p:nvSpPr>
          <p:cNvPr id="4" name="Footer Placeholder 2"/>
          <p:cNvSpPr>
            <a:spLocks noGrp="1"/>
          </p:cNvSpPr>
          <p:nvPr>
            <p:ph type="ftr" sz="quarter" idx="11"/>
          </p:nvPr>
        </p:nvSpPr>
        <p:spPr/>
        <p:txBody>
          <a:bodyPr/>
          <a:lstStyle>
            <a:lvl1pPr>
              <a:defRPr/>
            </a:lvl1pPr>
          </a:lstStyle>
          <a:p>
            <a:pPr>
              <a:defRPr/>
            </a:pPr>
            <a:endParaRPr lang="en-US">
              <a:solidFill>
                <a:srgbClr val="EBDDC3"/>
              </a:solidFill>
            </a:endParaRPr>
          </a:p>
        </p:txBody>
      </p:sp>
      <p:sp>
        <p:nvSpPr>
          <p:cNvPr id="5" name="Slide Number Placeholder 22"/>
          <p:cNvSpPr>
            <a:spLocks noGrp="1"/>
          </p:cNvSpPr>
          <p:nvPr>
            <p:ph type="sldNum" sz="quarter" idx="12"/>
          </p:nvPr>
        </p:nvSpPr>
        <p:spPr/>
        <p:txBody>
          <a:bodyPr/>
          <a:lstStyle>
            <a:lvl1pPr>
              <a:defRPr/>
            </a:lvl1pPr>
          </a:lstStyle>
          <a:p>
            <a:pPr>
              <a:defRPr/>
            </a:pPr>
            <a:fld id="{5A94462B-5539-4C1A-85E4-4E7C1DFED332}" type="slidenum">
              <a:rPr lang="en-US" altLang="en-US"/>
              <a:pPr>
                <a:defRPr/>
              </a:pPr>
              <a:t>‹#›</a:t>
            </a:fld>
            <a:endParaRPr lang="en-US" altLang="en-US"/>
          </a:p>
        </p:txBody>
      </p:sp>
    </p:spTree>
    <p:extLst>
      <p:ext uri="{BB962C8B-B14F-4D97-AF65-F5344CB8AC3E}">
        <p14:creationId xmlns:p14="http://schemas.microsoft.com/office/powerpoint/2010/main" val="504416573"/>
      </p:ext>
    </p:extLst>
  </p:cSld>
  <p:clrMapOvr>
    <a:masterClrMapping/>
  </p:clrMapOvr>
  <p:transition>
    <p:fade thruBlk="1"/>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solidFill>
                <a:srgbClr val="EBDDC3"/>
              </a:solidFill>
            </a:endParaRPr>
          </a:p>
        </p:txBody>
      </p:sp>
      <p:sp>
        <p:nvSpPr>
          <p:cNvPr id="3" name="Footer Placeholder 2"/>
          <p:cNvSpPr>
            <a:spLocks noGrp="1"/>
          </p:cNvSpPr>
          <p:nvPr>
            <p:ph type="ftr" sz="quarter" idx="11"/>
          </p:nvPr>
        </p:nvSpPr>
        <p:spPr/>
        <p:txBody>
          <a:bodyPr/>
          <a:lstStyle>
            <a:lvl1pPr>
              <a:defRPr/>
            </a:lvl1pPr>
          </a:lstStyle>
          <a:p>
            <a:pPr>
              <a:defRPr/>
            </a:pPr>
            <a:endParaRPr lang="en-US">
              <a:solidFill>
                <a:srgbClr val="EBDDC3"/>
              </a:solidFill>
            </a:endParaRPr>
          </a:p>
        </p:txBody>
      </p:sp>
      <p:sp>
        <p:nvSpPr>
          <p:cNvPr id="4" name="Slide Number Placeholder 3"/>
          <p:cNvSpPr>
            <a:spLocks noGrp="1"/>
          </p:cNvSpPr>
          <p:nvPr>
            <p:ph type="sldNum" sz="quarter" idx="12"/>
          </p:nvPr>
        </p:nvSpPr>
        <p:spPr>
          <a:xfrm>
            <a:off x="0" y="6248400"/>
            <a:ext cx="533400" cy="381000"/>
          </a:xfrm>
        </p:spPr>
        <p:txBody>
          <a:bodyPr/>
          <a:lstStyle>
            <a:lvl1pPr>
              <a:defRPr smtClean="0">
                <a:solidFill>
                  <a:schemeClr val="tx2"/>
                </a:solidFill>
              </a:defRPr>
            </a:lvl1pPr>
          </a:lstStyle>
          <a:p>
            <a:pPr>
              <a:defRPr/>
            </a:pPr>
            <a:fld id="{0105E195-FBAD-462E-A268-55FC0250CF48}" type="slidenum">
              <a:rPr lang="en-US" altLang="en-US">
                <a:solidFill>
                  <a:srgbClr val="EBDDC3"/>
                </a:solidFill>
              </a:rPr>
              <a:pPr>
                <a:defRPr/>
              </a:pPr>
              <a:t>‹#›</a:t>
            </a:fld>
            <a:endParaRPr lang="en-US" altLang="en-US">
              <a:solidFill>
                <a:srgbClr val="EBDDC3"/>
              </a:solidFill>
            </a:endParaRPr>
          </a:p>
        </p:txBody>
      </p:sp>
    </p:spTree>
    <p:extLst>
      <p:ext uri="{BB962C8B-B14F-4D97-AF65-F5344CB8AC3E}">
        <p14:creationId xmlns:p14="http://schemas.microsoft.com/office/powerpoint/2010/main" val="3584005303"/>
      </p:ext>
    </p:extLst>
  </p:cSld>
  <p:clrMapOvr>
    <a:masterClrMapping/>
  </p:clrMapOvr>
  <p:transition>
    <p:fade thruBlk="1"/>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smtClean="0"/>
              <a:t>Click to edit Master title style</a:t>
            </a:r>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endParaRPr lang="en-US">
              <a:solidFill>
                <a:srgbClr val="EBDDC3"/>
              </a:solidFill>
            </a:endParaRPr>
          </a:p>
        </p:txBody>
      </p:sp>
      <p:sp>
        <p:nvSpPr>
          <p:cNvPr id="6" name="Footer Placeholder 2"/>
          <p:cNvSpPr>
            <a:spLocks noGrp="1"/>
          </p:cNvSpPr>
          <p:nvPr>
            <p:ph type="ftr" sz="quarter" idx="11"/>
          </p:nvPr>
        </p:nvSpPr>
        <p:spPr/>
        <p:txBody>
          <a:bodyPr/>
          <a:lstStyle>
            <a:lvl1pPr>
              <a:defRPr/>
            </a:lvl1pPr>
          </a:lstStyle>
          <a:p>
            <a:pPr>
              <a:defRPr/>
            </a:pPr>
            <a:endParaRPr lang="en-US">
              <a:solidFill>
                <a:srgbClr val="EBDDC3"/>
              </a:solidFill>
            </a:endParaRPr>
          </a:p>
        </p:txBody>
      </p:sp>
      <p:sp>
        <p:nvSpPr>
          <p:cNvPr id="7" name="Slide Number Placeholder 22"/>
          <p:cNvSpPr>
            <a:spLocks noGrp="1"/>
          </p:cNvSpPr>
          <p:nvPr>
            <p:ph type="sldNum" sz="quarter" idx="12"/>
          </p:nvPr>
        </p:nvSpPr>
        <p:spPr/>
        <p:txBody>
          <a:bodyPr/>
          <a:lstStyle>
            <a:lvl1pPr>
              <a:defRPr/>
            </a:lvl1pPr>
          </a:lstStyle>
          <a:p>
            <a:pPr>
              <a:defRPr/>
            </a:pPr>
            <a:fld id="{D177213C-EF8B-4526-8362-30CC37F60F98}" type="slidenum">
              <a:rPr lang="en-US" altLang="en-US"/>
              <a:pPr>
                <a:defRPr/>
              </a:pPr>
              <a:t>‹#›</a:t>
            </a:fld>
            <a:endParaRPr lang="en-US" altLang="en-US"/>
          </a:p>
        </p:txBody>
      </p:sp>
    </p:spTree>
    <p:extLst>
      <p:ext uri="{BB962C8B-B14F-4D97-AF65-F5344CB8AC3E}">
        <p14:creationId xmlns:p14="http://schemas.microsoft.com/office/powerpoint/2010/main" val="3973778256"/>
      </p:ext>
    </p:extLst>
  </p:cSld>
  <p:clrMapOvr>
    <a:masterClrMapping/>
  </p:clrMapOvr>
  <p:transition>
    <p:fade thruBlk="1"/>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a:lvl1pPr>
          </a:lstStyle>
          <a:p>
            <a:pPr>
              <a:defRPr/>
            </a:pPr>
            <a:endParaRPr lang="en-US">
              <a:solidFill>
                <a:srgbClr val="EBDDC3"/>
              </a:solidFill>
            </a:endParaRPr>
          </a:p>
        </p:txBody>
      </p:sp>
      <p:sp>
        <p:nvSpPr>
          <p:cNvPr id="10" name="Slide Number Placeholder 12"/>
          <p:cNvSpPr>
            <a:spLocks noGrp="1"/>
          </p:cNvSpPr>
          <p:nvPr>
            <p:ph type="sldNum" sz="quarter" idx="11"/>
          </p:nvPr>
        </p:nvSpPr>
        <p:spPr>
          <a:xfrm>
            <a:off x="0" y="4667250"/>
            <a:ext cx="1447800" cy="663575"/>
          </a:xfrm>
        </p:spPr>
        <p:txBody>
          <a:bodyPr/>
          <a:lstStyle>
            <a:lvl1pPr>
              <a:defRPr sz="2800" smtClean="0"/>
            </a:lvl1pPr>
          </a:lstStyle>
          <a:p>
            <a:pPr>
              <a:defRPr/>
            </a:pPr>
            <a:fld id="{ED75C0BD-941C-45D2-8F64-313DDF72EDAF}" type="slidenum">
              <a:rPr lang="en-US" altLang="en-US"/>
              <a:pPr>
                <a:defRPr/>
              </a:pPr>
              <a:t>‹#›</a:t>
            </a:fld>
            <a:endParaRPr lang="en-US" altLang="en-US"/>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endParaRPr lang="en-US">
              <a:solidFill>
                <a:srgbClr val="EBDDC3"/>
              </a:solidFill>
            </a:endParaRPr>
          </a:p>
        </p:txBody>
      </p:sp>
    </p:spTree>
    <p:extLst>
      <p:ext uri="{BB962C8B-B14F-4D97-AF65-F5344CB8AC3E}">
        <p14:creationId xmlns:p14="http://schemas.microsoft.com/office/powerpoint/2010/main" val="3892966698"/>
      </p:ext>
    </p:extLst>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solidFill>
                <a:srgbClr val="EBDDC3"/>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EBDDC3"/>
              </a:solidFill>
            </a:endParaRPr>
          </a:p>
        </p:txBody>
      </p:sp>
      <p:sp>
        <p:nvSpPr>
          <p:cNvPr id="6" name="Slide Number Placeholder 22"/>
          <p:cNvSpPr>
            <a:spLocks noGrp="1"/>
          </p:cNvSpPr>
          <p:nvPr>
            <p:ph type="sldNum" sz="quarter" idx="12"/>
          </p:nvPr>
        </p:nvSpPr>
        <p:spPr/>
        <p:txBody>
          <a:bodyPr/>
          <a:lstStyle>
            <a:lvl1pPr>
              <a:defRPr/>
            </a:lvl1pPr>
          </a:lstStyle>
          <a:p>
            <a:pPr>
              <a:defRPr/>
            </a:pPr>
            <a:fld id="{DB2D38B1-182C-48C9-B437-0DFCD711150C}" type="slidenum">
              <a:rPr lang="en-US" altLang="en-US"/>
              <a:pPr>
                <a:defRPr/>
              </a:pPr>
              <a:t>‹#›</a:t>
            </a:fld>
            <a:endParaRPr lang="en-US" altLang="en-US"/>
          </a:p>
        </p:txBody>
      </p:sp>
    </p:spTree>
    <p:extLst>
      <p:ext uri="{BB962C8B-B14F-4D97-AF65-F5344CB8AC3E}">
        <p14:creationId xmlns:p14="http://schemas.microsoft.com/office/powerpoint/2010/main" val="2157324054"/>
      </p:ext>
    </p:extLst>
  </p:cSld>
  <p:clrMapOvr>
    <a:masterClrMapping/>
  </p:clrMapOvr>
  <p:transition>
    <p:fade thruBlk="1"/>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 name="Vertical Title 1"/>
          <p:cNvSpPr>
            <a:spLocks noGrp="1"/>
          </p:cNvSpPr>
          <p:nvPr>
            <p:ph type="title" orient="vert"/>
          </p:nvPr>
        </p:nvSpPr>
        <p:spPr>
          <a:xfrm>
            <a:off x="6553200" y="609600"/>
            <a:ext cx="2057400" cy="5516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endParaRPr lang="en-US">
              <a:solidFill>
                <a:srgbClr val="EBDDC3"/>
              </a:solidFill>
            </a:endParaRPr>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endParaRPr lang="en-US">
              <a:solidFill>
                <a:srgbClr val="EBDDC3"/>
              </a:solidFill>
            </a:endParaRPr>
          </a:p>
        </p:txBody>
      </p:sp>
      <p:sp>
        <p:nvSpPr>
          <p:cNvPr id="9" name="Slide Number Placeholder 5"/>
          <p:cNvSpPr>
            <a:spLocks noGrp="1"/>
          </p:cNvSpPr>
          <p:nvPr>
            <p:ph type="sldNum" sz="quarter" idx="12"/>
          </p:nvPr>
        </p:nvSpPr>
        <p:spPr>
          <a:xfrm rot="5400000">
            <a:off x="5989638" y="144462"/>
            <a:ext cx="533400" cy="244475"/>
          </a:xfrm>
        </p:spPr>
        <p:txBody>
          <a:bodyPr/>
          <a:lstStyle>
            <a:lvl1pPr>
              <a:defRPr smtClean="0"/>
            </a:lvl1pPr>
          </a:lstStyle>
          <a:p>
            <a:pPr>
              <a:defRPr/>
            </a:pPr>
            <a:fld id="{D3C2D0A9-054B-4DF9-8CE4-CD7DD1F977C0}" type="slidenum">
              <a:rPr lang="en-US" altLang="en-US"/>
              <a:pPr>
                <a:defRPr/>
              </a:pPr>
              <a:t>‹#›</a:t>
            </a:fld>
            <a:endParaRPr lang="en-US" altLang="en-US"/>
          </a:p>
        </p:txBody>
      </p:sp>
    </p:spTree>
    <p:extLst>
      <p:ext uri="{BB962C8B-B14F-4D97-AF65-F5344CB8AC3E}">
        <p14:creationId xmlns:p14="http://schemas.microsoft.com/office/powerpoint/2010/main" val="1092114921"/>
      </p:ext>
    </p:extLst>
  </p:cSld>
  <p:clrMapOvr>
    <a:masterClrMapping/>
  </p:clrMapOvr>
  <p:transition>
    <p:fade thruBlk="1"/>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el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2011</a:t>
            </a:r>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43243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el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2011</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7786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el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2011</a:t>
            </a:r>
          </a:p>
        </p:txBody>
      </p:sp>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137464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el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2011</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70317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000" y="0"/>
            <a:ext cx="8496000" cy="2295525"/>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710799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pic>
        <p:nvPicPr>
          <p:cNvPr id="10"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96339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588100" y="5870575"/>
            <a:ext cx="11854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775378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27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45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extLst>
      <p:ext uri="{BB962C8B-B14F-4D97-AF65-F5344CB8AC3E}">
        <p14:creationId xmlns:p14="http://schemas.microsoft.com/office/powerpoint/2010/main" val="2965487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extLst>
      <p:ext uri="{BB962C8B-B14F-4D97-AF65-F5344CB8AC3E}">
        <p14:creationId xmlns:p14="http://schemas.microsoft.com/office/powerpoint/2010/main" val="39112579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9313043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328962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020943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293143322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225715806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126647070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extLst>
      <p:ext uri="{BB962C8B-B14F-4D97-AF65-F5344CB8AC3E}">
        <p14:creationId xmlns:p14="http://schemas.microsoft.com/office/powerpoint/2010/main" val="14079796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7" name="Content Placeholder 2"/>
          <p:cNvSpPr>
            <a:spLocks noGrp="1"/>
          </p:cNvSpPr>
          <p:nvPr>
            <p:ph idx="1" hasCustomPrompt="1"/>
          </p:nvPr>
        </p:nvSpPr>
        <p:spPr>
          <a:xfrm>
            <a:off x="324000" y="1691998"/>
            <a:ext cx="8496000" cy="4392000"/>
          </a:xfrm>
        </p:spPr>
        <p:txBody>
          <a:bodyPr tIns="1440000"/>
          <a:lstStyle>
            <a:lvl1pPr algn="ctr">
              <a:defRPr b="0"/>
            </a:lvl1pPr>
          </a:lstStyle>
          <a:p>
            <a:pPr lvl="0"/>
            <a:r>
              <a:rPr lang="en-US" dirty="0" smtClean="0"/>
              <a:t>Click to add content</a:t>
            </a:r>
          </a:p>
        </p:txBody>
      </p:sp>
    </p:spTree>
    <p:extLst>
      <p:ext uri="{BB962C8B-B14F-4D97-AF65-F5344CB8AC3E}">
        <p14:creationId xmlns:p14="http://schemas.microsoft.com/office/powerpoint/2010/main" val="270310768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extLst>
      <p:ext uri="{BB962C8B-B14F-4D97-AF65-F5344CB8AC3E}">
        <p14:creationId xmlns:p14="http://schemas.microsoft.com/office/powerpoint/2010/main" val="1742362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26" Type="http://schemas.openxmlformats.org/officeDocument/2006/relationships/theme" Target="../theme/theme10.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206.xml"/><Relationship Id="rId7" Type="http://schemas.openxmlformats.org/officeDocument/2006/relationships/image" Target="../media/image19.emf"/><Relationship Id="rId2" Type="http://schemas.openxmlformats.org/officeDocument/2006/relationships/slideLayout" Target="../slideLayouts/slideLayout205.xml"/><Relationship Id="rId1" Type="http://schemas.openxmlformats.org/officeDocument/2006/relationships/slideLayout" Target="../slideLayouts/slideLayout204.xml"/><Relationship Id="rId6" Type="http://schemas.openxmlformats.org/officeDocument/2006/relationships/theme" Target="../theme/theme11.xml"/><Relationship Id="rId5" Type="http://schemas.openxmlformats.org/officeDocument/2006/relationships/slideLayout" Target="../slideLayouts/slideLayout208.xml"/><Relationship Id="rId4"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image" Target="../media/image6.jpeg"/><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4.xml"/><Relationship Id="rId18" Type="http://schemas.openxmlformats.org/officeDocument/2006/relationships/image" Target="../media/image12.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image" Target="../media/image11.png"/><Relationship Id="rId2" Type="http://schemas.openxmlformats.org/officeDocument/2006/relationships/slideLayout" Target="../slideLayouts/slideLayout60.xml"/><Relationship Id="rId16" Type="http://schemas.openxmlformats.org/officeDocument/2006/relationships/image" Target="../media/image10.pn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image" Target="../media/image9.png"/><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8.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5.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image" Target="../media/image13.jpeg"/><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theme" Target="../theme/theme6.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theme" Target="../theme/theme7.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theme" Target="../theme/theme8.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theme" Target="../theme/theme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54289"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2016 SAP SE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 id="2147483713" r:id="rId22"/>
    <p:sldLayoutId id="2147483714" r:id="rId23"/>
    <p:sldLayoutId id="2147483777" r:id="rId24"/>
    <p:sldLayoutId id="2147483905" r:id="rId25"/>
    <p:sldLayoutId id="2147483906"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900" kern="0" dirty="0" err="1" smtClean="0">
              <a:solidFill>
                <a:srgbClr val="000000"/>
              </a:solidFill>
              <a:ea typeface="Arial Unicode MS" pitchFamily="34" charset="-128"/>
              <a:cs typeface="Arial Unicode MS" pitchFamily="34" charset="-128"/>
            </a:endParaRPr>
          </a:p>
        </p:txBody>
      </p:sp>
      <p:sp>
        <p:nvSpPr>
          <p:cNvPr id="10" name="TextBox 9"/>
          <p:cNvSpPr txBox="1"/>
          <p:nvPr/>
        </p:nvSpPr>
        <p:spPr bwMode="black">
          <a:xfrm>
            <a:off x="324000" y="6628489"/>
            <a:ext cx="3387713" cy="138499"/>
          </a:xfrm>
          <a:prstGeom prst="rect">
            <a:avLst/>
          </a:prstGeom>
          <a:noFill/>
        </p:spPr>
        <p:txBody>
          <a:bodyPr wrap="none" lIns="72000" tIns="0" rIns="0" bIns="0" rtlCol="0">
            <a:spAutoFit/>
          </a:bodyPr>
          <a:lstStyle/>
          <a:p>
            <a:pPr marL="133350" indent="-133350">
              <a:buClr>
                <a:srgbClr val="FFFFFF"/>
              </a:buClr>
              <a:buFont typeface="Arial" pitchFamily="34" charset="0"/>
              <a:buChar char="©"/>
            </a:pPr>
            <a:r>
              <a:rPr lang="en-US" sz="900" dirty="0" smtClean="0">
                <a:solidFill>
                  <a:srgbClr val="FFFFFF"/>
                </a:solidFill>
              </a:rPr>
              <a:t>2016 SAP SE or an SAP affiliate company. All rights reserved.</a:t>
            </a:r>
          </a:p>
        </p:txBody>
      </p:sp>
      <p:sp>
        <p:nvSpPr>
          <p:cNvPr id="34" name="TextBox 33"/>
          <p:cNvSpPr txBox="1"/>
          <p:nvPr/>
        </p:nvSpPr>
        <p:spPr bwMode="black">
          <a:xfrm>
            <a:off x="8609557" y="6628489"/>
            <a:ext cx="213768" cy="138499"/>
          </a:xfrm>
          <a:prstGeom prst="rect">
            <a:avLst/>
          </a:prstGeom>
          <a:noFill/>
        </p:spPr>
        <p:txBody>
          <a:bodyPr wrap="none" lIns="0" tIns="0" rIns="72000" bIns="0" rtlCol="0">
            <a:spAutoFit/>
          </a:bodyPr>
          <a:lstStyle/>
          <a:p>
            <a:pPr marL="93663" indent="-93663" algn="r">
              <a:buClr>
                <a:srgbClr val="666666"/>
              </a:buClr>
              <a:buFont typeface="Arial" pitchFamily="34" charset="0"/>
              <a:buNone/>
            </a:pPr>
            <a:fld id="{0BDC132A-5C91-4078-9777-31DA19A62E0A}" type="slidenum">
              <a:rPr lang="en-US" sz="900" smtClean="0">
                <a:solidFill>
                  <a:srgbClr val="FFFFFF"/>
                </a:solidFill>
              </a:rPr>
              <a:pPr marL="93663" indent="-93663" algn="r">
                <a:buClr>
                  <a:srgbClr val="666666"/>
                </a:buClr>
                <a:buFont typeface="Arial" pitchFamily="34" charset="0"/>
                <a:buNone/>
              </a:pPr>
              <a:t>‹#›</a:t>
            </a:fld>
            <a:endParaRPr lang="en-US" sz="900" dirty="0" smtClean="0">
              <a:solidFill>
                <a:srgbClr val="FFFFFF"/>
              </a:solidFill>
            </a:endParaRPr>
          </a:p>
        </p:txBody>
      </p:sp>
      <p:sp>
        <p:nvSpPr>
          <p:cNvPr id="5" name="Information_Classification"/>
          <p:cNvSpPr txBox="1"/>
          <p:nvPr userDrawn="1"/>
        </p:nvSpPr>
        <p:spPr>
          <a:xfrm>
            <a:off x="7720674" y="6620293"/>
            <a:ext cx="1905000" cy="138499"/>
          </a:xfrm>
          <a:prstGeom prst="rect">
            <a:avLst/>
          </a:prstGeom>
          <a:noFill/>
        </p:spPr>
        <p:txBody>
          <a:bodyPr vert="horz" wrap="square" lIns="0" tIns="0" rIns="0" bIns="0" rtlCol="0">
            <a:spAutoFit/>
          </a:bodyPr>
          <a:lstStyle/>
          <a:p>
            <a:pPr fontAlgn="base">
              <a:spcBef>
                <a:spcPts val="600"/>
              </a:spcBef>
              <a:spcAft>
                <a:spcPct val="0"/>
              </a:spcAft>
              <a:buClr>
                <a:srgbClr val="F0AB00"/>
              </a:buClr>
              <a:buSzPct val="80000"/>
            </a:pPr>
            <a:r>
              <a:rPr lang="en-US" sz="900" kern="0" dirty="0" smtClean="0">
                <a:solidFill>
                  <a:srgbClr val="FFFFFF"/>
                </a:solidFill>
                <a:latin typeface="Arial" panose="020B0604020202020204" pitchFamily="34" charset="0"/>
                <a:ea typeface="Arial Unicode MS" pitchFamily="34" charset="-128"/>
                <a:cs typeface="Arial Unicode MS" pitchFamily="34" charset="-128"/>
                <a:sym typeface="Arial" panose="020B0604020202020204" pitchFamily="34" charset="0"/>
              </a:rPr>
              <a:t>Public</a:t>
            </a:r>
          </a:p>
        </p:txBody>
      </p:sp>
    </p:spTree>
    <p:extLst>
      <p:ext uri="{BB962C8B-B14F-4D97-AF65-F5344CB8AC3E}">
        <p14:creationId xmlns:p14="http://schemas.microsoft.com/office/powerpoint/2010/main" val="1230354141"/>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 id="2147483898" r:id="rId19"/>
    <p:sldLayoutId id="2147483899" r:id="rId20"/>
    <p:sldLayoutId id="2147483900" r:id="rId21"/>
    <p:sldLayoutId id="2147483901" r:id="rId22"/>
    <p:sldLayoutId id="2147483902" r:id="rId23"/>
    <p:sldLayoutId id="2147483903" r:id="rId24"/>
    <p:sldLayoutId id="2147483904" r:id="rId25"/>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tx1"/>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tx1"/>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6553200" y="6196242"/>
            <a:ext cx="2133600" cy="279401"/>
          </a:xfrm>
          <a:prstGeom prst="rect">
            <a:avLst/>
          </a:prstGeom>
        </p:spPr>
        <p:txBody>
          <a:bodyPr vert="horz" lIns="91440" tIns="45720" rIns="91440" bIns="45720" rtlCol="0" anchor="ctr"/>
          <a:lstStyle>
            <a:lvl1pPr algn="r">
              <a:defRPr sz="1000" b="0" i="0">
                <a:solidFill>
                  <a:schemeClr val="tx1">
                    <a:tint val="75000"/>
                  </a:schemeClr>
                </a:solidFill>
                <a:latin typeface="Arial"/>
                <a:cs typeface="Arial"/>
              </a:defRPr>
            </a:lvl1pPr>
          </a:lstStyle>
          <a:p>
            <a:pPr defTabSz="457200"/>
            <a:fld id="{AB7B580C-6E9F-A64E-A2A9-87F17F384EE4}" type="slidenum">
              <a:rPr lang="en-US" smtClean="0">
                <a:solidFill>
                  <a:prstClr val="black">
                    <a:tint val="75000"/>
                  </a:prstClr>
                </a:solidFill>
              </a:rPr>
              <a:pPr defTabSz="457200"/>
              <a:t>‹#›</a:t>
            </a:fld>
            <a:endParaRPr lang="en-US" dirty="0">
              <a:solidFill>
                <a:prstClr val="black">
                  <a:tint val="75000"/>
                </a:prstClr>
              </a:solidFill>
            </a:endParaRPr>
          </a:p>
        </p:txBody>
      </p:sp>
      <p:pic>
        <p:nvPicPr>
          <p:cNvPr id="11" name="Picture 10"/>
          <p:cNvPicPr>
            <a:picLocks noChangeAspect="1"/>
          </p:cNvPicPr>
          <p:nvPr userDrawn="1"/>
        </p:nvPicPr>
        <p:blipFill>
          <a:blip r:embed="rId7"/>
          <a:stretch>
            <a:fillRect/>
          </a:stretch>
        </p:blipFill>
        <p:spPr>
          <a:xfrm>
            <a:off x="676635" y="6216650"/>
            <a:ext cx="1155700" cy="279400"/>
          </a:xfrm>
          <a:prstGeom prst="rect">
            <a:avLst/>
          </a:prstGeom>
        </p:spPr>
      </p:pic>
      <p:sp>
        <p:nvSpPr>
          <p:cNvPr id="13" name="TextBox 12"/>
          <p:cNvSpPr txBox="1"/>
          <p:nvPr userDrawn="1"/>
        </p:nvSpPr>
        <p:spPr>
          <a:xfrm>
            <a:off x="1953278" y="6315529"/>
            <a:ext cx="3767844" cy="293607"/>
          </a:xfrm>
          <a:prstGeom prst="rect">
            <a:avLst/>
          </a:prstGeom>
          <a:noFill/>
        </p:spPr>
        <p:txBody>
          <a:bodyPr wrap="square" rtlCol="0" anchor="t">
            <a:spAutoFit/>
          </a:bodyPr>
          <a:lstStyle/>
          <a:p>
            <a:pPr defTabSz="457200">
              <a:lnSpc>
                <a:spcPct val="120000"/>
              </a:lnSpc>
              <a:defRPr/>
            </a:pPr>
            <a:r>
              <a:rPr lang="en-US" baseline="30000" dirty="0" smtClean="0">
                <a:solidFill>
                  <a:prstClr val="black"/>
                </a:solidFill>
                <a:cs typeface="Arial"/>
              </a:rPr>
              <a:t>COMM4512 – Business Intelligence</a:t>
            </a:r>
          </a:p>
        </p:txBody>
      </p:sp>
      <p:sp>
        <p:nvSpPr>
          <p:cNvPr id="14" name="TextBox 13"/>
          <p:cNvSpPr txBox="1"/>
          <p:nvPr userDrawn="1"/>
        </p:nvSpPr>
        <p:spPr>
          <a:xfrm>
            <a:off x="0" y="-1"/>
            <a:ext cx="9144000" cy="720000"/>
          </a:xfrm>
          <a:prstGeom prst="rect">
            <a:avLst/>
          </a:prstGeom>
          <a:solidFill>
            <a:srgbClr val="6CCEFF"/>
          </a:solidFill>
        </p:spPr>
        <p:txBody>
          <a:bodyPr wrap="square" rtlCol="0">
            <a:spAutoFit/>
          </a:bodyPr>
          <a:lstStyle/>
          <a:p>
            <a:pPr defTabSz="457200"/>
            <a:endParaRPr lang="en-US" dirty="0">
              <a:solidFill>
                <a:prstClr val="black"/>
              </a:solidFill>
              <a:latin typeface="Calibri"/>
            </a:endParaRPr>
          </a:p>
          <a:p>
            <a:pPr defTabSz="457200"/>
            <a:endParaRPr lang="en-US" dirty="0" smtClean="0">
              <a:solidFill>
                <a:prstClr val="black"/>
              </a:solidFill>
              <a:latin typeface="Calibri"/>
            </a:endParaRPr>
          </a:p>
          <a:p>
            <a:pPr defTabSz="457200"/>
            <a:endParaRPr lang="en-US" dirty="0">
              <a:solidFill>
                <a:prstClr val="black"/>
              </a:solidFill>
              <a:latin typeface="Calibri"/>
            </a:endParaRPr>
          </a:p>
          <a:p>
            <a:pPr defTabSz="457200"/>
            <a:endParaRPr lang="en-US" dirty="0" smtClean="0">
              <a:solidFill>
                <a:prstClr val="black"/>
              </a:solidFill>
              <a:latin typeface="Calibri"/>
            </a:endParaRPr>
          </a:p>
        </p:txBody>
      </p:sp>
    </p:spTree>
    <p:extLst>
      <p:ext uri="{BB962C8B-B14F-4D97-AF65-F5344CB8AC3E}">
        <p14:creationId xmlns:p14="http://schemas.microsoft.com/office/powerpoint/2010/main" val="148160879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Lst>
  <p:timing>
    <p:tnLst>
      <p:par>
        <p:cTn id="1" dur="indefinite" restart="never" nodeType="tmRoot"/>
      </p:par>
    </p:tnLst>
  </p:timing>
  <p:txStyles>
    <p:titleStyle>
      <a:lvl1pPr algn="l" defTabSz="457200" rtl="0" eaLnBrk="1" latinLnBrk="0" hangingPunct="1">
        <a:spcBef>
          <a:spcPct val="0"/>
        </a:spcBef>
        <a:buNone/>
        <a:defRPr sz="3600" b="0" i="0" kern="1200">
          <a:ln>
            <a:noFill/>
          </a:ln>
          <a:solidFill>
            <a:schemeClr val="tx1"/>
          </a:solidFill>
          <a:latin typeface="Classic Grotesque Pro Light"/>
          <a:ea typeface="+mj-ea"/>
          <a:cs typeface="Classic Grotesque Pro Light"/>
        </a:defRPr>
      </a:lvl1pPr>
    </p:titleStyle>
    <p:bodyStyle>
      <a:lvl1pPr marL="0" indent="0" algn="l" defTabSz="457200" rtl="0" eaLnBrk="1" latinLnBrk="0" hangingPunct="1">
        <a:spcBef>
          <a:spcPct val="20000"/>
        </a:spcBef>
        <a:buFont typeface="Arial"/>
        <a:buNone/>
        <a:defRPr sz="2900" b="0" i="0" kern="1200">
          <a:solidFill>
            <a:schemeClr val="tx1"/>
          </a:solidFill>
          <a:latin typeface="Classic Grotesque Pro Semi Bold"/>
          <a:ea typeface="+mn-ea"/>
          <a:cs typeface="Classic Grotesque Pro Semi Bold"/>
        </a:defRPr>
      </a:lvl1pPr>
      <a:lvl2pPr marL="742950" indent="-285750" algn="l" defTabSz="457200" rtl="0" eaLnBrk="1" latinLnBrk="0" hangingPunct="1">
        <a:spcBef>
          <a:spcPct val="20000"/>
        </a:spcBef>
        <a:buFont typeface="Arial"/>
        <a:buChar char="–"/>
        <a:defRPr sz="1600" b="0" i="0" kern="1200">
          <a:solidFill>
            <a:schemeClr val="tx1"/>
          </a:solidFill>
          <a:latin typeface="Classic Grotesque Pro Book"/>
          <a:ea typeface="+mn-ea"/>
          <a:cs typeface="Classic Grotesque Pro Book"/>
        </a:defRPr>
      </a:lvl2pPr>
      <a:lvl3pPr marL="1143000" indent="-228600" algn="l" defTabSz="457200" rtl="0" eaLnBrk="1" latinLnBrk="0" hangingPunct="1">
        <a:spcBef>
          <a:spcPct val="20000"/>
        </a:spcBef>
        <a:buFont typeface="Arial"/>
        <a:buChar char="•"/>
        <a:defRPr sz="1600" b="0" i="0" kern="1200">
          <a:ln>
            <a:noFill/>
          </a:ln>
          <a:solidFill>
            <a:schemeClr val="tx1"/>
          </a:solidFill>
          <a:latin typeface="Classic Grotesque Pro Book"/>
          <a:ea typeface="+mn-ea"/>
          <a:cs typeface="Classic Grotesque Pro Book"/>
        </a:defRPr>
      </a:lvl3pPr>
      <a:lvl4pPr marL="1600200" indent="-228600" algn="l" defTabSz="457200" rtl="0" eaLnBrk="1" latinLnBrk="0" hangingPunct="1">
        <a:spcBef>
          <a:spcPct val="20000"/>
        </a:spcBef>
        <a:buFont typeface="Arial"/>
        <a:buChar char="–"/>
        <a:defRPr sz="1600" b="0" i="0" kern="1200">
          <a:solidFill>
            <a:schemeClr val="tx1"/>
          </a:solidFill>
          <a:latin typeface="Classic Grotesque Pro Book"/>
          <a:ea typeface="+mn-ea"/>
          <a:cs typeface="Classic Grotesque Pro Book"/>
        </a:defRPr>
      </a:lvl4pPr>
      <a:lvl5pPr marL="2057400" indent="-228600" algn="l" defTabSz="457200" rtl="0" eaLnBrk="1" latinLnBrk="0" hangingPunct="1">
        <a:spcBef>
          <a:spcPct val="20000"/>
        </a:spcBef>
        <a:buFont typeface="Arial"/>
        <a:buChar char="»"/>
        <a:defRPr sz="1600" b="0" i="0" kern="1200">
          <a:solidFill>
            <a:schemeClr val="tx1"/>
          </a:solidFill>
          <a:latin typeface="Classic Grotesque Pro Book"/>
          <a:ea typeface="+mn-ea"/>
          <a:cs typeface="Classic Grotesque Pro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latin typeface="Arial" charset="0"/>
              </a:defRPr>
            </a:lvl1pPr>
          </a:lstStyle>
          <a:p>
            <a:pPr fontAlgn="base">
              <a:spcBef>
                <a:spcPct val="0"/>
              </a:spcBef>
              <a:spcAft>
                <a:spcPct val="0"/>
              </a:spcAft>
              <a:defRPr/>
            </a:pPr>
            <a:endParaRPr lang="en-US">
              <a:solidFill>
                <a:srgbClr val="EBDDC3"/>
              </a:solidFill>
            </a:endParaRPr>
          </a:p>
        </p:txBody>
      </p:sp>
      <p:sp>
        <p:nvSpPr>
          <p:cNvPr id="3" name="Footer Placeholder 2"/>
          <p:cNvSpPr>
            <a:spLocks noGrp="1"/>
          </p:cNvSpPr>
          <p:nvPr>
            <p:ph type="ftr" sz="quarter" idx="3"/>
          </p:nvPr>
        </p:nvSpPr>
        <p:spPr>
          <a:xfrm>
            <a:off x="609600" y="6248400"/>
            <a:ext cx="5421313" cy="365125"/>
          </a:xfrm>
          <a:prstGeom prst="rect">
            <a:avLst/>
          </a:prstGeom>
        </p:spPr>
        <p:txBody>
          <a:bodyPr vert="horz" anchor="ctr"/>
          <a:lstStyle>
            <a:lvl1pPr algn="r" eaLnBrk="1" latinLnBrk="0" hangingPunct="1">
              <a:defRPr kumimoji="0" sz="1400">
                <a:solidFill>
                  <a:schemeClr val="tx2"/>
                </a:solidFill>
                <a:latin typeface="Arial" charset="0"/>
              </a:defRPr>
            </a:lvl1pPr>
          </a:lstStyle>
          <a:p>
            <a:pPr fontAlgn="base">
              <a:spcBef>
                <a:spcPct val="0"/>
              </a:spcBef>
              <a:spcAft>
                <a:spcPct val="0"/>
              </a:spcAft>
              <a:defRPr/>
            </a:pPr>
            <a:endParaRPr lang="en-US">
              <a:solidFill>
                <a:srgbClr val="EBDDC3"/>
              </a:solidFill>
            </a:endParaRP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eaLnBrk="1" hangingPunct="1">
              <a:defRPr sz="1400" b="1">
                <a:solidFill>
                  <a:srgbClr val="FFFFFF"/>
                </a:solidFill>
              </a:defRPr>
            </a:lvl1pPr>
          </a:lstStyle>
          <a:p>
            <a:pPr fontAlgn="base">
              <a:spcBef>
                <a:spcPct val="0"/>
              </a:spcBef>
              <a:spcAft>
                <a:spcPct val="0"/>
              </a:spcAft>
            </a:pPr>
            <a:fld id="{4FE3107E-425B-46DB-BA7F-CBA57625D43C}" type="slidenum">
              <a:rPr lang="en-US" altLang="en-US" smtClean="0">
                <a:latin typeface="Arial" pitchFamily="34" charset="0"/>
              </a:rPr>
              <a:pPr fontAlgn="base">
                <a:spcBef>
                  <a:spcPct val="0"/>
                </a:spcBef>
                <a:spcAft>
                  <a:spcPct val="0"/>
                </a:spcAft>
              </a:pPr>
              <a:t>‹#›</a:t>
            </a:fld>
            <a:endParaRPr lang="en-US" altLang="en-US" smtClean="0">
              <a:latin typeface="Arial" pitchFamily="34" charset="0"/>
            </a:endParaRPr>
          </a:p>
        </p:txBody>
      </p:sp>
    </p:spTree>
    <p:extLst>
      <p:ext uri="{BB962C8B-B14F-4D97-AF65-F5344CB8AC3E}">
        <p14:creationId xmlns:p14="http://schemas.microsoft.com/office/powerpoint/2010/main" val="2196049425"/>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ransition>
    <p:fade thruBlk="1"/>
  </p:transition>
  <p:timing>
    <p:tnLst>
      <p:par>
        <p:cTn id="1" dur="indefinite" restart="never" nodeType="tmRoot"/>
      </p:par>
    </p:tnLst>
  </p:timing>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10" name="TextBox 9"/>
          <p:cNvSpPr txBox="1"/>
          <p:nvPr/>
        </p:nvSpPr>
        <p:spPr bwMode="black">
          <a:xfrm>
            <a:off x="324000" y="6636183"/>
            <a:ext cx="1762268" cy="123111"/>
          </a:xfrm>
          <a:prstGeom prst="rect">
            <a:avLst/>
          </a:prstGeom>
          <a:noFill/>
        </p:spPr>
        <p:txBody>
          <a:bodyPr wrap="none" lIns="72000" tIns="0" rIns="0" bIns="0" rtlCol="0">
            <a:spAutoFit/>
          </a:bodyPr>
          <a:lstStyle/>
          <a:p>
            <a:pPr marL="133350" indent="-133350">
              <a:buClr>
                <a:srgbClr val="FFFFFF"/>
              </a:buClr>
              <a:buFont typeface="Arial" pitchFamily="34" charset="0"/>
              <a:buChar char="©"/>
            </a:pPr>
            <a:r>
              <a:rPr lang="en-US" sz="800" dirty="0" smtClean="0">
                <a:solidFill>
                  <a:srgbClr val="FFFFFF"/>
                </a:solidFill>
              </a:rPr>
              <a:t>2014 SAP AG.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rgbClr val="666666"/>
              </a:buClr>
              <a:buFont typeface="Arial" pitchFamily="34" charset="0"/>
              <a:buNone/>
            </a:pPr>
            <a:fld id="{0BDC132A-5C91-4078-9777-31DA19A62E0A}" type="slidenum">
              <a:rPr lang="en-US" sz="800" smtClean="0">
                <a:solidFill>
                  <a:srgbClr val="FFFFFF"/>
                </a:solidFill>
              </a:rPr>
              <a:pPr marL="93663" indent="-93663" algn="r">
                <a:buClr>
                  <a:srgbClr val="666666"/>
                </a:buClr>
                <a:buFont typeface="Arial" pitchFamily="34" charset="0"/>
                <a:buNone/>
              </a:pPr>
              <a:t>‹#›</a:t>
            </a:fld>
            <a:endParaRPr lang="en-US" sz="800" dirty="0" smtClean="0">
              <a:solidFill>
                <a:srgbClr val="FFFFFF"/>
              </a:solidFill>
            </a:endParaRPr>
          </a:p>
        </p:txBody>
      </p:sp>
      <p:pic>
        <p:nvPicPr>
          <p:cNvPr id="11" name="Picture 2" descr="Z:\Collateral\Logo\SAP_University_Alliances_Logo 2013\RGB\SAP_UniversityAlliances_R_pos_stac3.jpg"/>
          <p:cNvPicPr>
            <a:picLocks noChangeAspect="1" noChangeArrowheads="1"/>
          </p:cNvPicPr>
          <p:nvPr userDrawn="1"/>
        </p:nvPicPr>
        <p:blipFill>
          <a:blip r:embed="rId23" cstate="screen">
            <a:extLst>
              <a:ext uri="{28A0092B-C50C-407E-A947-70E740481C1C}">
                <a14:useLocalDpi xmlns:a14="http://schemas.microsoft.com/office/drawing/2010/main"/>
              </a:ext>
            </a:extLst>
          </a:blip>
          <a:srcRect/>
          <a:stretch>
            <a:fillRect/>
          </a:stretch>
        </p:blipFill>
        <p:spPr bwMode="auto">
          <a:xfrm>
            <a:off x="7588156" y="5796009"/>
            <a:ext cx="1178882"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40095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12875"/>
            <a:ext cx="8382000" cy="2135969"/>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2"/>
          <p:cNvPicPr>
            <a:picLocks noChangeAspect="1" noChangeArrowheads="1"/>
          </p:cNvPicPr>
          <p:nvPr/>
        </p:nvPicPr>
        <p:blipFill rotWithShape="1">
          <a:blip r:embed="rId15" cstate="screen">
            <a:extLst>
              <a:ext uri="{28A0092B-C50C-407E-A947-70E740481C1C}">
                <a14:useLocalDpi xmlns:a14="http://schemas.microsoft.com/office/drawing/2010/main"/>
              </a:ext>
            </a:extLst>
          </a:blip>
          <a:srcRect/>
          <a:stretch/>
        </p:blipFill>
        <p:spPr bwMode="auto">
          <a:xfrm>
            <a:off x="35495" y="6470650"/>
            <a:ext cx="1149069"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16" cstate="screen">
            <a:extLst>
              <a:ext uri="{28A0092B-C50C-407E-A947-70E740481C1C}">
                <a14:useLocalDpi xmlns:a14="http://schemas.microsoft.com/office/drawing/2010/main"/>
              </a:ext>
            </a:extLst>
          </a:blip>
          <a:srcRect/>
          <a:stretch/>
        </p:blipFill>
        <p:spPr bwMode="auto">
          <a:xfrm>
            <a:off x="8099311" y="6470650"/>
            <a:ext cx="1039211"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0498831"/>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chemeClr val="accent1"/>
              </a:gs>
              <a:gs pos="8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7"/>
        </a:buBlip>
        <a:defRPr sz="3200" kern="1200">
          <a:solidFill>
            <a:schemeClr val="bg1"/>
          </a:solidFill>
          <a:latin typeface="+mn-lt"/>
          <a:ea typeface="+mn-ea"/>
          <a:cs typeface="+mn-cs"/>
        </a:defRPr>
      </a:lvl1pPr>
      <a:lvl2pPr marL="914400" indent="-396875" algn="l" defTabSz="914363" rtl="0" eaLnBrk="1" latinLnBrk="0" hangingPunct="1">
        <a:lnSpc>
          <a:spcPct val="90000"/>
        </a:lnSpc>
        <a:spcBef>
          <a:spcPct val="20000"/>
        </a:spcBef>
        <a:buFontTx/>
        <a:buBlip>
          <a:blip r:embed="rId18"/>
        </a:buBlip>
        <a:defRPr sz="2800" kern="1200">
          <a:solidFill>
            <a:schemeClr val="bg1"/>
          </a:solidFill>
          <a:latin typeface="+mn-lt"/>
          <a:ea typeface="+mn-ea"/>
          <a:cs typeface="+mn-cs"/>
        </a:defRPr>
      </a:lvl2pPr>
      <a:lvl3pPr marL="1258888" indent="-344488" algn="l" defTabSz="914363" rtl="0" eaLnBrk="1" latinLnBrk="0" hangingPunct="1">
        <a:lnSpc>
          <a:spcPct val="90000"/>
        </a:lnSpc>
        <a:spcBef>
          <a:spcPct val="20000"/>
        </a:spcBef>
        <a:buFontTx/>
        <a:buBlip>
          <a:blip r:embed="rId18"/>
        </a:buBlip>
        <a:defRPr sz="24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FontTx/>
        <a:buBlip>
          <a:blip r:embed="rId18"/>
        </a:buBlip>
        <a:defRPr sz="24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FontTx/>
        <a:buBlip>
          <a:blip r:embed="rId18"/>
        </a:buBlip>
        <a:defRPr sz="24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latin typeface="Arial" charset="0"/>
              </a:defRPr>
            </a:lvl1pPr>
          </a:lstStyle>
          <a:p>
            <a:pPr fontAlgn="base">
              <a:spcBef>
                <a:spcPct val="0"/>
              </a:spcBef>
              <a:spcAft>
                <a:spcPct val="0"/>
              </a:spcAft>
              <a:defRPr/>
            </a:pPr>
            <a:endParaRPr lang="en-US">
              <a:solidFill>
                <a:srgbClr val="EBDDC3"/>
              </a:solidFill>
            </a:endParaRPr>
          </a:p>
        </p:txBody>
      </p:sp>
      <p:sp>
        <p:nvSpPr>
          <p:cNvPr id="3" name="Footer Placeholder 2"/>
          <p:cNvSpPr>
            <a:spLocks noGrp="1"/>
          </p:cNvSpPr>
          <p:nvPr>
            <p:ph type="ftr" sz="quarter" idx="3"/>
          </p:nvPr>
        </p:nvSpPr>
        <p:spPr>
          <a:xfrm>
            <a:off x="609600" y="6248400"/>
            <a:ext cx="5421313" cy="365125"/>
          </a:xfrm>
          <a:prstGeom prst="rect">
            <a:avLst/>
          </a:prstGeom>
        </p:spPr>
        <p:txBody>
          <a:bodyPr vert="horz" anchor="ctr"/>
          <a:lstStyle>
            <a:lvl1pPr algn="r" eaLnBrk="1" latinLnBrk="0" hangingPunct="1">
              <a:defRPr kumimoji="0" sz="1400">
                <a:solidFill>
                  <a:schemeClr val="tx2"/>
                </a:solidFill>
                <a:latin typeface="Arial" charset="0"/>
              </a:defRPr>
            </a:lvl1pPr>
          </a:lstStyle>
          <a:p>
            <a:pPr fontAlgn="base">
              <a:spcBef>
                <a:spcPct val="0"/>
              </a:spcBef>
              <a:spcAft>
                <a:spcPct val="0"/>
              </a:spcAft>
              <a:defRPr/>
            </a:pPr>
            <a:endParaRPr lang="en-US">
              <a:solidFill>
                <a:srgbClr val="EBDDC3"/>
              </a:solidFill>
            </a:endParaRP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eaLnBrk="1" hangingPunct="1">
              <a:defRPr sz="1400" b="1" smtClean="0">
                <a:solidFill>
                  <a:srgbClr val="FFFFFF"/>
                </a:solidFill>
              </a:defRPr>
            </a:lvl1pPr>
          </a:lstStyle>
          <a:p>
            <a:pPr fontAlgn="base">
              <a:spcBef>
                <a:spcPct val="0"/>
              </a:spcBef>
              <a:spcAft>
                <a:spcPct val="0"/>
              </a:spcAft>
              <a:defRPr/>
            </a:pPr>
            <a:fld id="{EA38F674-0763-4593-B8EC-E5028899B086}" type="slidenum">
              <a:rPr lang="en-US" altLang="en-US">
                <a:latin typeface="Arial" panose="020B0604020202020204" pitchFamily="34" charset="0"/>
              </a:rPr>
              <a:pPr fontAlgn="base">
                <a:spcBef>
                  <a:spcPct val="0"/>
                </a:spcBef>
                <a:spcAft>
                  <a:spcPct val="0"/>
                </a:spcAft>
                <a:defRPr/>
              </a:pPr>
              <a:t>‹#›</a:t>
            </a:fld>
            <a:endParaRPr lang="en-US" altLang="en-US">
              <a:latin typeface="Arial" panose="020B0604020202020204" pitchFamily="34" charset="0"/>
            </a:endParaRPr>
          </a:p>
        </p:txBody>
      </p:sp>
    </p:spTree>
    <p:extLst>
      <p:ext uri="{BB962C8B-B14F-4D97-AF65-F5344CB8AC3E}">
        <p14:creationId xmlns:p14="http://schemas.microsoft.com/office/powerpoint/2010/main" val="3670820160"/>
      </p:ext>
    </p:extLst>
  </p:cSld>
  <p:clrMap bg1="dk1" tx1="lt1" bg2="dk2"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transition>
    <p:fade thruBlk="1"/>
  </p:transition>
  <p:timing>
    <p:tnLst>
      <p:par>
        <p:cTn id="1" dur="indefinite" restart="never" nodeType="tmRoot"/>
      </p:par>
    </p:tnLst>
  </p:timing>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10" name="TextBox 9"/>
          <p:cNvSpPr txBox="1"/>
          <p:nvPr/>
        </p:nvSpPr>
        <p:spPr bwMode="black">
          <a:xfrm>
            <a:off x="324000" y="6636183"/>
            <a:ext cx="1762268" cy="123111"/>
          </a:xfrm>
          <a:prstGeom prst="rect">
            <a:avLst/>
          </a:prstGeom>
          <a:noFill/>
        </p:spPr>
        <p:txBody>
          <a:bodyPr wrap="none" lIns="72000" tIns="0" rIns="0" bIns="0" rtlCol="0">
            <a:spAutoFit/>
          </a:bodyPr>
          <a:lstStyle/>
          <a:p>
            <a:pPr marL="133350" indent="-133350">
              <a:buClr>
                <a:srgbClr val="FFFFFF"/>
              </a:buClr>
              <a:buFont typeface="Arial" pitchFamily="34" charset="0"/>
              <a:buChar char="©"/>
            </a:pPr>
            <a:r>
              <a:rPr lang="en-US" sz="800" dirty="0" smtClean="0">
                <a:solidFill>
                  <a:srgbClr val="FFFFFF"/>
                </a:solidFill>
              </a:rPr>
              <a:t>2014 SAP AG.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rgbClr val="666666"/>
              </a:buClr>
              <a:buFont typeface="Arial" pitchFamily="34" charset="0"/>
              <a:buNone/>
            </a:pPr>
            <a:fld id="{0BDC132A-5C91-4078-9777-31DA19A62E0A}" type="slidenum">
              <a:rPr lang="en-US" sz="800" smtClean="0">
                <a:solidFill>
                  <a:srgbClr val="FFFFFF"/>
                </a:solidFill>
              </a:rPr>
              <a:pPr marL="93663" indent="-93663" algn="r">
                <a:buClr>
                  <a:srgbClr val="666666"/>
                </a:buClr>
                <a:buFont typeface="Arial" pitchFamily="34" charset="0"/>
                <a:buNone/>
              </a:pPr>
              <a:t>‹#›</a:t>
            </a:fld>
            <a:endParaRPr lang="en-US" sz="800" dirty="0" smtClean="0">
              <a:solidFill>
                <a:srgbClr val="FFFFFF"/>
              </a:solidFill>
            </a:endParaRPr>
          </a:p>
        </p:txBody>
      </p:sp>
      <p:pic>
        <p:nvPicPr>
          <p:cNvPr id="11" name="Picture 2" descr="Z:\Collateral\Logo\SAP_University_Alliances_Logo 2013\RGB\SAP_UniversityAlliances_R_pos_stac3.jpg"/>
          <p:cNvPicPr>
            <a:picLocks noChangeAspect="1" noChangeArrowheads="1"/>
          </p:cNvPicPr>
          <p:nvPr userDrawn="1"/>
        </p:nvPicPr>
        <p:blipFill>
          <a:blip r:embed="rId24" cstate="print">
            <a:extLst>
              <a:ext uri="{28A0092B-C50C-407E-A947-70E740481C1C}">
                <a14:useLocalDpi xmlns:a14="http://schemas.microsoft.com/office/drawing/2010/main" val="0"/>
              </a:ext>
            </a:extLst>
          </a:blip>
          <a:srcRect/>
          <a:stretch>
            <a:fillRect/>
          </a:stretch>
        </p:blipFill>
        <p:spPr bwMode="auto">
          <a:xfrm>
            <a:off x="7588156" y="5796009"/>
            <a:ext cx="1178882"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91223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900" kern="0" dirty="0" err="1" smtClean="0">
              <a:solidFill>
                <a:srgbClr val="000000"/>
              </a:solidFill>
              <a:ea typeface="Arial Unicode MS" pitchFamily="34" charset="-128"/>
              <a:cs typeface="Arial Unicode MS" pitchFamily="34" charset="-128"/>
            </a:endParaRPr>
          </a:p>
        </p:txBody>
      </p:sp>
      <p:sp>
        <p:nvSpPr>
          <p:cNvPr id="10" name="TextBox 9"/>
          <p:cNvSpPr txBox="1"/>
          <p:nvPr/>
        </p:nvSpPr>
        <p:spPr bwMode="black">
          <a:xfrm>
            <a:off x="324000" y="6628489"/>
            <a:ext cx="3387713" cy="138499"/>
          </a:xfrm>
          <a:prstGeom prst="rect">
            <a:avLst/>
          </a:prstGeom>
          <a:noFill/>
        </p:spPr>
        <p:txBody>
          <a:bodyPr wrap="none" lIns="72000" tIns="0" rIns="0" bIns="0" rtlCol="0">
            <a:spAutoFit/>
          </a:bodyPr>
          <a:lstStyle/>
          <a:p>
            <a:pPr marL="133350" indent="-133350">
              <a:buClr>
                <a:srgbClr val="FFFFFF"/>
              </a:buClr>
              <a:buFont typeface="Arial" pitchFamily="34" charset="0"/>
              <a:buChar char="©"/>
            </a:pPr>
            <a:r>
              <a:rPr lang="en-US" sz="900" dirty="0" smtClean="0">
                <a:solidFill>
                  <a:srgbClr val="FFFFFF"/>
                </a:solidFill>
              </a:rPr>
              <a:t>2016 SAP SE or an SAP affiliate company. All rights reserved.</a:t>
            </a:r>
          </a:p>
        </p:txBody>
      </p:sp>
      <p:sp>
        <p:nvSpPr>
          <p:cNvPr id="34" name="TextBox 33"/>
          <p:cNvSpPr txBox="1"/>
          <p:nvPr/>
        </p:nvSpPr>
        <p:spPr bwMode="black">
          <a:xfrm>
            <a:off x="8609557" y="6628489"/>
            <a:ext cx="213768" cy="138499"/>
          </a:xfrm>
          <a:prstGeom prst="rect">
            <a:avLst/>
          </a:prstGeom>
          <a:noFill/>
        </p:spPr>
        <p:txBody>
          <a:bodyPr wrap="none" lIns="0" tIns="0" rIns="72000" bIns="0" rtlCol="0">
            <a:spAutoFit/>
          </a:bodyPr>
          <a:lstStyle/>
          <a:p>
            <a:pPr marL="93663" indent="-93663" algn="r">
              <a:buClr>
                <a:srgbClr val="666666"/>
              </a:buClr>
              <a:buFont typeface="Arial" pitchFamily="34" charset="0"/>
              <a:buNone/>
            </a:pPr>
            <a:fld id="{0BDC132A-5C91-4078-9777-31DA19A62E0A}" type="slidenum">
              <a:rPr lang="en-US" sz="900" smtClean="0">
                <a:solidFill>
                  <a:srgbClr val="FFFFFF"/>
                </a:solidFill>
              </a:rPr>
              <a:pPr marL="93663" indent="-93663" algn="r">
                <a:buClr>
                  <a:srgbClr val="666666"/>
                </a:buClr>
                <a:buFont typeface="Arial" pitchFamily="34" charset="0"/>
                <a:buNone/>
              </a:pPr>
              <a:t>‹#›</a:t>
            </a:fld>
            <a:endParaRPr lang="en-US" sz="900" dirty="0" smtClean="0">
              <a:solidFill>
                <a:srgbClr val="FFFFFF"/>
              </a:solidFill>
            </a:endParaRPr>
          </a:p>
        </p:txBody>
      </p:sp>
      <p:sp>
        <p:nvSpPr>
          <p:cNvPr id="5" name="Information_Classification"/>
          <p:cNvSpPr txBox="1"/>
          <p:nvPr userDrawn="1"/>
        </p:nvSpPr>
        <p:spPr>
          <a:xfrm>
            <a:off x="7720674" y="6620293"/>
            <a:ext cx="1905000" cy="138499"/>
          </a:xfrm>
          <a:prstGeom prst="rect">
            <a:avLst/>
          </a:prstGeom>
          <a:noFill/>
        </p:spPr>
        <p:txBody>
          <a:bodyPr vert="horz" wrap="square" lIns="0" tIns="0" rIns="0" bIns="0" rtlCol="0">
            <a:spAutoFit/>
          </a:bodyPr>
          <a:lstStyle/>
          <a:p>
            <a:pPr fontAlgn="base">
              <a:spcBef>
                <a:spcPts val="600"/>
              </a:spcBef>
              <a:spcAft>
                <a:spcPct val="0"/>
              </a:spcAft>
              <a:buClr>
                <a:srgbClr val="F0AB00"/>
              </a:buClr>
              <a:buSzPct val="80000"/>
            </a:pPr>
            <a:r>
              <a:rPr lang="en-US" sz="900" kern="0" dirty="0" smtClean="0">
                <a:solidFill>
                  <a:srgbClr val="FFFFFF"/>
                </a:solidFill>
                <a:latin typeface="Arial" panose="020B0604020202020204" pitchFamily="34" charset="0"/>
                <a:ea typeface="Arial Unicode MS" pitchFamily="34" charset="-128"/>
                <a:cs typeface="Arial Unicode MS" pitchFamily="34" charset="-128"/>
                <a:sym typeface="Arial" panose="020B0604020202020204" pitchFamily="34" charset="0"/>
              </a:rPr>
              <a:t>Public</a:t>
            </a:r>
          </a:p>
        </p:txBody>
      </p:sp>
    </p:spTree>
    <p:extLst>
      <p:ext uri="{BB962C8B-B14F-4D97-AF65-F5344CB8AC3E}">
        <p14:creationId xmlns:p14="http://schemas.microsoft.com/office/powerpoint/2010/main" val="2598314924"/>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tx1"/>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tx1"/>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900" kern="0" dirty="0" err="1" smtClean="0">
              <a:solidFill>
                <a:srgbClr val="000000"/>
              </a:solidFill>
              <a:ea typeface="Arial Unicode MS" pitchFamily="34" charset="-128"/>
              <a:cs typeface="Arial Unicode MS" pitchFamily="34" charset="-128"/>
            </a:endParaRPr>
          </a:p>
        </p:txBody>
      </p:sp>
      <p:sp>
        <p:nvSpPr>
          <p:cNvPr id="10" name="TextBox 9"/>
          <p:cNvSpPr txBox="1"/>
          <p:nvPr/>
        </p:nvSpPr>
        <p:spPr bwMode="black">
          <a:xfrm>
            <a:off x="324000" y="6628489"/>
            <a:ext cx="3387713" cy="138499"/>
          </a:xfrm>
          <a:prstGeom prst="rect">
            <a:avLst/>
          </a:prstGeom>
          <a:noFill/>
        </p:spPr>
        <p:txBody>
          <a:bodyPr wrap="none" lIns="72000" tIns="0" rIns="0" bIns="0" rtlCol="0">
            <a:spAutoFit/>
          </a:bodyPr>
          <a:lstStyle/>
          <a:p>
            <a:pPr marL="133350" indent="-133350">
              <a:buClr>
                <a:srgbClr val="FFFFFF"/>
              </a:buClr>
              <a:buFont typeface="Arial" pitchFamily="34" charset="0"/>
              <a:buChar char="©"/>
            </a:pPr>
            <a:r>
              <a:rPr lang="en-US" sz="900" dirty="0" smtClean="0">
                <a:solidFill>
                  <a:srgbClr val="FFFFFF"/>
                </a:solidFill>
              </a:rPr>
              <a:t>2016 SAP SE or an SAP affiliate company. All rights reserved.</a:t>
            </a:r>
          </a:p>
        </p:txBody>
      </p:sp>
      <p:sp>
        <p:nvSpPr>
          <p:cNvPr id="34" name="TextBox 33"/>
          <p:cNvSpPr txBox="1"/>
          <p:nvPr/>
        </p:nvSpPr>
        <p:spPr bwMode="black">
          <a:xfrm>
            <a:off x="8609557" y="6628489"/>
            <a:ext cx="213768" cy="138499"/>
          </a:xfrm>
          <a:prstGeom prst="rect">
            <a:avLst/>
          </a:prstGeom>
          <a:noFill/>
        </p:spPr>
        <p:txBody>
          <a:bodyPr wrap="none" lIns="0" tIns="0" rIns="72000" bIns="0" rtlCol="0">
            <a:spAutoFit/>
          </a:bodyPr>
          <a:lstStyle/>
          <a:p>
            <a:pPr marL="93663" indent="-93663" algn="r">
              <a:buClr>
                <a:srgbClr val="666666"/>
              </a:buClr>
              <a:buFont typeface="Arial" pitchFamily="34" charset="0"/>
              <a:buNone/>
            </a:pPr>
            <a:fld id="{0BDC132A-5C91-4078-9777-31DA19A62E0A}" type="slidenum">
              <a:rPr lang="en-US" sz="900" smtClean="0">
                <a:solidFill>
                  <a:srgbClr val="FFFFFF"/>
                </a:solidFill>
              </a:rPr>
              <a:pPr marL="93663" indent="-93663" algn="r">
                <a:buClr>
                  <a:srgbClr val="666666"/>
                </a:buClr>
                <a:buFont typeface="Arial" pitchFamily="34" charset="0"/>
                <a:buNone/>
              </a:pPr>
              <a:t>‹#›</a:t>
            </a:fld>
            <a:endParaRPr lang="en-US" sz="900" dirty="0" smtClean="0">
              <a:solidFill>
                <a:srgbClr val="FFFFFF"/>
              </a:solidFill>
            </a:endParaRPr>
          </a:p>
        </p:txBody>
      </p:sp>
      <p:sp>
        <p:nvSpPr>
          <p:cNvPr id="5" name="Information_Classification"/>
          <p:cNvSpPr txBox="1"/>
          <p:nvPr userDrawn="1"/>
        </p:nvSpPr>
        <p:spPr>
          <a:xfrm>
            <a:off x="7720674" y="6620293"/>
            <a:ext cx="1905000" cy="138499"/>
          </a:xfrm>
          <a:prstGeom prst="rect">
            <a:avLst/>
          </a:prstGeom>
          <a:noFill/>
        </p:spPr>
        <p:txBody>
          <a:bodyPr vert="horz" wrap="square" lIns="0" tIns="0" rIns="0" bIns="0" rtlCol="0">
            <a:spAutoFit/>
          </a:bodyPr>
          <a:lstStyle/>
          <a:p>
            <a:pPr fontAlgn="base">
              <a:spcBef>
                <a:spcPts val="600"/>
              </a:spcBef>
              <a:spcAft>
                <a:spcPct val="0"/>
              </a:spcAft>
              <a:buClr>
                <a:srgbClr val="F0AB00"/>
              </a:buClr>
              <a:buSzPct val="80000"/>
            </a:pPr>
            <a:r>
              <a:rPr lang="en-US" sz="900" kern="0" dirty="0" smtClean="0">
                <a:solidFill>
                  <a:srgbClr val="FFFFFF"/>
                </a:solidFill>
                <a:latin typeface="Arial" panose="020B0604020202020204" pitchFamily="34" charset="0"/>
                <a:ea typeface="Arial Unicode MS" pitchFamily="34" charset="-128"/>
                <a:cs typeface="Arial Unicode MS" pitchFamily="34" charset="-128"/>
                <a:sym typeface="Arial" panose="020B0604020202020204" pitchFamily="34" charset="0"/>
              </a:rPr>
              <a:t>Public</a:t>
            </a:r>
          </a:p>
        </p:txBody>
      </p:sp>
    </p:spTree>
    <p:extLst>
      <p:ext uri="{BB962C8B-B14F-4D97-AF65-F5344CB8AC3E}">
        <p14:creationId xmlns:p14="http://schemas.microsoft.com/office/powerpoint/2010/main" val="2350580651"/>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tx1"/>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tx1"/>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900" kern="0" dirty="0" err="1" smtClean="0">
              <a:solidFill>
                <a:srgbClr val="000000"/>
              </a:solidFill>
              <a:ea typeface="Arial Unicode MS" pitchFamily="34" charset="-128"/>
              <a:cs typeface="Arial Unicode MS" pitchFamily="34" charset="-128"/>
            </a:endParaRPr>
          </a:p>
        </p:txBody>
      </p:sp>
      <p:sp>
        <p:nvSpPr>
          <p:cNvPr id="10" name="TextBox 9"/>
          <p:cNvSpPr txBox="1"/>
          <p:nvPr/>
        </p:nvSpPr>
        <p:spPr bwMode="black">
          <a:xfrm>
            <a:off x="324000" y="6628489"/>
            <a:ext cx="3387713" cy="138499"/>
          </a:xfrm>
          <a:prstGeom prst="rect">
            <a:avLst/>
          </a:prstGeom>
          <a:noFill/>
        </p:spPr>
        <p:txBody>
          <a:bodyPr wrap="none" lIns="72000" tIns="0" rIns="0" bIns="0" rtlCol="0">
            <a:spAutoFit/>
          </a:bodyPr>
          <a:lstStyle/>
          <a:p>
            <a:pPr marL="133350" indent="-133350">
              <a:buClr>
                <a:srgbClr val="FFFFFF"/>
              </a:buClr>
              <a:buFont typeface="Arial" pitchFamily="34" charset="0"/>
              <a:buChar char="©"/>
            </a:pPr>
            <a:r>
              <a:rPr lang="en-US" sz="900" dirty="0" smtClean="0">
                <a:solidFill>
                  <a:srgbClr val="FFFFFF"/>
                </a:solidFill>
              </a:rPr>
              <a:t>2016 SAP SE or an SAP affiliate company. All rights reserved.</a:t>
            </a:r>
          </a:p>
        </p:txBody>
      </p:sp>
      <p:sp>
        <p:nvSpPr>
          <p:cNvPr id="34" name="TextBox 33"/>
          <p:cNvSpPr txBox="1"/>
          <p:nvPr/>
        </p:nvSpPr>
        <p:spPr bwMode="black">
          <a:xfrm>
            <a:off x="8609557" y="6628489"/>
            <a:ext cx="213768" cy="138499"/>
          </a:xfrm>
          <a:prstGeom prst="rect">
            <a:avLst/>
          </a:prstGeom>
          <a:noFill/>
        </p:spPr>
        <p:txBody>
          <a:bodyPr wrap="none" lIns="0" tIns="0" rIns="72000" bIns="0" rtlCol="0">
            <a:spAutoFit/>
          </a:bodyPr>
          <a:lstStyle/>
          <a:p>
            <a:pPr marL="93663" indent="-93663" algn="r">
              <a:buClr>
                <a:srgbClr val="666666"/>
              </a:buClr>
              <a:buFont typeface="Arial" pitchFamily="34" charset="0"/>
              <a:buNone/>
            </a:pPr>
            <a:fld id="{0BDC132A-5C91-4078-9777-31DA19A62E0A}" type="slidenum">
              <a:rPr lang="en-US" sz="900" smtClean="0">
                <a:solidFill>
                  <a:srgbClr val="FFFFFF"/>
                </a:solidFill>
              </a:rPr>
              <a:pPr marL="93663" indent="-93663" algn="r">
                <a:buClr>
                  <a:srgbClr val="666666"/>
                </a:buClr>
                <a:buFont typeface="Arial" pitchFamily="34" charset="0"/>
                <a:buNone/>
              </a:pPr>
              <a:t>‹#›</a:t>
            </a:fld>
            <a:endParaRPr lang="en-US" sz="900" dirty="0" smtClean="0">
              <a:solidFill>
                <a:srgbClr val="FFFFFF"/>
              </a:solidFill>
            </a:endParaRPr>
          </a:p>
        </p:txBody>
      </p:sp>
      <p:sp>
        <p:nvSpPr>
          <p:cNvPr id="5" name="Information_Classification"/>
          <p:cNvSpPr txBox="1"/>
          <p:nvPr userDrawn="1"/>
        </p:nvSpPr>
        <p:spPr>
          <a:xfrm>
            <a:off x="7720674" y="6620293"/>
            <a:ext cx="1905000" cy="138499"/>
          </a:xfrm>
          <a:prstGeom prst="rect">
            <a:avLst/>
          </a:prstGeom>
          <a:noFill/>
        </p:spPr>
        <p:txBody>
          <a:bodyPr vert="horz" wrap="square" lIns="0" tIns="0" rIns="0" bIns="0" rtlCol="0">
            <a:spAutoFit/>
          </a:bodyPr>
          <a:lstStyle/>
          <a:p>
            <a:pPr fontAlgn="base">
              <a:spcBef>
                <a:spcPts val="600"/>
              </a:spcBef>
              <a:spcAft>
                <a:spcPct val="0"/>
              </a:spcAft>
              <a:buClr>
                <a:srgbClr val="F0AB00"/>
              </a:buClr>
              <a:buSzPct val="80000"/>
            </a:pPr>
            <a:r>
              <a:rPr lang="en-US" sz="900" kern="0" dirty="0" smtClean="0">
                <a:solidFill>
                  <a:srgbClr val="FFFFFF"/>
                </a:solidFill>
                <a:latin typeface="Arial" panose="020B0604020202020204" pitchFamily="34" charset="0"/>
                <a:ea typeface="Arial Unicode MS" pitchFamily="34" charset="-128"/>
                <a:cs typeface="Arial Unicode MS" pitchFamily="34" charset="-128"/>
                <a:sym typeface="Arial" panose="020B0604020202020204" pitchFamily="34" charset="0"/>
              </a:rPr>
              <a:t>Public</a:t>
            </a:r>
          </a:p>
        </p:txBody>
      </p:sp>
    </p:spTree>
    <p:extLst>
      <p:ext uri="{BB962C8B-B14F-4D97-AF65-F5344CB8AC3E}">
        <p14:creationId xmlns:p14="http://schemas.microsoft.com/office/powerpoint/2010/main" val="2431318653"/>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 id="2147483876" r:id="rId23"/>
    <p:sldLayoutId id="2147483877" r:id="rId24"/>
    <p:sldLayoutId id="2147483878" r:id="rId25"/>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tx1"/>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tx1"/>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8.xml"/></Relationships>
</file>

<file path=ppt/slides/_rels/slide10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1.xml"/><Relationship Id="rId1" Type="http://schemas.openxmlformats.org/officeDocument/2006/relationships/slideLayout" Target="../slideLayouts/slideLayout3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2.xml"/><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3.xml"/><Relationship Id="rId1" Type="http://schemas.openxmlformats.org/officeDocument/2006/relationships/slideLayout" Target="../slideLayouts/slideLayout28.xml"/><Relationship Id="rId4" Type="http://schemas.openxmlformats.org/officeDocument/2006/relationships/image" Target="../media/image118.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3" Type="http://schemas.openxmlformats.org/officeDocument/2006/relationships/hyperlink" Target="https://jam2.sapjam.com/groups/11mofEXLDOzgNyv1RrCf4C/content?folder_id=5L7dMr7mk61BlzPyaCmLSc" TargetMode="External"/><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108.xml"/><Relationship Id="rId1" Type="http://schemas.openxmlformats.org/officeDocument/2006/relationships/slideLayout" Target="../slideLayouts/slideLayout9.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03.xml"/></Relationships>
</file>

<file path=ppt/slides/_rels/slide1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0.xml"/><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2.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5.xml"/><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16.xml"/><Relationship Id="rId1" Type="http://schemas.openxmlformats.org/officeDocument/2006/relationships/slideLayout" Target="../slideLayouts/slideLayout1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8.xm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03.xml"/></Relationships>
</file>

<file path=ppt/slides/_rels/slide1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0.xml"/><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1.xml"/><Relationship Id="rId1" Type="http://schemas.openxmlformats.org/officeDocument/2006/relationships/slideLayout" Target="../slideLayouts/slideLayout9.xml"/><Relationship Id="rId4" Type="http://schemas.openxmlformats.org/officeDocument/2006/relationships/image" Target="../media/image122.png"/></Relationships>
</file>

<file path=ppt/slides/_rels/slide1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3.xml"/><Relationship Id="rId1" Type="http://schemas.openxmlformats.org/officeDocument/2006/relationships/slideLayout" Target="../slideLayouts/slideLayout17.xml"/></Relationships>
</file>

<file path=ppt/slides/_rels/slide12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4.xml"/><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3" Type="http://schemas.openxmlformats.org/officeDocument/2006/relationships/hyperlink" Target="http://scn.sap.com/community/businessobjects-analysis-ms-office" TargetMode="External"/><Relationship Id="rId2" Type="http://schemas.openxmlformats.org/officeDocument/2006/relationships/notesSlide" Target="../notesSlides/notesSlide127.xml"/><Relationship Id="rId1" Type="http://schemas.openxmlformats.org/officeDocument/2006/relationships/slideLayout" Target="../slideLayouts/slideLayout17.xml"/><Relationship Id="rId6" Type="http://schemas.openxmlformats.org/officeDocument/2006/relationships/hyperlink" Target="http://scn.sap.com/community/businessobjects-analysis-ms-office/content?filterID=content~objecttype~objecttype%5bblogpost" TargetMode="External"/><Relationship Id="rId5" Type="http://schemas.openxmlformats.org/officeDocument/2006/relationships/hyperlink" Target="http://www.sap-press.com/products/Inside-SAP-BusinessObjects-Advanced-Analysis.html" TargetMode="External"/><Relationship Id="rId4" Type="http://schemas.openxmlformats.org/officeDocument/2006/relationships/hyperlink" Target="http://help.sap.com/businessobject/product_guides/AMS13/en/13_aaoffice_user_sp3_en.pdf"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89.xml"/><Relationship Id="rId4" Type="http://schemas.openxmlformats.org/officeDocument/2006/relationships/image" Target="../media/image3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hyperlink" Target="https://open.sap.com/courses/big1" TargetMode="External"/><Relationship Id="rId2" Type="http://schemas.openxmlformats.org/officeDocument/2006/relationships/image" Target="../media/image129.png"/><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3" Type="http://schemas.openxmlformats.org/officeDocument/2006/relationships/hyperlink" Target="http://sapvod.edgesuite.net/TechEd/TechEd_Berlin2014/pdfs/DMM201.pdf" TargetMode="External"/><Relationship Id="rId2" Type="http://schemas.openxmlformats.org/officeDocument/2006/relationships/image" Target="../media/image133.png"/><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5.xml"/></Relationships>
</file>

<file path=ppt/slides/_rels/slide139.xml.rels><?xml version="1.0" encoding="UTF-8" standalone="yes"?>
<Relationships xmlns="http://schemas.openxmlformats.org/package/2006/relationships"><Relationship Id="rId3" Type="http://schemas.openxmlformats.org/officeDocument/2006/relationships/hyperlink" Target="https://youtu.be/eo1PwSfCXTI" TargetMode="External"/><Relationship Id="rId2" Type="http://schemas.openxmlformats.org/officeDocument/2006/relationships/hyperlink" Target="https://hadoop.apache.org/" TargetMode="External"/><Relationship Id="rId1" Type="http://schemas.openxmlformats.org/officeDocument/2006/relationships/slideLayout" Target="../slideLayouts/slideLayout24.xml"/><Relationship Id="rId6" Type="http://schemas.openxmlformats.org/officeDocument/2006/relationships/image" Target="../media/image136.png"/><Relationship Id="rId5" Type="http://schemas.openxmlformats.org/officeDocument/2006/relationships/hyperlink" Target="http://www.pearsonhighered.com/educator/product/Business-Intelligence-A-Managerial-Perspective-on-Analytics/9780133051056.page" TargetMode="External"/><Relationship Id="rId4" Type="http://schemas.openxmlformats.org/officeDocument/2006/relationships/image" Target="../media/image1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89.xml"/></Relationships>
</file>

<file path=ppt/slides/_rels/slide14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6.xml"/></Relationships>
</file>

<file path=ppt/slides/_rels/slide14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6.xml"/></Relationships>
</file>

<file path=ppt/slides/_rels/slide1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6.xml"/></Relationships>
</file>

<file path=ppt/slides/_rels/slide1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18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129.xml"/><Relationship Id="rId1" Type="http://schemas.openxmlformats.org/officeDocument/2006/relationships/slideLayout" Target="../slideLayouts/slideLayout9.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15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9.xml"/></Relationships>
</file>

<file path=ppt/slides/_rels/slide15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9.xml"/></Relationships>
</file>

<file path=ppt/slides/_rels/slide15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9.xml"/></Relationships>
</file>

<file path=ppt/slides/_rels/slide1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9.xml"/></Relationships>
</file>

<file path=ppt/slides/_rels/slide15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9.xml"/></Relationships>
</file>

<file path=ppt/slides/_rels/slide1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9.xml"/></Relationships>
</file>

<file path=ppt/slides/_rels/slide1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03.xml"/></Relationships>
</file>

<file path=ppt/slides/_rels/slide160.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07.xml"/></Relationships>
</file>

<file path=ppt/slides/_rels/slide1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07.xml"/></Relationships>
</file>

<file path=ppt/slides/_rels/slide162.xml.rels><?xml version="1.0" encoding="UTF-8" standalone="yes"?>
<Relationships xmlns="http://schemas.openxmlformats.org/package/2006/relationships"><Relationship Id="rId3" Type="http://schemas.openxmlformats.org/officeDocument/2006/relationships/hyperlink" Target="http://www.sdn.sap.com/irj/boc/bi-suite-tutorials" TargetMode="External"/><Relationship Id="rId2" Type="http://schemas.openxmlformats.org/officeDocument/2006/relationships/hyperlink" Target="http://scn.sap.com/community/business-intelligence" TargetMode="External"/><Relationship Id="rId1" Type="http://schemas.openxmlformats.org/officeDocument/2006/relationships/slideLayout" Target="../slideLayouts/slideLayout10.xml"/><Relationship Id="rId5" Type="http://schemas.openxmlformats.org/officeDocument/2006/relationships/hyperlink" Target="http://www.sap-press.com/products/Integrating-SAP-BusinessObjects-BI-Platform-4.x-with-SAP-NetWeaver.html" TargetMode="External"/><Relationship Id="rId4" Type="http://schemas.openxmlformats.org/officeDocument/2006/relationships/hyperlink" Target="http://scn.sap.com/docs/DOC-26507"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30.xml"/><Relationship Id="rId1" Type="http://schemas.openxmlformats.org/officeDocument/2006/relationships/slideLayout" Target="../slideLayouts/slideLayout9.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03.xml"/></Relationships>
</file>

<file path=ppt/slides/_rels/slide17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tags" Target="../tags/tag3.xml"/><Relationship Id="rId7" Type="http://schemas.openxmlformats.org/officeDocument/2006/relationships/image" Target="../media/image157.e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131.xml"/><Relationship Id="rId4"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tags" Target="../tags/tag5.xml"/><Relationship Id="rId7" Type="http://schemas.openxmlformats.org/officeDocument/2006/relationships/image" Target="../media/image157.emf"/><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32.xml"/><Relationship Id="rId4"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hyperlink" Target="http://scn.sap.com/community/businessobjects-analysis-ms-office" TargetMode="External"/><Relationship Id="rId3" Type="http://schemas.openxmlformats.org/officeDocument/2006/relationships/hyperlink" Target="http://scn.sap.com/community/uac/business-intelligence-library" TargetMode="External"/><Relationship Id="rId7" Type="http://schemas.openxmlformats.org/officeDocument/2006/relationships/hyperlink" Target="http://www.sap-press.com/products/Integrating-SAP-BusinessObjects-BI-Platform-4.x-with-SAP-NetWeaver.html"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hyperlink" Target="http://scn.sap.com/docs/DOC-7725" TargetMode="External"/><Relationship Id="rId5" Type="http://schemas.openxmlformats.org/officeDocument/2006/relationships/hyperlink" Target="http://www.sdn.sap.com/irj/boc/bi-suite-tutorials" TargetMode="External"/><Relationship Id="rId10" Type="http://schemas.openxmlformats.org/officeDocument/2006/relationships/hyperlink" Target="http://www.saphana.com/welcome" TargetMode="External"/><Relationship Id="rId4" Type="http://schemas.openxmlformats.org/officeDocument/2006/relationships/hyperlink" Target="http://scn.sap.com/community/business-intelligence" TargetMode="External"/><Relationship Id="rId9" Type="http://schemas.openxmlformats.org/officeDocument/2006/relationships/hyperlink" Target="http://scn.sap.com/community/predictive-analysis" TargetMode="External"/></Relationships>
</file>

<file path=ppt/slides/_rels/slide18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133.xml"/><Relationship Id="rId1" Type="http://schemas.openxmlformats.org/officeDocument/2006/relationships/slideLayout" Target="../slideLayouts/slideLayout1.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3.png"/></Relationships>
</file>

<file path=ppt/slides/_rels/slide183.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tags" Target="../tags/tag7.xml"/><Relationship Id="rId7" Type="http://schemas.openxmlformats.org/officeDocument/2006/relationships/image" Target="../media/image157.emf"/><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134.xml"/><Relationship Id="rId4"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tags" Target="../tags/tag9.xml"/><Relationship Id="rId7" Type="http://schemas.openxmlformats.org/officeDocument/2006/relationships/image" Target="../media/image157.emf"/><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135.xml"/><Relationship Id="rId4"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tags" Target="../tags/tag11.xml"/><Relationship Id="rId7" Type="http://schemas.openxmlformats.org/officeDocument/2006/relationships/image" Target="../media/image157.emf"/><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136.xml"/><Relationship Id="rId4"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8" Type="http://schemas.openxmlformats.org/officeDocument/2006/relationships/image" Target="../media/image157.emf"/><Relationship Id="rId3" Type="http://schemas.openxmlformats.org/officeDocument/2006/relationships/tags" Target="../tags/tag13.xml"/><Relationship Id="rId7" Type="http://schemas.openxmlformats.org/officeDocument/2006/relationships/oleObject" Target="../embeddings/oleObject7.bin"/><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image" Target="../media/image174.jpeg"/><Relationship Id="rId5" Type="http://schemas.openxmlformats.org/officeDocument/2006/relationships/notesSlide" Target="../notesSlides/notesSlide137.xml"/><Relationship Id="rId4"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8" Type="http://schemas.openxmlformats.org/officeDocument/2006/relationships/image" Target="../media/image157.emf"/><Relationship Id="rId3" Type="http://schemas.openxmlformats.org/officeDocument/2006/relationships/tags" Target="../tags/tag15.xml"/><Relationship Id="rId7" Type="http://schemas.openxmlformats.org/officeDocument/2006/relationships/oleObject" Target="../embeddings/oleObject8.bin"/><Relationship Id="rId2" Type="http://schemas.openxmlformats.org/officeDocument/2006/relationships/tags" Target="../tags/tag14.xml"/><Relationship Id="rId1" Type="http://schemas.openxmlformats.org/officeDocument/2006/relationships/vmlDrawing" Target="../drawings/vmlDrawing8.vml"/><Relationship Id="rId6" Type="http://schemas.openxmlformats.org/officeDocument/2006/relationships/image" Target="../media/image174.jpeg"/><Relationship Id="rId5" Type="http://schemas.openxmlformats.org/officeDocument/2006/relationships/notesSlide" Target="../notesSlides/notesSlide138.xml"/><Relationship Id="rId4"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8" Type="http://schemas.openxmlformats.org/officeDocument/2006/relationships/image" Target="../media/image157.emf"/><Relationship Id="rId3" Type="http://schemas.openxmlformats.org/officeDocument/2006/relationships/tags" Target="../tags/tag17.xml"/><Relationship Id="rId7" Type="http://schemas.openxmlformats.org/officeDocument/2006/relationships/oleObject" Target="../embeddings/oleObject9.bin"/><Relationship Id="rId2" Type="http://schemas.openxmlformats.org/officeDocument/2006/relationships/tags" Target="../tags/tag16.xml"/><Relationship Id="rId1" Type="http://schemas.openxmlformats.org/officeDocument/2006/relationships/vmlDrawing" Target="../drawings/vmlDrawing9.vml"/><Relationship Id="rId6" Type="http://schemas.openxmlformats.org/officeDocument/2006/relationships/image" Target="../media/image174.jpeg"/><Relationship Id="rId5" Type="http://schemas.openxmlformats.org/officeDocument/2006/relationships/notesSlide" Target="../notesSlides/notesSlide139.xml"/><Relationship Id="rId4"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tags" Target="../tags/tag19.xml"/><Relationship Id="rId7" Type="http://schemas.openxmlformats.org/officeDocument/2006/relationships/image" Target="../media/image157.emf"/><Relationship Id="rId2" Type="http://schemas.openxmlformats.org/officeDocument/2006/relationships/tags" Target="../tags/tag18.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notesSlide" Target="../notesSlides/notesSlide140.xml"/><Relationship Id="rId4"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87.xml"/><Relationship Id="rId6" Type="http://schemas.openxmlformats.org/officeDocument/2006/relationships/hyperlink" Target="http://epistemypress.com/pasample/" TargetMode="External"/><Relationship Id="rId5" Type="http://schemas.openxmlformats.org/officeDocument/2006/relationships/hyperlink" Target="http://www.epistemypress.com/books/practical-analytics/" TargetMode="External"/><Relationship Id="rId4" Type="http://schemas.openxmlformats.org/officeDocument/2006/relationships/image" Target="../media/image37.jpeg"/></Relationships>
</file>

<file path=ppt/slides/_rels/slide190.xml.rels><?xml version="1.0" encoding="UTF-8" standalone="yes"?>
<Relationships xmlns="http://schemas.openxmlformats.org/package/2006/relationships"><Relationship Id="rId8" Type="http://schemas.openxmlformats.org/officeDocument/2006/relationships/hyperlink" Target="http://www.news-sap.com/sap-survey-finds-predictive-analytics-software-no-longer-in-the-hands-of-data-scientists/" TargetMode="External"/><Relationship Id="rId3" Type="http://schemas.openxmlformats.org/officeDocument/2006/relationships/tags" Target="../tags/tag21.xml"/><Relationship Id="rId7" Type="http://schemas.openxmlformats.org/officeDocument/2006/relationships/image" Target="../media/image157.emf"/><Relationship Id="rId2" Type="http://schemas.openxmlformats.org/officeDocument/2006/relationships/tags" Target="../tags/tag20.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141.xml"/><Relationship Id="rId4"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8" Type="http://schemas.openxmlformats.org/officeDocument/2006/relationships/hyperlink" Target="https://www.youtube.com/watch?v=fEQ6DEKOAOU#t=148" TargetMode="External"/><Relationship Id="rId3" Type="http://schemas.openxmlformats.org/officeDocument/2006/relationships/tags" Target="../tags/tag23.xml"/><Relationship Id="rId7" Type="http://schemas.openxmlformats.org/officeDocument/2006/relationships/image" Target="../media/image157.emf"/><Relationship Id="rId2" Type="http://schemas.openxmlformats.org/officeDocument/2006/relationships/tags" Target="../tags/tag22.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142.xml"/><Relationship Id="rId4" Type="http://schemas.openxmlformats.org/officeDocument/2006/relationships/slideLayout" Target="../slideLayouts/slideLayout8.xml"/><Relationship Id="rId9" Type="http://schemas.openxmlformats.org/officeDocument/2006/relationships/image" Target="../media/image176.png"/></Relationships>
</file>

<file path=ppt/slides/_rels/slide192.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tags" Target="../tags/tag25.xml"/><Relationship Id="rId7" Type="http://schemas.openxmlformats.org/officeDocument/2006/relationships/image" Target="../media/image157.emf"/><Relationship Id="rId2" Type="http://schemas.openxmlformats.org/officeDocument/2006/relationships/tags" Target="../tags/tag24.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143.xml"/><Relationship Id="rId4"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tags" Target="../tags/tag27.xml"/><Relationship Id="rId7" Type="http://schemas.openxmlformats.org/officeDocument/2006/relationships/image" Target="../media/image157.emf"/><Relationship Id="rId2" Type="http://schemas.openxmlformats.org/officeDocument/2006/relationships/tags" Target="../tags/tag26.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144.xml"/><Relationship Id="rId4"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tags" Target="../tags/tag29.xml"/><Relationship Id="rId7" Type="http://schemas.openxmlformats.org/officeDocument/2006/relationships/image" Target="../media/image157.emf"/><Relationship Id="rId2" Type="http://schemas.openxmlformats.org/officeDocument/2006/relationships/tags" Target="../tags/tag28.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145.xml"/><Relationship Id="rId4"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tags" Target="../tags/tag31.xml"/><Relationship Id="rId7" Type="http://schemas.openxmlformats.org/officeDocument/2006/relationships/image" Target="../media/image157.emf"/><Relationship Id="rId2" Type="http://schemas.openxmlformats.org/officeDocument/2006/relationships/tags" Target="../tags/tag30.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146.xml"/><Relationship Id="rId4"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tags" Target="../tags/tag33.xml"/><Relationship Id="rId7" Type="http://schemas.openxmlformats.org/officeDocument/2006/relationships/image" Target="../media/image157.emf"/><Relationship Id="rId2" Type="http://schemas.openxmlformats.org/officeDocument/2006/relationships/tags" Target="../tags/tag32.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notesSlide" Target="../notesSlides/notesSlide147.xml"/><Relationship Id="rId4"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tags" Target="../tags/tag35.xml"/><Relationship Id="rId7" Type="http://schemas.openxmlformats.org/officeDocument/2006/relationships/image" Target="../media/image157.emf"/><Relationship Id="rId2" Type="http://schemas.openxmlformats.org/officeDocument/2006/relationships/tags" Target="../tags/tag34.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notesSlide" Target="../notesSlides/notesSlide148.xml"/><Relationship Id="rId4"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help.sap.com/pa/#section4" TargetMode="External"/><Relationship Id="rId1" Type="http://schemas.openxmlformats.org/officeDocument/2006/relationships/slideLayout" Target="../slideLayouts/slideLayout10.xml"/><Relationship Id="rId4" Type="http://schemas.openxmlformats.org/officeDocument/2006/relationships/image" Target="../media/image183.png"/></Relationships>
</file>

<file path=ppt/slides/_rels/slide20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50.xml"/><Relationship Id="rId1" Type="http://schemas.openxmlformats.org/officeDocument/2006/relationships/slideLayout" Target="../slideLayouts/slideLayout51.xml"/><Relationship Id="rId4" Type="http://schemas.openxmlformats.org/officeDocument/2006/relationships/image" Target="../media/image185.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7.xml"/></Relationships>
</file>

<file path=ppt/slides/_rels/slide20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52.xml"/><Relationship Id="rId1" Type="http://schemas.openxmlformats.org/officeDocument/2006/relationships/slideLayout" Target="../slideLayouts/slideLayout46.xml"/></Relationships>
</file>

<file path=ppt/slides/_rels/slide20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6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159.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16.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notesSlide" Target="../notesSlides/notesSlide153.xml"/><Relationship Id="rId1" Type="http://schemas.openxmlformats.org/officeDocument/2006/relationships/slideLayout" Target="../slideLayouts/slideLayout62.xml"/></Relationships>
</file>

<file path=ppt/slides/_rels/slide21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6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jam2.sapjam.com/groups/about_page/11mofEXLDOzgNyv1RrCf4C" TargetMode="External"/><Relationship Id="rId7" Type="http://schemas.openxmlformats.org/officeDocument/2006/relationships/diagramColors" Target="../diagrams/colors3.xml"/><Relationship Id="rId2" Type="http://schemas.openxmlformats.org/officeDocument/2006/relationships/notesSlide" Target="../notesSlides/notesSlide22.xml"/><Relationship Id="rId1" Type="http://schemas.openxmlformats.org/officeDocument/2006/relationships/slideLayout" Target="../slideLayouts/slideLayout16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2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5.xml"/></Relationships>
</file>

<file path=ppt/slides/_rels/slide22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65.xml"/></Relationships>
</file>

<file path=ppt/slides/_rels/slide22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65.xml"/></Relationships>
</file>

<file path=ppt/slides/_rels/slide22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5.xml"/></Relationships>
</file>

<file path=ppt/slides/_rels/slide22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65.xml"/></Relationships>
</file>

<file path=ppt/slides/_rels/slide22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65.xml"/></Relationships>
</file>

<file path=ppt/slides/_rels/slide22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65.xml"/></Relationships>
</file>

<file path=ppt/slides/_rels/slide22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65.xml"/></Relationships>
</file>

<file path=ppt/slides/_rels/slide22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65.xml"/><Relationship Id="rId4" Type="http://schemas.openxmlformats.org/officeDocument/2006/relationships/image" Target="../media/image200.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16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6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3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65.xml"/></Relationships>
</file>

<file path=ppt/slides/_rels/slide23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65.xml"/></Relationships>
</file>

<file path=ppt/slides/_rels/slide23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65.xml"/></Relationships>
</file>

<file path=ppt/slides/_rels/slide236.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6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38.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65.xml"/></Relationships>
</file>

<file path=ppt/slides/_rels/slide239.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6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4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65.xml"/></Relationships>
</file>

<file path=ppt/slides/_rels/slide24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65.xml"/></Relationships>
</file>

<file path=ppt/slides/_rels/slide244.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65.xml"/></Relationships>
</file>

<file path=ppt/slides/_rels/slide245.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65.xml"/></Relationships>
</file>

<file path=ppt/slides/_rels/slide246.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6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4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6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5.xml"/></Relationships>
</file>

<file path=ppt/slides/_rels/slide25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65.xml"/><Relationship Id="rId5" Type="http://schemas.openxmlformats.org/officeDocument/2006/relationships/image" Target="../media/image220.png"/><Relationship Id="rId4" Type="http://schemas.openxmlformats.org/officeDocument/2006/relationships/image" Target="../media/image219.png"/></Relationships>
</file>

<file path=ppt/slides/_rels/slide25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54.xml"/><Relationship Id="rId1" Type="http://schemas.openxmlformats.org/officeDocument/2006/relationships/slideLayout" Target="../slideLayouts/slideLayout65.xml"/><Relationship Id="rId4" Type="http://schemas.openxmlformats.org/officeDocument/2006/relationships/image" Target="../media/image222.png"/></Relationships>
</file>

<file path=ppt/slides/_rels/slide25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65.xml"/></Relationships>
</file>

<file path=ppt/slides/_rels/slide25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6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3" Type="http://schemas.openxmlformats.org/officeDocument/2006/relationships/image" Target="../media/image228.emf"/><Relationship Id="rId2" Type="http://schemas.openxmlformats.org/officeDocument/2006/relationships/image" Target="../media/image22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44.png"/><Relationship Id="rId7" Type="http://schemas.openxmlformats.org/officeDocument/2006/relationships/diagramQuickStyle" Target="../diagrams/quickStyle5.xml"/><Relationship Id="rId2" Type="http://schemas.openxmlformats.org/officeDocument/2006/relationships/notesSlide" Target="../notesSlides/notesSlide26.xml"/><Relationship Id="rId1" Type="http://schemas.openxmlformats.org/officeDocument/2006/relationships/slideLayout" Target="../slideLayouts/slideLayout164.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45.png"/><Relationship Id="rId9" Type="http://schemas.microsoft.com/office/2007/relationships/diagramDrawing" Target="../diagrams/drawing5.xml"/></Relationships>
</file>

<file path=ppt/slides/_rels/slide260.xml.rels><?xml version="1.0" encoding="UTF-8" standalone="yes"?>
<Relationships xmlns="http://schemas.openxmlformats.org/package/2006/relationships"><Relationship Id="rId3" Type="http://schemas.openxmlformats.org/officeDocument/2006/relationships/image" Target="../media/image228.emf"/><Relationship Id="rId2" Type="http://schemas.openxmlformats.org/officeDocument/2006/relationships/image" Target="../media/image229.png"/><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3" Type="http://schemas.openxmlformats.org/officeDocument/2006/relationships/image" Target="../media/image228.emf"/><Relationship Id="rId2" Type="http://schemas.openxmlformats.org/officeDocument/2006/relationships/image" Target="../media/image230.png"/><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3" Type="http://schemas.openxmlformats.org/officeDocument/2006/relationships/image" Target="../media/image228.emf"/><Relationship Id="rId2" Type="http://schemas.openxmlformats.org/officeDocument/2006/relationships/image" Target="../media/image231.png"/><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3" Type="http://schemas.openxmlformats.org/officeDocument/2006/relationships/image" Target="../media/image228.emf"/><Relationship Id="rId2" Type="http://schemas.openxmlformats.org/officeDocument/2006/relationships/image" Target="../media/image232.png"/><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3" Type="http://schemas.openxmlformats.org/officeDocument/2006/relationships/image" Target="../media/image228.emf"/><Relationship Id="rId2" Type="http://schemas.openxmlformats.org/officeDocument/2006/relationships/image" Target="../media/image233.png"/><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3" Type="http://schemas.openxmlformats.org/officeDocument/2006/relationships/image" Target="../media/image228.emf"/><Relationship Id="rId2" Type="http://schemas.openxmlformats.org/officeDocument/2006/relationships/image" Target="../media/image234.png"/><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3" Type="http://schemas.openxmlformats.org/officeDocument/2006/relationships/image" Target="../media/image228.emf"/><Relationship Id="rId2" Type="http://schemas.openxmlformats.org/officeDocument/2006/relationships/image" Target="../media/image235.png"/><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3" Type="http://schemas.openxmlformats.org/officeDocument/2006/relationships/image" Target="../media/image228.emf"/><Relationship Id="rId2" Type="http://schemas.openxmlformats.org/officeDocument/2006/relationships/image" Target="../media/image236.png"/><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156.xml"/><Relationship Id="rId1" Type="http://schemas.openxmlformats.org/officeDocument/2006/relationships/slideLayout" Target="../slideLayouts/slideLayout9.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4.xml"/></Relationships>
</file>

<file path=ppt/slides/_rels/slide27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57.xml"/><Relationship Id="rId1" Type="http://schemas.openxmlformats.org/officeDocument/2006/relationships/slideLayout" Target="../slideLayouts/slideLayout24.xml"/></Relationships>
</file>

<file path=ppt/slides/_rels/slide271.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notesSlide" Target="../notesSlides/notesSlide158.xml"/><Relationship Id="rId1" Type="http://schemas.openxmlformats.org/officeDocument/2006/relationships/slideLayout" Target="../slideLayouts/slideLayout24.xml"/></Relationships>
</file>

<file path=ppt/slides/_rels/slide27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59.xml"/><Relationship Id="rId1" Type="http://schemas.openxmlformats.org/officeDocument/2006/relationships/slideLayout" Target="../slideLayouts/slideLayout24.xml"/><Relationship Id="rId4" Type="http://schemas.openxmlformats.org/officeDocument/2006/relationships/image" Target="../media/image240.png"/></Relationships>
</file>

<file path=ppt/slides/_rels/slide273.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notesSlide" Target="../notesSlides/notesSlide160.xml"/><Relationship Id="rId1" Type="http://schemas.openxmlformats.org/officeDocument/2006/relationships/slideLayout" Target="../slideLayouts/slideLayout24.xml"/><Relationship Id="rId6" Type="http://schemas.openxmlformats.org/officeDocument/2006/relationships/image" Target="../media/image244.png"/><Relationship Id="rId5" Type="http://schemas.openxmlformats.org/officeDocument/2006/relationships/image" Target="../media/image243.wmf"/><Relationship Id="rId4" Type="http://schemas.openxmlformats.org/officeDocument/2006/relationships/image" Target="../media/image242.png"/></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4.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4.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4.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4.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4.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6.png"/><Relationship Id="rId7" Type="http://schemas.openxmlformats.org/officeDocument/2006/relationships/diagramColors" Target="../diagrams/colors6.xml"/><Relationship Id="rId2" Type="http://schemas.openxmlformats.org/officeDocument/2006/relationships/notesSlide" Target="../notesSlides/notesSlide28.xml"/><Relationship Id="rId1" Type="http://schemas.openxmlformats.org/officeDocument/2006/relationships/slideLayout" Target="../slideLayouts/slideLayout16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8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67.xml"/><Relationship Id="rId1" Type="http://schemas.openxmlformats.org/officeDocument/2006/relationships/slideLayout" Target="../slideLayouts/slideLayout24.xml"/><Relationship Id="rId5" Type="http://schemas.openxmlformats.org/officeDocument/2006/relationships/image" Target="../media/image248.png"/><Relationship Id="rId4" Type="http://schemas.openxmlformats.org/officeDocument/2006/relationships/image" Target="../media/image247.png"/></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4.xml"/></Relationships>
</file>

<file path=ppt/slides/_rels/slide282.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69.xml"/><Relationship Id="rId1" Type="http://schemas.openxmlformats.org/officeDocument/2006/relationships/slideLayout" Target="../slideLayouts/slideLayout1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8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70.xml"/><Relationship Id="rId1" Type="http://schemas.openxmlformats.org/officeDocument/2006/relationships/slideLayout" Target="../slideLayouts/slideLayout17.xml"/></Relationships>
</file>

<file path=ppt/slides/_rels/slide28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71.xml"/><Relationship Id="rId1" Type="http://schemas.openxmlformats.org/officeDocument/2006/relationships/slideLayout" Target="../slideLayouts/slideLayout17.xml"/><Relationship Id="rId4" Type="http://schemas.openxmlformats.org/officeDocument/2006/relationships/image" Target="../media/image253.png"/></Relationships>
</file>

<file path=ppt/slides/_rels/slide287.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17.xml"/></Relationships>
</file>

<file path=ppt/slides/_rels/slide28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72.xml"/><Relationship Id="rId1" Type="http://schemas.openxmlformats.org/officeDocument/2006/relationships/slideLayout" Target="../slideLayouts/slideLayout14.xml"/></Relationships>
</file>

<file path=ppt/slides/_rels/slide289.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62.xml"/></Relationships>
</file>

<file path=ppt/slides/_rels/slide290.xml.rels><?xml version="1.0" encoding="UTF-8" standalone="yes"?>
<Relationships xmlns="http://schemas.openxmlformats.org/package/2006/relationships"><Relationship Id="rId3" Type="http://schemas.openxmlformats.org/officeDocument/2006/relationships/hyperlink" Target="http://scn.sap.com/community/business-intelligence" TargetMode="External"/><Relationship Id="rId7" Type="http://schemas.openxmlformats.org/officeDocument/2006/relationships/hyperlink" Target="http://scn.sap.com/community/businessobjects-design-studio" TargetMode="External"/><Relationship Id="rId2" Type="http://schemas.openxmlformats.org/officeDocument/2006/relationships/notesSlide" Target="../notesSlides/notesSlide173.xml"/><Relationship Id="rId1" Type="http://schemas.openxmlformats.org/officeDocument/2006/relationships/slideLayout" Target="../slideLayouts/slideLayout10.xml"/><Relationship Id="rId6" Type="http://schemas.openxmlformats.org/officeDocument/2006/relationships/hyperlink" Target="http://www.sap-press.com/products/Integrating-SAP-BusinessObjects-BI-Platform-4.x-with-SAP-NetWeaver.html" TargetMode="External"/><Relationship Id="rId5" Type="http://schemas.openxmlformats.org/officeDocument/2006/relationships/hyperlink" Target="http://scn.sap.com/docs/DOC-7725" TargetMode="External"/><Relationship Id="rId4" Type="http://schemas.openxmlformats.org/officeDocument/2006/relationships/hyperlink" Target="http://www.sdn.sap.com/irj/boc/bi-suite-tutorials"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10.xml"/></Relationships>
</file>

<file path=ppt/slides/_rels/slide295.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10.xml"/></Relationships>
</file>

<file path=ppt/slides/_rels/slide296.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10.xml"/></Relationships>
</file>

<file path=ppt/slides/_rels/slide29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0.xml"/></Relationships>
</file>

<file path=ppt/slides/_rels/slide298.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10.xml"/></Relationships>
</file>

<file path=ppt/slides/_rels/slide299.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8.png"/><Relationship Id="rId7" Type="http://schemas.openxmlformats.org/officeDocument/2006/relationships/diagramColors" Target="../diagrams/colors7.xml"/><Relationship Id="rId2" Type="http://schemas.openxmlformats.org/officeDocument/2006/relationships/notesSlide" Target="../notesSlides/notesSlide30.xml"/><Relationship Id="rId1" Type="http://schemas.openxmlformats.org/officeDocument/2006/relationships/slideLayout" Target="../slideLayouts/slideLayout164.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49.png"/></Relationships>
</file>

<file path=ppt/slides/_rels/slide300.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1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2.xml.rels><?xml version="1.0" encoding="UTF-8" standalone="yes"?>
<Relationships xmlns="http://schemas.openxmlformats.org/package/2006/relationships"><Relationship Id="rId3" Type="http://schemas.openxmlformats.org/officeDocument/2006/relationships/hyperlink" Target="mailto:m.bliemel@dal.ca" TargetMode="External"/><Relationship Id="rId2" Type="http://schemas.openxmlformats.org/officeDocument/2006/relationships/notesSlide" Target="../notesSlides/notesSlide174.xml"/><Relationship Id="rId1" Type="http://schemas.openxmlformats.org/officeDocument/2006/relationships/slideLayout" Target="../slideLayouts/slideLayout7.xml"/><Relationship Id="rId4" Type="http://schemas.openxmlformats.org/officeDocument/2006/relationships/hyperlink" Target="http://time.rsb.dal.ca/" TargetMode="Externa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1.xml"/><Relationship Id="rId1" Type="http://schemas.openxmlformats.org/officeDocument/2006/relationships/slideLayout" Target="../slideLayouts/slideLayout16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65.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64.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4.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71.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17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71.xml"/><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4.xml"/></Relationships>
</file>

<file path=ppt/slides/_rels/slide39.xml.rels><?xml version="1.0" encoding="UTF-8" standalone="yes"?>
<Relationships xmlns="http://schemas.openxmlformats.org/package/2006/relationships"><Relationship Id="rId8" Type="http://schemas.openxmlformats.org/officeDocument/2006/relationships/hyperlink" Target="https://jam2.sapjam.com/wiki/show/ZHUSiGuWIlZKT8drWGBpA0?_lightbox=true" TargetMode="External"/><Relationship Id="rId3" Type="http://schemas.openxmlformats.org/officeDocument/2006/relationships/hyperlink" Target="https://go.sap.com/cmp/oth/sap-university-alliances/index.html" TargetMode="External"/><Relationship Id="rId7" Type="http://schemas.openxmlformats.org/officeDocument/2006/relationships/hyperlink" Target="http://scn.sap.com/community/business-intelligence"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hyperlink" Target="https://jam2.sapjam.com/wiki/show/TJwf8Mg4HmZUHYAuzhKUok?_lightbox=true" TargetMode="External"/><Relationship Id="rId5" Type="http://schemas.openxmlformats.org/officeDocument/2006/relationships/hyperlink" Target="https://jam2.sapjam.com/groups/about_page/11mofEXLDOzgNyv1RrCf4C" TargetMode="External"/><Relationship Id="rId4" Type="http://schemas.openxmlformats.org/officeDocument/2006/relationships/hyperlink" Target="http://go.sap.com/training-certification/university-alliances.learning-center.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8" Type="http://schemas.openxmlformats.org/officeDocument/2006/relationships/hyperlink" Target="https://www.kaggle.com/" TargetMode="External"/><Relationship Id="rId3" Type="http://schemas.openxmlformats.org/officeDocument/2006/relationships/hyperlink" Target="http://archive.ics.uci.edu/ml/" TargetMode="External"/><Relationship Id="rId7" Type="http://schemas.openxmlformats.org/officeDocument/2006/relationships/hyperlink" Target="http://www.datacatalogs.org/" TargetMode="External"/><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hyperlink" Target="http://ibmhadoop.challengepost.com/details/data" TargetMode="External"/><Relationship Id="rId5" Type="http://schemas.openxmlformats.org/officeDocument/2006/relationships/hyperlink" Target="http://www.rdatamining.com/resources/data" TargetMode="External"/><Relationship Id="rId4" Type="http://schemas.openxmlformats.org/officeDocument/2006/relationships/hyperlink" Target="http://scn.sap.com/docs/DOC-31433"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17.xml"/><Relationship Id="rId4" Type="http://schemas.openxmlformats.org/officeDocument/2006/relationships/image" Target="../media/image61.gi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1.xml"/></Relationships>
</file>

<file path=ppt/slides/_rels/slide44.xml.rels><?xml version="1.0" encoding="UTF-8" standalone="yes"?>
<Relationships xmlns="http://schemas.openxmlformats.org/package/2006/relationships"><Relationship Id="rId3" Type="http://schemas.openxmlformats.org/officeDocument/2006/relationships/hyperlink" Target="http://www.redbooks.ibm.com/abstracts/sg247138.html?Open" TargetMode="External"/><Relationship Id="rId2" Type="http://schemas.openxmlformats.org/officeDocument/2006/relationships/notesSlide" Target="../notesSlides/notesSlide44.xml"/><Relationship Id="rId1" Type="http://schemas.openxmlformats.org/officeDocument/2006/relationships/slideLayout" Target="../slideLayouts/slideLayout72.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76.xml"/><Relationship Id="rId4" Type="http://schemas.openxmlformats.org/officeDocument/2006/relationships/hyperlink" Target="http://datawarehouse4u.info/OLTP-vs-OLAP.html"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76.xml"/><Relationship Id="rId4" Type="http://schemas.openxmlformats.org/officeDocument/2006/relationships/hyperlink" Target="http://www.dwreview.com/OLAP/Introduction_OLAP.html"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7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7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4.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7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0.xml"/></Relationships>
</file>

<file path=ppt/slides/_rels/slide6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7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61.xml"/><Relationship Id="rId1" Type="http://schemas.openxmlformats.org/officeDocument/2006/relationships/slideLayout" Target="../slideLayouts/slideLayout72.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76.xml"/><Relationship Id="rId6" Type="http://schemas.openxmlformats.org/officeDocument/2006/relationships/hyperlink" Target="http://www.dwreview.com/OLAP/Introduction_OLAP.html" TargetMode="External"/><Relationship Id="rId5" Type="http://schemas.openxmlformats.org/officeDocument/2006/relationships/image" Target="../media/image64.png"/><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2.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7.xml"/><Relationship Id="rId1" Type="http://schemas.openxmlformats.org/officeDocument/2006/relationships/slideLayout" Target="../slideLayouts/slideLayout7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aDvkNdz2qxE&amp;feature=youtu.be"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2.xml"/><Relationship Id="rId1" Type="http://schemas.openxmlformats.org/officeDocument/2006/relationships/tags" Target="../tags/tag1.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2.xml"/><Relationship Id="rId1" Type="http://schemas.openxmlformats.org/officeDocument/2006/relationships/vmlDrawing" Target="../drawings/vmlDrawing1.vml"/><Relationship Id="rId5" Type="http://schemas.openxmlformats.org/officeDocument/2006/relationships/image" Target="../media/image79.wmf"/><Relationship Id="rId4" Type="http://schemas.openxmlformats.org/officeDocument/2006/relationships/oleObject" Target="../embeddings/oleObject1.bin"/></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72.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5.xml"/><Relationship Id="rId1" Type="http://schemas.openxmlformats.org/officeDocument/2006/relationships/slideLayout" Target="../slideLayouts/slideLayout72.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72.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7.xml"/><Relationship Id="rId1" Type="http://schemas.openxmlformats.org/officeDocument/2006/relationships/slideLayout" Target="../slideLayouts/slideLayout72.xml"/></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8.xml"/><Relationship Id="rId1" Type="http://schemas.openxmlformats.org/officeDocument/2006/relationships/slideLayout" Target="../slideLayouts/slideLayout7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0.xml"/><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3.xml"/><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4.xml"/><Relationship Id="rId1" Type="http://schemas.openxmlformats.org/officeDocument/2006/relationships/slideLayout" Target="../slideLayouts/slideLayout3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8.xml"/><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1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90.xml"/><Relationship Id="rId1" Type="http://schemas.openxmlformats.org/officeDocument/2006/relationships/slideLayout" Target="../slideLayouts/slideLayout28.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2.xml"/><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93.xml"/><Relationship Id="rId1" Type="http://schemas.openxmlformats.org/officeDocument/2006/relationships/slideLayout" Target="../slideLayouts/slideLayout28.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9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4.xml"/><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5.xml"/><Relationship Id="rId1" Type="http://schemas.openxmlformats.org/officeDocument/2006/relationships/slideLayout" Target="../slideLayouts/slideLayout28.xml"/></Relationships>
</file>

<file path=ppt/slides/_rels/slide9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6.xml"/><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8.xml"/></Relationships>
</file>

<file path=ppt/slides/_rels/slide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9.xml"/><Relationship Id="rId1" Type="http://schemas.openxmlformats.org/officeDocument/2006/relationships/slideLayout" Target="../slideLayouts/slideLayout28.xml"/><Relationship Id="rId5" Type="http://schemas.openxmlformats.org/officeDocument/2006/relationships/image" Target="../media/image114.png"/><Relationship Id="rId4" Type="http://schemas.openxmlformats.org/officeDocument/2006/relationships/image" Target="../media/image1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AP_grad_R_pref.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a:xfrm>
            <a:off x="332411" y="162000"/>
            <a:ext cx="8280000" cy="1415772"/>
          </a:xfrm>
        </p:spPr>
        <p:txBody>
          <a:bodyPr>
            <a:spAutoFit/>
          </a:bodyPr>
          <a:lstStyle/>
          <a:p>
            <a:r>
              <a:rPr lang="en-US" sz="3200" dirty="0" smtClean="0"/>
              <a:t>SAP UA Summer Workshop – Milwaukee</a:t>
            </a:r>
            <a:br>
              <a:rPr lang="en-US" sz="3200" dirty="0" smtClean="0"/>
            </a:br>
            <a:r>
              <a:rPr lang="en-US" sz="2000" dirty="0" smtClean="0"/>
              <a:t>Business Analytics</a:t>
            </a:r>
            <a:br>
              <a:rPr lang="en-US" sz="2000" dirty="0" smtClean="0"/>
            </a:br>
            <a:r>
              <a:rPr lang="en-US" sz="2000" dirty="0" smtClean="0"/>
              <a:t>June 20 - 24, 2016</a:t>
            </a:r>
            <a:br>
              <a:rPr lang="en-US" sz="2000" dirty="0" smtClean="0"/>
            </a:br>
            <a:r>
              <a:rPr lang="en-US" sz="2000" dirty="0" smtClean="0"/>
              <a:t>Hossam Ali-Hassan, Dalhousie University</a:t>
            </a:r>
            <a:endParaRPr lang="en-US" sz="2000" dirty="0"/>
          </a:p>
        </p:txBody>
      </p:sp>
      <p:pic>
        <p:nvPicPr>
          <p:cNvPr id="9" name="Picture 2"/>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0" y="2130495"/>
            <a:ext cx="9144000" cy="3768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descr="C:\Users\i815439\AppData\Local\Temp\Rar$DR09.267\RGB\SAP_UniversityAlliances_scrn_R_neg_stac3.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936706" y="6081713"/>
            <a:ext cx="923546" cy="5013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49476" y="1313507"/>
            <a:ext cx="2174460" cy="711467"/>
          </a:xfrm>
          <a:prstGeom prst="rect">
            <a:avLst/>
          </a:prstGeom>
        </p:spPr>
      </p:pic>
    </p:spTree>
    <p:extLst>
      <p:ext uri="{BB962C8B-B14F-4D97-AF65-F5344CB8AC3E}">
        <p14:creationId xmlns:p14="http://schemas.microsoft.com/office/powerpoint/2010/main" val="395067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349567"/>
            <a:ext cx="9065350" cy="4276221"/>
          </a:xfrm>
          <a:prstGeom prst="rect">
            <a:avLst/>
          </a:prstGeom>
        </p:spPr>
      </p:pic>
    </p:spTree>
    <p:extLst>
      <p:ext uri="{BB962C8B-B14F-4D97-AF65-F5344CB8AC3E}">
        <p14:creationId xmlns:p14="http://schemas.microsoft.com/office/powerpoint/2010/main" val="1396082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pPr>
              <a:defRPr/>
            </a:pPr>
            <a:r>
              <a:rPr lang="en-US" smtClean="0"/>
              <a:t>InfoProviders</a:t>
            </a:r>
          </a:p>
        </p:txBody>
      </p:sp>
      <p:sp>
        <p:nvSpPr>
          <p:cNvPr id="15769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nSpc>
                <a:spcPct val="80000"/>
              </a:lnSpc>
              <a:spcBef>
                <a:spcPct val="0"/>
              </a:spcBef>
              <a:buClrTx/>
              <a:buSzTx/>
              <a:buFontTx/>
              <a:buNone/>
            </a:pPr>
            <a:fld id="{CC72C2AB-F51B-4B0B-A8B8-78D0EA37DF88}" type="slidenum">
              <a:rPr lang="en-US" altLang="en-US" sz="1200">
                <a:solidFill>
                  <a:srgbClr val="FFFFFF"/>
                </a:solidFill>
                <a:latin typeface="Arial" pitchFamily="34" charset="0"/>
              </a:rPr>
              <a:pPr>
                <a:lnSpc>
                  <a:spcPct val="80000"/>
                </a:lnSpc>
                <a:spcBef>
                  <a:spcPct val="0"/>
                </a:spcBef>
                <a:buClrTx/>
                <a:buSzTx/>
                <a:buFontTx/>
                <a:buNone/>
              </a:pPr>
              <a:t>100</a:t>
            </a:fld>
            <a:endParaRPr lang="en-US" altLang="en-US" sz="1200">
              <a:solidFill>
                <a:srgbClr val="FFFFFF"/>
              </a:solidFill>
              <a:latin typeface="Arial" pitchFamily="34" charset="0"/>
            </a:endParaRPr>
          </a:p>
        </p:txBody>
      </p:sp>
      <p:sp>
        <p:nvSpPr>
          <p:cNvPr id="157700" name="Inhaltsplatzhalter 2"/>
          <p:cNvSpPr>
            <a:spLocks noGrp="1"/>
          </p:cNvSpPr>
          <p:nvPr>
            <p:ph idx="1"/>
          </p:nvPr>
        </p:nvSpPr>
        <p:spPr>
          <a:xfrm>
            <a:off x="231258" y="2057400"/>
            <a:ext cx="7360167" cy="4641850"/>
          </a:xfrm>
        </p:spPr>
        <p:txBody>
          <a:bodyPr/>
          <a:lstStyle/>
          <a:p>
            <a:pPr>
              <a:buFont typeface="Arial" pitchFamily="34" charset="0"/>
              <a:buNone/>
            </a:pPr>
            <a:r>
              <a:rPr lang="de-DE" altLang="en-US" dirty="0" smtClean="0">
                <a:latin typeface="Arial" pitchFamily="34" charset="0"/>
              </a:rPr>
              <a:t>InfoProviders:</a:t>
            </a:r>
          </a:p>
          <a:p>
            <a:r>
              <a:rPr lang="de-DE" altLang="en-US" dirty="0" smtClean="0">
                <a:latin typeface="Arial" pitchFamily="34" charset="0"/>
              </a:rPr>
              <a:t>Are data storage meta objects inside SAP BW</a:t>
            </a:r>
          </a:p>
          <a:p>
            <a:r>
              <a:rPr lang="de-DE" altLang="en-US" dirty="0" smtClean="0">
                <a:latin typeface="Arial" pitchFamily="34" charset="0"/>
              </a:rPr>
              <a:t>May store data records physically (persistent)</a:t>
            </a:r>
          </a:p>
          <a:p>
            <a:r>
              <a:rPr lang="de-DE" altLang="en-US" dirty="0" smtClean="0">
                <a:latin typeface="Arial" pitchFamily="34" charset="0"/>
              </a:rPr>
              <a:t>May also be used to access data stored outside SAP BW virtually (transparent views)</a:t>
            </a:r>
          </a:p>
          <a:p>
            <a:r>
              <a:rPr lang="de-DE" altLang="en-US" dirty="0" smtClean="0">
                <a:latin typeface="Arial" pitchFamily="34" charset="0"/>
              </a:rPr>
              <a:t>May be accessed with front end tools such as SAP BusinessExplorer (BEx)</a:t>
            </a:r>
          </a:p>
          <a:p>
            <a:pPr lvl="1">
              <a:buFont typeface="Arial" pitchFamily="34" charset="0"/>
              <a:buNone/>
            </a:pPr>
            <a:endParaRPr lang="de-DE" altLang="en-US" dirty="0" smtClean="0">
              <a:latin typeface="Arial" pitchFamily="34" charset="0"/>
            </a:endParaRPr>
          </a:p>
        </p:txBody>
      </p:sp>
    </p:spTree>
    <p:extLst>
      <p:ext uri="{BB962C8B-B14F-4D97-AF65-F5344CB8AC3E}">
        <p14:creationId xmlns:p14="http://schemas.microsoft.com/office/powerpoint/2010/main" val="860221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68366" y="36513"/>
            <a:ext cx="8964539" cy="1143000"/>
          </a:xfrm>
        </p:spPr>
        <p:txBody>
          <a:bodyPr/>
          <a:lstStyle/>
          <a:p>
            <a:pPr eaLnBrk="1" hangingPunct="1"/>
            <a:r>
              <a:rPr lang="en-US" altLang="en-US" dirty="0" smtClean="0">
                <a:solidFill>
                  <a:srgbClr val="FFC000"/>
                </a:solidFill>
              </a:rPr>
              <a:t>Global Bike Reporting Star Schema</a:t>
            </a:r>
          </a:p>
        </p:txBody>
      </p:sp>
      <p:pic>
        <p:nvPicPr>
          <p:cNvPr id="168963"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47505" y="1539876"/>
            <a:ext cx="4400550"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9588948"/>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el 1"/>
          <p:cNvSpPr>
            <a:spLocks noGrp="1"/>
          </p:cNvSpPr>
          <p:nvPr>
            <p:ph type="title"/>
          </p:nvPr>
        </p:nvSpPr>
        <p:spPr>
          <a:xfrm>
            <a:off x="119641" y="0"/>
            <a:ext cx="7168439" cy="1143000"/>
          </a:xfrm>
        </p:spPr>
        <p:txBody>
          <a:bodyPr/>
          <a:lstStyle/>
          <a:p>
            <a:pPr>
              <a:defRPr/>
            </a:pPr>
            <a:r>
              <a:rPr lang="de-DE" dirty="0" smtClean="0"/>
              <a:t>Global Bike InfoCube Display</a:t>
            </a:r>
          </a:p>
        </p:txBody>
      </p:sp>
      <p:pic>
        <p:nvPicPr>
          <p:cNvPr id="171011" name="Picture 1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28532" y="1658682"/>
            <a:ext cx="3746897"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AutoShape 5"/>
          <p:cNvSpPr>
            <a:spLocks noChangeArrowheads="1"/>
          </p:cNvSpPr>
          <p:nvPr/>
        </p:nvSpPr>
        <p:spPr bwMode="auto">
          <a:xfrm>
            <a:off x="1068224" y="5315484"/>
            <a:ext cx="1603206" cy="393107"/>
          </a:xfrm>
          <a:prstGeom prst="wedgeRoundRectCallout">
            <a:avLst>
              <a:gd name="adj1" fmla="val 73991"/>
              <a:gd name="adj2" fmla="val 46949"/>
              <a:gd name="adj3" fmla="val 16667"/>
            </a:avLst>
          </a:prstGeom>
          <a:solidFill>
            <a:srgbClr val="FFFF99"/>
          </a:solidFill>
          <a:ln w="9525">
            <a:solidFill>
              <a:schemeClr val="tx1"/>
            </a:solidFill>
            <a:miter lim="800000"/>
            <a:headEnd/>
            <a:tailEnd/>
          </a:ln>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spcBef>
                <a:spcPct val="0"/>
              </a:spcBef>
              <a:buClrTx/>
              <a:buSzTx/>
              <a:buFontTx/>
              <a:buNone/>
            </a:pPr>
            <a:r>
              <a:rPr lang="de-DE" altLang="en-US" sz="1400" dirty="0">
                <a:solidFill>
                  <a:prstClr val="black"/>
                </a:solidFill>
                <a:latin typeface="Arial" pitchFamily="34" charset="0"/>
              </a:rPr>
              <a:t>2. Characteristic</a:t>
            </a:r>
          </a:p>
        </p:txBody>
      </p:sp>
      <p:sp>
        <p:nvSpPr>
          <p:cNvPr id="51204" name="AutoShape 6"/>
          <p:cNvSpPr>
            <a:spLocks noChangeArrowheads="1"/>
          </p:cNvSpPr>
          <p:nvPr/>
        </p:nvSpPr>
        <p:spPr bwMode="auto">
          <a:xfrm>
            <a:off x="1185530" y="3327144"/>
            <a:ext cx="1328738" cy="388937"/>
          </a:xfrm>
          <a:prstGeom prst="wedgeRoundRectCallout">
            <a:avLst>
              <a:gd name="adj1" fmla="val 61199"/>
              <a:gd name="adj2" fmla="val 391222"/>
              <a:gd name="adj3" fmla="val 16667"/>
            </a:avLst>
          </a:prstGeom>
          <a:solidFill>
            <a:srgbClr val="FFFF99"/>
          </a:solidFill>
          <a:ln w="9525">
            <a:solidFill>
              <a:schemeClr val="tx1"/>
            </a:solidFill>
            <a:miter lim="800000"/>
            <a:headEnd/>
            <a:tailEnd/>
          </a:ln>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spcBef>
                <a:spcPct val="0"/>
              </a:spcBef>
              <a:buClrTx/>
              <a:buSzTx/>
              <a:buFontTx/>
              <a:buNone/>
            </a:pPr>
            <a:r>
              <a:rPr lang="de-DE" altLang="en-US" sz="1400" dirty="0">
                <a:solidFill>
                  <a:prstClr val="black"/>
                </a:solidFill>
                <a:latin typeface="Arial" pitchFamily="34" charset="0"/>
              </a:rPr>
              <a:t>1. Dimension</a:t>
            </a:r>
          </a:p>
        </p:txBody>
      </p:sp>
      <p:sp>
        <p:nvSpPr>
          <p:cNvPr id="51205" name="AutoShape 7"/>
          <p:cNvSpPr>
            <a:spLocks noChangeArrowheads="1"/>
          </p:cNvSpPr>
          <p:nvPr/>
        </p:nvSpPr>
        <p:spPr bwMode="auto">
          <a:xfrm>
            <a:off x="5757532" y="4574918"/>
            <a:ext cx="2118122" cy="1046162"/>
          </a:xfrm>
          <a:prstGeom prst="wedgeRoundRectCallout">
            <a:avLst>
              <a:gd name="adj1" fmla="val -42301"/>
              <a:gd name="adj2" fmla="val 113778"/>
              <a:gd name="adj3" fmla="val 16667"/>
            </a:avLst>
          </a:prstGeom>
          <a:solidFill>
            <a:srgbClr val="FFFF99"/>
          </a:solidFill>
          <a:ln w="9525">
            <a:solidFill>
              <a:schemeClr val="tx1"/>
            </a:solidFill>
            <a:miter lim="800000"/>
            <a:headEnd/>
            <a:tailEnd/>
          </a:ln>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spcBef>
                <a:spcPct val="0"/>
              </a:spcBef>
              <a:buClrTx/>
              <a:buSzTx/>
              <a:buFontTx/>
              <a:buNone/>
            </a:pPr>
            <a:r>
              <a:rPr lang="de-DE" altLang="en-US" sz="1600" dirty="0">
                <a:solidFill>
                  <a:prstClr val="black"/>
                </a:solidFill>
                <a:latin typeface="Arial" pitchFamily="34" charset="0"/>
              </a:rPr>
              <a:t>3. Navigation Attributes selected for use in analysis</a:t>
            </a:r>
            <a:r>
              <a:rPr lang="de-DE" altLang="en-US" sz="1600" dirty="0">
                <a:solidFill>
                  <a:prstClr val="black"/>
                </a:solidFill>
                <a:latin typeface="Arial Narrow" pitchFamily="34" charset="0"/>
              </a:rPr>
              <a:t>.</a:t>
            </a:r>
          </a:p>
        </p:txBody>
      </p:sp>
    </p:spTree>
    <p:extLst>
      <p:ext uri="{BB962C8B-B14F-4D97-AF65-F5344CB8AC3E}">
        <p14:creationId xmlns:p14="http://schemas.microsoft.com/office/powerpoint/2010/main" val="2120457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nimBg="1"/>
      <p:bldP spid="51204" grpId="0" animBg="1"/>
      <p:bldP spid="5120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el 1"/>
          <p:cNvSpPr>
            <a:spLocks noGrp="1"/>
          </p:cNvSpPr>
          <p:nvPr>
            <p:ph type="title"/>
          </p:nvPr>
        </p:nvSpPr>
        <p:spPr>
          <a:xfrm>
            <a:off x="0" y="185159"/>
            <a:ext cx="9067088" cy="990600"/>
          </a:xfrm>
        </p:spPr>
        <p:txBody>
          <a:bodyPr>
            <a:noAutofit/>
          </a:bodyPr>
          <a:lstStyle/>
          <a:p>
            <a:pPr>
              <a:defRPr/>
            </a:pPr>
            <a:r>
              <a:rPr lang="de-DE" sz="3600" dirty="0" smtClean="0"/>
              <a:t>Navigation Attributes Displayed as if Dimensional Characteristics in Query Designer</a:t>
            </a:r>
          </a:p>
        </p:txBody>
      </p:sp>
      <p:pic>
        <p:nvPicPr>
          <p:cNvPr id="173059" name="Picture 1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81625" y="1574800"/>
            <a:ext cx="2276475" cy="399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0" name="Picture 1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14451" y="2120902"/>
            <a:ext cx="3746897"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Down Arrow 8"/>
          <p:cNvSpPr/>
          <p:nvPr/>
        </p:nvSpPr>
        <p:spPr>
          <a:xfrm rot="18927330">
            <a:off x="5053014" y="2990850"/>
            <a:ext cx="321469" cy="915988"/>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Tree>
    <p:extLst>
      <p:ext uri="{BB962C8B-B14F-4D97-AF65-F5344CB8AC3E}">
        <p14:creationId xmlns:p14="http://schemas.microsoft.com/office/powerpoint/2010/main" val="541976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a:xfrm>
            <a:off x="1485900" y="381000"/>
            <a:ext cx="6172200" cy="1143000"/>
          </a:xfrm>
        </p:spPr>
        <p:txBody>
          <a:bodyPr/>
          <a:lstStyle/>
          <a:p>
            <a:pPr eaLnBrk="1" hangingPunct="1">
              <a:defRPr/>
            </a:pPr>
            <a:r>
              <a:rPr lang="en-US" smtClean="0"/>
              <a:t>Summary</a:t>
            </a:r>
          </a:p>
        </p:txBody>
      </p:sp>
      <p:sp>
        <p:nvSpPr>
          <p:cNvPr id="175107" name="Content Placeholder 2"/>
          <p:cNvSpPr>
            <a:spLocks noGrp="1"/>
          </p:cNvSpPr>
          <p:nvPr>
            <p:ph idx="1"/>
          </p:nvPr>
        </p:nvSpPr>
        <p:spPr>
          <a:xfrm>
            <a:off x="175437" y="1987550"/>
            <a:ext cx="8708066" cy="4495800"/>
          </a:xfrm>
        </p:spPr>
        <p:txBody>
          <a:bodyPr/>
          <a:lstStyle/>
          <a:p>
            <a:pPr eaLnBrk="1" hangingPunct="1"/>
            <a:r>
              <a:rPr lang="en-US" altLang="en-US" sz="2400" dirty="0"/>
              <a:t>SAP BW uses an enhanced (snowflake) star schema</a:t>
            </a:r>
          </a:p>
          <a:p>
            <a:pPr eaLnBrk="1" hangingPunct="1"/>
            <a:r>
              <a:rPr lang="en-US" altLang="en-US" sz="2400" dirty="0"/>
              <a:t>Dimension tables, fact table and master data tables are used to create the snowflake</a:t>
            </a:r>
          </a:p>
          <a:p>
            <a:pPr eaLnBrk="1" hangingPunct="1"/>
            <a:r>
              <a:rPr lang="en-US" altLang="en-US" sz="2400" dirty="0"/>
              <a:t>Master data tables reside outside the </a:t>
            </a:r>
            <a:r>
              <a:rPr lang="en-US" altLang="en-US" sz="2400" dirty="0" err="1"/>
              <a:t>InfoCube</a:t>
            </a:r>
            <a:endParaRPr lang="en-US" altLang="en-US" sz="2400" dirty="0"/>
          </a:p>
          <a:p>
            <a:r>
              <a:rPr lang="de-DE" altLang="en-US" sz="2400" dirty="0"/>
              <a:t>InfoObjects are the smallest “bricks” to define InfoProviders  within SAP BW.</a:t>
            </a:r>
          </a:p>
          <a:p>
            <a:r>
              <a:rPr lang="en-US" altLang="en-US" sz="2400" dirty="0"/>
              <a:t>Characteristics and key figure </a:t>
            </a:r>
            <a:r>
              <a:rPr lang="en-US" altLang="en-US" sz="2400" dirty="0" err="1"/>
              <a:t>InfoObjects</a:t>
            </a:r>
            <a:r>
              <a:rPr lang="en-US" altLang="en-US" sz="2400" dirty="0"/>
              <a:t> are used to model attributes of dimension tables and fact tables respectively</a:t>
            </a:r>
          </a:p>
          <a:p>
            <a:pPr lvl="1"/>
            <a:r>
              <a:rPr lang="de-DE" altLang="en-US" sz="2000" dirty="0"/>
              <a:t>Key Figures and Characteristics are defined as InfoObjects.</a:t>
            </a:r>
          </a:p>
          <a:p>
            <a:r>
              <a:rPr lang="de-DE" altLang="en-US" sz="2400" dirty="0"/>
              <a:t>InfoProviders are used to store data within SAP BW or allow SAP BW to access data stored somewhere else</a:t>
            </a:r>
            <a:r>
              <a:rPr lang="de-DE" altLang="en-US" sz="2400" dirty="0" smtClean="0"/>
              <a:t>..</a:t>
            </a:r>
            <a:endParaRPr lang="de-DE" altLang="en-US" sz="2400" dirty="0"/>
          </a:p>
        </p:txBody>
      </p:sp>
      <p:sp>
        <p:nvSpPr>
          <p:cNvPr id="17510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nSpc>
                <a:spcPct val="80000"/>
              </a:lnSpc>
              <a:spcBef>
                <a:spcPct val="0"/>
              </a:spcBef>
              <a:buClrTx/>
              <a:buSzTx/>
              <a:buFontTx/>
              <a:buNone/>
            </a:pPr>
            <a:fld id="{056CBCF1-56E1-49CA-ADEE-818D9DB35BCD}" type="slidenum">
              <a:rPr lang="en-US" altLang="en-US" sz="1200">
                <a:solidFill>
                  <a:srgbClr val="FFFFFF"/>
                </a:solidFill>
                <a:latin typeface="Arial" pitchFamily="34" charset="0"/>
              </a:rPr>
              <a:pPr>
                <a:lnSpc>
                  <a:spcPct val="80000"/>
                </a:lnSpc>
                <a:spcBef>
                  <a:spcPct val="0"/>
                </a:spcBef>
                <a:buClrTx/>
                <a:buSzTx/>
                <a:buFontTx/>
                <a:buNone/>
              </a:pPr>
              <a:t>104</a:t>
            </a:fld>
            <a:endParaRPr lang="en-US" altLang="en-US" sz="1200">
              <a:solidFill>
                <a:srgbClr val="FFFFFF"/>
              </a:solidFill>
              <a:latin typeface="Arial" pitchFamily="34" charset="0"/>
            </a:endParaRPr>
          </a:p>
        </p:txBody>
      </p:sp>
    </p:spTree>
    <p:extLst>
      <p:ext uri="{BB962C8B-B14F-4D97-AF65-F5344CB8AC3E}">
        <p14:creationId xmlns:p14="http://schemas.microsoft.com/office/powerpoint/2010/main" val="864880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Login Info</a:t>
            </a:r>
            <a:endParaRPr lang="en-US" dirty="0"/>
          </a:p>
        </p:txBody>
      </p:sp>
      <p:sp>
        <p:nvSpPr>
          <p:cNvPr id="4" name="Text Placeholder 3"/>
          <p:cNvSpPr>
            <a:spLocks noGrp="1"/>
          </p:cNvSpPr>
          <p:nvPr>
            <p:ph type="body" sz="quarter" idx="10"/>
          </p:nvPr>
        </p:nvSpPr>
        <p:spPr>
          <a:xfrm>
            <a:off x="324001" y="1690687"/>
            <a:ext cx="8186256" cy="4391026"/>
          </a:xfrm>
        </p:spPr>
        <p:txBody>
          <a:bodyPr/>
          <a:lstStyle/>
          <a:p>
            <a:r>
              <a:rPr lang="en-US" dirty="0" smtClean="0"/>
              <a:t>University of Arkansas</a:t>
            </a:r>
          </a:p>
          <a:p>
            <a:pPr lvl="2"/>
            <a:r>
              <a:rPr lang="en-US" dirty="0" smtClean="0"/>
              <a:t>Teradata 130.184.26.161</a:t>
            </a:r>
          </a:p>
          <a:p>
            <a:pPr lvl="2"/>
            <a:r>
              <a:rPr lang="en-US" dirty="0" smtClean="0"/>
              <a:t>WBI-SAP BW (University of Arkansas) (sapprt.walton.uark.edu) /    client 200</a:t>
            </a:r>
          </a:p>
          <a:p>
            <a:r>
              <a:rPr lang="en-US" dirty="0" smtClean="0"/>
              <a:t>UWM BW</a:t>
            </a:r>
          </a:p>
          <a:p>
            <a:pPr lvl="2"/>
            <a:r>
              <a:rPr lang="en-US" dirty="0" smtClean="0"/>
              <a:t>BI6 (bi6.ucc.uwm.edu)/    client 800</a:t>
            </a:r>
          </a:p>
          <a:p>
            <a:r>
              <a:rPr lang="en-US" dirty="0" smtClean="0"/>
              <a:t>Data files for this workshop are at: </a:t>
            </a:r>
            <a:r>
              <a:rPr lang="en-US" dirty="0">
                <a:hlinkClick r:id="rId3"/>
              </a:rPr>
              <a:t>https://</a:t>
            </a:r>
            <a:r>
              <a:rPr lang="en-US" dirty="0" smtClean="0">
                <a:hlinkClick r:id="rId3"/>
              </a:rPr>
              <a:t>jam2.sapjam.com/groups/11mofEXLDOzgNyv1RrCf4C/content?folder_id=5L7dMr7mk61BlzPyaCmLSc</a:t>
            </a:r>
            <a:r>
              <a:rPr lang="en-US" dirty="0" smtClean="0"/>
              <a:t> </a:t>
            </a:r>
            <a:endParaRPr lang="en-US" dirty="0"/>
          </a:p>
        </p:txBody>
      </p:sp>
    </p:spTree>
    <p:extLst>
      <p:ext uri="{BB962C8B-B14F-4D97-AF65-F5344CB8AC3E}">
        <p14:creationId xmlns:p14="http://schemas.microsoft.com/office/powerpoint/2010/main" val="203118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Hands On Exercises</a:t>
            </a:r>
            <a:endParaRPr lang="en-CA" dirty="0"/>
          </a:p>
        </p:txBody>
      </p:sp>
      <p:sp>
        <p:nvSpPr>
          <p:cNvPr id="3" name="Text Placeholder 2"/>
          <p:cNvSpPr>
            <a:spLocks noGrp="1"/>
          </p:cNvSpPr>
          <p:nvPr>
            <p:ph type="body" sz="quarter" idx="10"/>
          </p:nvPr>
        </p:nvSpPr>
        <p:spPr>
          <a:xfrm>
            <a:off x="323999" y="3506400"/>
            <a:ext cx="8676565" cy="620713"/>
          </a:xfrm>
        </p:spPr>
        <p:txBody>
          <a:bodyPr/>
          <a:lstStyle/>
          <a:p>
            <a:r>
              <a:rPr lang="en-CA" sz="3600" dirty="0"/>
              <a:t>03- Big Data Analysis using </a:t>
            </a:r>
            <a:r>
              <a:rPr lang="en-CA" sz="3600" dirty="0" smtClean="0"/>
              <a:t>GBI </a:t>
            </a:r>
            <a:r>
              <a:rPr lang="en-CA" sz="3600" dirty="0"/>
              <a:t>Sales Monitor with </a:t>
            </a:r>
            <a:r>
              <a:rPr lang="en-CA" sz="3600" dirty="0" smtClean="0"/>
              <a:t>SAP </a:t>
            </a:r>
            <a:r>
              <a:rPr lang="en-CA" sz="3600" dirty="0"/>
              <a:t>ERP on HANA</a:t>
            </a:r>
          </a:p>
          <a:p>
            <a:endParaRPr lang="en-CA" sz="3600" dirty="0"/>
          </a:p>
        </p:txBody>
      </p:sp>
    </p:spTree>
    <p:extLst>
      <p:ext uri="{BB962C8B-B14F-4D97-AF65-F5344CB8AC3E}">
        <p14:creationId xmlns:p14="http://schemas.microsoft.com/office/powerpoint/2010/main" val="326933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smtClean="0"/>
              <a:t>Introduction to SAP </a:t>
            </a:r>
            <a:r>
              <a:rPr lang="en-US" sz="4000" dirty="0" err="1" smtClean="0"/>
              <a:t>BusinessObjects</a:t>
            </a:r>
            <a:r>
              <a:rPr lang="en-US" sz="4000" dirty="0" smtClean="0"/>
              <a:t> Analysis</a:t>
            </a:r>
            <a:endParaRPr lang="en-US" sz="4000" dirty="0"/>
          </a:p>
        </p:txBody>
      </p:sp>
      <p:sp>
        <p:nvSpPr>
          <p:cNvPr id="3" name="Text Placeholder 2"/>
          <p:cNvSpPr>
            <a:spLocks noGrp="1"/>
          </p:cNvSpPr>
          <p:nvPr>
            <p:ph type="body" sz="quarter" idx="10"/>
          </p:nvPr>
        </p:nvSpPr>
        <p:spPr>
          <a:xfrm>
            <a:off x="381000" y="3810000"/>
            <a:ext cx="8496300" cy="620713"/>
          </a:xfrm>
        </p:spPr>
        <p:txBody>
          <a:bodyPr/>
          <a:lstStyle/>
          <a:p>
            <a:r>
              <a:rPr lang="en-US" dirty="0" smtClean="0"/>
              <a:t>Overview of Analysis</a:t>
            </a:r>
            <a:endParaRPr lang="en-US" strike="sngStrike" dirty="0"/>
          </a:p>
        </p:txBody>
      </p:sp>
    </p:spTree>
    <p:extLst>
      <p:ext uri="{BB962C8B-B14F-4D97-AF65-F5344CB8AC3E}">
        <p14:creationId xmlns:p14="http://schemas.microsoft.com/office/powerpoint/2010/main" val="190570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Analytics Tools Overview</a:t>
            </a:r>
            <a:endParaRPr lang="en-US" dirty="0"/>
          </a:p>
        </p:txBody>
      </p:sp>
      <p:graphicFrame>
        <p:nvGraphicFramePr>
          <p:cNvPr id="3" name="Diagram 2"/>
          <p:cNvGraphicFramePr/>
          <p:nvPr>
            <p:extLst/>
          </p:nvPr>
        </p:nvGraphicFramePr>
        <p:xfrm>
          <a:off x="148983" y="1831562"/>
          <a:ext cx="8739346" cy="24998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nvPr>
        </p:nvGraphicFramePr>
        <p:xfrm>
          <a:off x="135602" y="4457701"/>
          <a:ext cx="8725656" cy="13625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Oval 6"/>
          <p:cNvSpPr/>
          <p:nvPr/>
        </p:nvSpPr>
        <p:spPr bwMode="gray">
          <a:xfrm>
            <a:off x="2835362" y="1825359"/>
            <a:ext cx="829350" cy="1161292"/>
          </a:xfrm>
          <a:prstGeom prst="ellipse">
            <a:avLst/>
          </a:prstGeom>
          <a:noFill/>
          <a:ln w="28575" algn="ctr">
            <a:solidFill>
              <a:srgbClr val="C0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CA"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 name="Oval 9"/>
          <p:cNvSpPr/>
          <p:nvPr/>
        </p:nvSpPr>
        <p:spPr bwMode="gray">
          <a:xfrm>
            <a:off x="135602" y="1825359"/>
            <a:ext cx="829350" cy="1161292"/>
          </a:xfrm>
          <a:prstGeom prst="ellipse">
            <a:avLst/>
          </a:prstGeom>
          <a:noFill/>
          <a:ln w="28575" algn="ctr">
            <a:solidFill>
              <a:srgbClr val="C0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CA"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Rounded Rectangular Callout 10"/>
          <p:cNvSpPr/>
          <p:nvPr/>
        </p:nvSpPr>
        <p:spPr bwMode="gray">
          <a:xfrm>
            <a:off x="3250037" y="1078873"/>
            <a:ext cx="914400" cy="612648"/>
          </a:xfrm>
          <a:prstGeom prst="wedgeRoundRectCallout">
            <a:avLst>
              <a:gd name="adj1" fmla="val -50244"/>
              <a:gd name="adj2" fmla="val 121031"/>
              <a:gd name="adj3" fmla="val 16667"/>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CA" sz="1400" b="0" i="0" u="none" strike="noStrike" kern="0" cap="none" spc="0" normalizeH="0" baseline="0" noProof="0" dirty="0" smtClean="0">
                <a:ln>
                  <a:noFill/>
                </a:ln>
                <a:effectLst/>
                <a:uLnTx/>
                <a:uFillTx/>
                <a:ea typeface="Arial Unicode MS" pitchFamily="34" charset="-128"/>
                <a:cs typeface="Arial Unicode MS" pitchFamily="34" charset="-128"/>
              </a:rPr>
              <a:t>MS-Office</a:t>
            </a:r>
          </a:p>
        </p:txBody>
      </p:sp>
      <p:sp>
        <p:nvSpPr>
          <p:cNvPr id="12" name="Rounded Rectangular Callout 11"/>
          <p:cNvSpPr/>
          <p:nvPr/>
        </p:nvSpPr>
        <p:spPr bwMode="gray">
          <a:xfrm>
            <a:off x="815595" y="1078873"/>
            <a:ext cx="971424" cy="612648"/>
          </a:xfrm>
          <a:prstGeom prst="wedgeRoundRectCallout">
            <a:avLst>
              <a:gd name="adj1" fmla="val -51282"/>
              <a:gd name="adj2" fmla="val 116641"/>
              <a:gd name="adj3" fmla="val 16667"/>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CA" sz="1400" b="0" i="0" u="none" strike="noStrike" kern="0" cap="none" spc="0" normalizeH="0" baseline="0" noProof="0" dirty="0" smtClean="0">
                <a:ln>
                  <a:noFill/>
                </a:ln>
                <a:effectLst/>
                <a:uLnTx/>
                <a:uFillTx/>
                <a:ea typeface="Arial Unicode MS" pitchFamily="34" charset="-128"/>
                <a:cs typeface="Arial Unicode MS" pitchFamily="34" charset="-128"/>
              </a:rPr>
              <a:t>Query Designer</a:t>
            </a:r>
          </a:p>
        </p:txBody>
      </p:sp>
    </p:spTree>
    <p:extLst>
      <p:ext uri="{BB962C8B-B14F-4D97-AF65-F5344CB8AC3E}">
        <p14:creationId xmlns:p14="http://schemas.microsoft.com/office/powerpoint/2010/main" val="2044865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SAP BusinessObjects Analysis</a:t>
            </a:r>
            <a:endParaRPr lang="en-US" dirty="0"/>
          </a:p>
        </p:txBody>
      </p:sp>
      <p:sp>
        <p:nvSpPr>
          <p:cNvPr id="5" name="Text Placeholder 4"/>
          <p:cNvSpPr>
            <a:spLocks noGrp="1"/>
          </p:cNvSpPr>
          <p:nvPr>
            <p:ph type="body" sz="quarter" idx="10"/>
          </p:nvPr>
        </p:nvSpPr>
        <p:spPr/>
        <p:txBody>
          <a:bodyPr/>
          <a:lstStyle/>
          <a:p>
            <a:pPr>
              <a:buFont typeface="Arial" pitchFamily="34" charset="0"/>
              <a:buChar char="•"/>
            </a:pPr>
            <a:r>
              <a:rPr lang="en-US" sz="2000" b="0" dirty="0" smtClean="0">
                <a:sym typeface="Wingdings" pitchFamily="2" charset="2"/>
              </a:rPr>
              <a:t>Analysis is a powerful, in-depth, OLAP analysis tool that provides </a:t>
            </a:r>
          </a:p>
          <a:p>
            <a:pPr lvl="2">
              <a:buFont typeface="Arial" pitchFamily="34" charset="0"/>
              <a:buChar char="•"/>
            </a:pPr>
            <a:r>
              <a:rPr lang="en-US" sz="1800" dirty="0" smtClean="0"/>
              <a:t>Capability to create predefined workbooks that included guided navigation</a:t>
            </a:r>
          </a:p>
          <a:p>
            <a:pPr lvl="2">
              <a:buFont typeface="Arial" pitchFamily="34" charset="0"/>
              <a:buChar char="•"/>
            </a:pPr>
            <a:r>
              <a:rPr lang="en-US" sz="1800" dirty="0" smtClean="0"/>
              <a:t>Ad Hoc OLAP analysis</a:t>
            </a:r>
          </a:p>
          <a:p>
            <a:pPr lvl="2">
              <a:buFont typeface="Arial" pitchFamily="34" charset="0"/>
              <a:buChar char="•"/>
            </a:pPr>
            <a:r>
              <a:rPr lang="en-US" sz="1800" dirty="0" smtClean="0"/>
              <a:t>Hierarchical awareness</a:t>
            </a:r>
          </a:p>
          <a:p>
            <a:pPr lvl="2">
              <a:buFont typeface="Arial" pitchFamily="34" charset="0"/>
              <a:buChar char="•"/>
            </a:pPr>
            <a:r>
              <a:rPr lang="en-US" sz="1800" dirty="0" smtClean="0"/>
              <a:t>Data visualization</a:t>
            </a:r>
          </a:p>
          <a:p>
            <a:pPr lvl="1">
              <a:buFont typeface="Arial" pitchFamily="34" charset="0"/>
              <a:buChar char="•"/>
            </a:pPr>
            <a:r>
              <a:rPr lang="en-US" sz="2000" dirty="0" smtClean="0">
                <a:sym typeface="Wingdings" pitchFamily="2" charset="2"/>
              </a:rPr>
              <a:t>Best suited for power users such as a business analysts</a:t>
            </a:r>
          </a:p>
          <a:p>
            <a:pPr lvl="1">
              <a:buFont typeface="Arial" pitchFamily="34" charset="0"/>
              <a:buChar char="•"/>
            </a:pPr>
            <a:r>
              <a:rPr lang="en-US" sz="2000" dirty="0" smtClean="0">
                <a:sym typeface="Wingdings" pitchFamily="2" charset="2"/>
              </a:rPr>
              <a:t>Recommended successor to SAP Business Explorer Analyzer (</a:t>
            </a:r>
            <a:r>
              <a:rPr lang="en-US" sz="2000" dirty="0" err="1" smtClean="0">
                <a:sym typeface="Wingdings" pitchFamily="2" charset="2"/>
              </a:rPr>
              <a:t>BEx</a:t>
            </a:r>
            <a:r>
              <a:rPr lang="en-US" sz="2000" dirty="0" smtClean="0">
                <a:sym typeface="Wingdings" pitchFamily="2" charset="2"/>
              </a:rPr>
              <a:t> Analyzer)</a:t>
            </a:r>
            <a:endParaRPr lang="en-US" sz="2000" dirty="0" smtClean="0"/>
          </a:p>
          <a:p>
            <a:pPr lvl="1"/>
            <a:endParaRPr lang="en-US" sz="2000" dirty="0"/>
          </a:p>
        </p:txBody>
      </p:sp>
    </p:spTree>
    <p:extLst>
      <p:ext uri="{BB962C8B-B14F-4D97-AF65-F5344CB8AC3E}">
        <p14:creationId xmlns:p14="http://schemas.microsoft.com/office/powerpoint/2010/main" val="37853438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SAP </a:t>
            </a:r>
            <a:r>
              <a:rPr lang="en-US" dirty="0" smtClean="0"/>
              <a:t>BusinessObjects Web Intelligence</a:t>
            </a:r>
            <a:br>
              <a:rPr lang="en-US" dirty="0" smtClean="0"/>
            </a:br>
            <a:r>
              <a:rPr lang="en-US" dirty="0" smtClean="0"/>
              <a:t>aka WebI</a:t>
            </a:r>
            <a:endParaRPr lang="en-US" dirty="0"/>
          </a:p>
        </p:txBody>
      </p:sp>
      <p:sp>
        <p:nvSpPr>
          <p:cNvPr id="3" name="Text Placeholder 2"/>
          <p:cNvSpPr>
            <a:spLocks noGrp="1"/>
          </p:cNvSpPr>
          <p:nvPr>
            <p:ph type="body" sz="quarter" idx="10"/>
          </p:nvPr>
        </p:nvSpPr>
        <p:spPr>
          <a:xfrm>
            <a:off x="324000" y="1690687"/>
            <a:ext cx="3257399" cy="4391026"/>
          </a:xfrm>
        </p:spPr>
        <p:txBody>
          <a:bodyPr/>
          <a:lstStyle/>
          <a:p>
            <a:r>
              <a:rPr lang="en-US" b="0" dirty="0" smtClean="0"/>
              <a:t>Intuitive Web-based interface with offline capabilities</a:t>
            </a:r>
          </a:p>
          <a:p>
            <a:r>
              <a:rPr lang="en-US" b="0" dirty="0" smtClean="0"/>
              <a:t>Ad Hoc Query, reporting and analysis</a:t>
            </a:r>
          </a:p>
          <a:p>
            <a:r>
              <a:rPr lang="en-US" b="0" dirty="0" smtClean="0"/>
              <a:t>Multi-source access</a:t>
            </a:r>
          </a:p>
          <a:p>
            <a:r>
              <a:rPr lang="en-US" b="0" dirty="0" smtClean="0"/>
              <a:t>Filtering, ranking, sorting, alerting, breaks and sections</a:t>
            </a:r>
          </a:p>
          <a:p>
            <a:r>
              <a:rPr lang="en-US" b="0" dirty="0" smtClean="0"/>
              <a:t>Business-centric view of information with Universes</a:t>
            </a:r>
          </a:p>
          <a:p>
            <a:endParaRPr lang="en-US" b="0" dirty="0"/>
          </a:p>
        </p:txBody>
      </p:sp>
      <p:pic>
        <p:nvPicPr>
          <p:cNvPr id="5122" name="Picture 2"/>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733800" y="2438400"/>
            <a:ext cx="5257800" cy="261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393712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SAP BusinessObjects Analysis &amp; Design Studio</a:t>
            </a:r>
            <a:br>
              <a:rPr lang="en-US" dirty="0"/>
            </a:br>
            <a:r>
              <a:rPr lang="en-US" b="0" dirty="0"/>
              <a:t>The premium alternative to </a:t>
            </a:r>
            <a:r>
              <a:rPr lang="en-US" b="0" dirty="0" err="1"/>
              <a:t>BEx</a:t>
            </a:r>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8600" y="1510748"/>
            <a:ext cx="8698706"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585538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SAP BusinessObjects Analysis family</a:t>
            </a:r>
            <a:endParaRPr lang="en-US" dirty="0"/>
          </a:p>
        </p:txBody>
      </p:sp>
      <p:sp>
        <p:nvSpPr>
          <p:cNvPr id="5" name="Text Placeholder 4"/>
          <p:cNvSpPr>
            <a:spLocks noGrp="1"/>
          </p:cNvSpPr>
          <p:nvPr>
            <p:ph type="body" sz="quarter" idx="10"/>
          </p:nvPr>
        </p:nvSpPr>
        <p:spPr>
          <a:xfrm>
            <a:off x="324000" y="3673199"/>
            <a:ext cx="4165200" cy="1432201"/>
          </a:xfrm>
        </p:spPr>
        <p:txBody>
          <a:bodyPr/>
          <a:lstStyle/>
          <a:p>
            <a:r>
              <a:rPr lang="en-US" sz="2000" dirty="0" smtClean="0"/>
              <a:t>SAP BusinessObjects Analysis, edition for Microsoft Office</a:t>
            </a:r>
          </a:p>
          <a:p>
            <a:pPr lvl="2">
              <a:buFont typeface="Arial" pitchFamily="34" charset="0"/>
              <a:buChar char="•"/>
            </a:pPr>
            <a:r>
              <a:rPr lang="en-US" sz="1800" dirty="0" smtClean="0"/>
              <a:t>Excel based OLAP analysis</a:t>
            </a:r>
          </a:p>
          <a:p>
            <a:pPr lvl="2">
              <a:buFont typeface="Arial" pitchFamily="34" charset="0"/>
              <a:buChar char="•"/>
            </a:pPr>
            <a:r>
              <a:rPr lang="en-US" sz="1800" dirty="0" smtClean="0"/>
              <a:t>Live PowerPoint presentations</a:t>
            </a:r>
            <a:endParaRPr lang="en-US" sz="1800" dirty="0"/>
          </a:p>
        </p:txBody>
      </p:sp>
      <p:sp>
        <p:nvSpPr>
          <p:cNvPr id="6" name="Text Placeholder 5"/>
          <p:cNvSpPr>
            <a:spLocks noGrp="1"/>
          </p:cNvSpPr>
          <p:nvPr>
            <p:ph type="body" sz="quarter" idx="11"/>
          </p:nvPr>
        </p:nvSpPr>
        <p:spPr>
          <a:xfrm>
            <a:off x="4654800" y="3673199"/>
            <a:ext cx="4165200" cy="1508401"/>
          </a:xfrm>
        </p:spPr>
        <p:txBody>
          <a:bodyPr/>
          <a:lstStyle/>
          <a:p>
            <a:r>
              <a:rPr lang="en-US" sz="2000" dirty="0" smtClean="0"/>
              <a:t>SAP BusinessObjects Analysis, edition for OLAP</a:t>
            </a:r>
          </a:p>
          <a:p>
            <a:pPr lvl="2">
              <a:buFont typeface="Arial" pitchFamily="34" charset="0"/>
              <a:buChar char="•"/>
            </a:pPr>
            <a:r>
              <a:rPr lang="en-US" sz="1800" dirty="0" smtClean="0"/>
              <a:t>Web-based OLAP</a:t>
            </a:r>
            <a:endParaRPr lang="en-US" sz="1800" dirty="0"/>
          </a:p>
        </p:txBody>
      </p:sp>
      <p:sp>
        <p:nvSpPr>
          <p:cNvPr id="7" name="Text Placeholder 4"/>
          <p:cNvSpPr txBox="1">
            <a:spLocks/>
          </p:cNvSpPr>
          <p:nvPr/>
        </p:nvSpPr>
        <p:spPr bwMode="gray">
          <a:xfrm>
            <a:off x="431576" y="1828800"/>
            <a:ext cx="7905600" cy="1432201"/>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SAP BusinessObjects Design Studio</a:t>
            </a:r>
          </a:p>
          <a:p>
            <a:pPr lvl="2">
              <a:buFont typeface="Arial" pitchFamily="34" charset="0"/>
              <a:buChar char="•"/>
            </a:pPr>
            <a:r>
              <a:rPr lang="en-US" sz="1800" dirty="0" smtClean="0"/>
              <a:t>Studio for building apps</a:t>
            </a:r>
            <a:endParaRPr lang="en-US" sz="1800" dirty="0"/>
          </a:p>
        </p:txBody>
      </p:sp>
    </p:spTree>
    <p:extLst>
      <p:ext uri="{BB962C8B-B14F-4D97-AF65-F5344CB8AC3E}">
        <p14:creationId xmlns:p14="http://schemas.microsoft.com/office/powerpoint/2010/main" val="157163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BusinessObjects Analysis, edition for Microsoft Office</a:t>
            </a:r>
            <a:endParaRPr lang="en-US" dirty="0"/>
          </a:p>
        </p:txBody>
      </p:sp>
      <p:sp>
        <p:nvSpPr>
          <p:cNvPr id="3" name="Text Placeholder 2"/>
          <p:cNvSpPr>
            <a:spLocks noGrp="1"/>
          </p:cNvSpPr>
          <p:nvPr>
            <p:ph type="body" sz="quarter" idx="10"/>
          </p:nvPr>
        </p:nvSpPr>
        <p:spPr/>
        <p:txBody>
          <a:bodyPr/>
          <a:lstStyle/>
          <a:p>
            <a:r>
              <a:rPr lang="en-US" sz="2000" b="0" dirty="0" smtClean="0"/>
              <a:t>This edition is an excellent alternative to BEx Analyzer with enhanced functionality</a:t>
            </a:r>
          </a:p>
          <a:p>
            <a:endParaRPr lang="en-US" sz="2000" dirty="0"/>
          </a:p>
        </p:txBody>
      </p:sp>
      <p:sp>
        <p:nvSpPr>
          <p:cNvPr id="4" name="Text Placeholder 3"/>
          <p:cNvSpPr>
            <a:spLocks noGrp="1"/>
          </p:cNvSpPr>
          <p:nvPr>
            <p:ph type="body" sz="quarter" idx="11"/>
          </p:nvPr>
        </p:nvSpPr>
        <p:spPr/>
        <p:txBody>
          <a:bodyPr/>
          <a:lstStyle/>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4572000" y="1676400"/>
            <a:ext cx="4351793" cy="4648200"/>
          </a:xfrm>
          <a:prstGeom prst="rect">
            <a:avLst/>
          </a:prstGeom>
          <a:noFill/>
          <a:ln w="9525">
            <a:noFill/>
            <a:miter lim="800000"/>
            <a:headEnd/>
            <a:tailEnd/>
          </a:ln>
        </p:spPr>
      </p:pic>
    </p:spTree>
    <p:extLst>
      <p:ext uri="{BB962C8B-B14F-4D97-AF65-F5344CB8AC3E}">
        <p14:creationId xmlns:p14="http://schemas.microsoft.com/office/powerpoint/2010/main" val="27215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11163" y="276225"/>
            <a:ext cx="8428037" cy="1384300"/>
          </a:xfrm>
        </p:spPr>
        <p:txBody>
          <a:bodyPr/>
          <a:lstStyle/>
          <a:p>
            <a:pPr eaLnBrk="1" hangingPunct="1"/>
            <a:r>
              <a:rPr lang="en-US" dirty="0" smtClean="0"/>
              <a:t>What is SAP BusinessObjects Analysis, edition for Microsoft Office </a:t>
            </a:r>
            <a:br>
              <a:rPr lang="en-US" dirty="0" smtClean="0"/>
            </a:br>
            <a:endParaRPr lang="en-US" dirty="0" smtClean="0"/>
          </a:p>
        </p:txBody>
      </p:sp>
      <p:sp>
        <p:nvSpPr>
          <p:cNvPr id="15363" name="Content Placeholder 2"/>
          <p:cNvSpPr>
            <a:spLocks noGrp="1"/>
          </p:cNvSpPr>
          <p:nvPr>
            <p:ph idx="4294967295"/>
          </p:nvPr>
        </p:nvSpPr>
        <p:spPr>
          <a:xfrm>
            <a:off x="324000" y="1690687"/>
            <a:ext cx="8496000" cy="4391025"/>
          </a:xfrm>
          <a:prstGeom prst="rect">
            <a:avLst/>
          </a:prstGeom>
        </p:spPr>
        <p:txBody>
          <a:bodyPr/>
          <a:lstStyle/>
          <a:p>
            <a:pPr eaLnBrk="1" hangingPunct="1"/>
            <a:r>
              <a:rPr lang="en-US" sz="2000" b="0" dirty="0" smtClean="0"/>
              <a:t>A Microsoft Office Add-In that allows </a:t>
            </a:r>
            <a:r>
              <a:rPr lang="en-US" sz="2000" b="0" i="1" dirty="0" smtClean="0">
                <a:solidFill>
                  <a:srgbClr val="FFC000"/>
                </a:solidFill>
              </a:rPr>
              <a:t>multidimensional</a:t>
            </a:r>
            <a:r>
              <a:rPr lang="en-US" sz="2000" b="0" dirty="0" smtClean="0">
                <a:solidFill>
                  <a:srgbClr val="FFC000"/>
                </a:solidFill>
              </a:rPr>
              <a:t> </a:t>
            </a:r>
            <a:r>
              <a:rPr lang="en-US" sz="2000" b="0" dirty="0" smtClean="0"/>
              <a:t>analysis of OLAP sources, MS Excel workbook application design and creation of BI presentations with PowerPoint</a:t>
            </a:r>
          </a:p>
          <a:p>
            <a:pPr eaLnBrk="1" hangingPunct="1"/>
            <a:r>
              <a:rPr lang="en-US" sz="2000" b="0" dirty="0" smtClean="0"/>
              <a:t>BEx Queries, BEx Query views, BW InfoProviders can be used as </a:t>
            </a:r>
            <a:r>
              <a:rPr lang="en-US" sz="2000" b="0" i="1" dirty="0" smtClean="0">
                <a:solidFill>
                  <a:srgbClr val="FFC000"/>
                </a:solidFill>
              </a:rPr>
              <a:t>data sources</a:t>
            </a:r>
          </a:p>
          <a:p>
            <a:r>
              <a:rPr lang="en-US" sz="2000" b="0" dirty="0" smtClean="0"/>
              <a:t>The data is displayed in the workbook in </a:t>
            </a:r>
            <a:r>
              <a:rPr lang="en-US" sz="2000" b="0" i="1" dirty="0" smtClean="0">
                <a:solidFill>
                  <a:srgbClr val="FFC000"/>
                </a:solidFill>
              </a:rPr>
              <a:t>crosstabs</a:t>
            </a:r>
          </a:p>
          <a:p>
            <a:r>
              <a:rPr lang="en-US" sz="2000" b="0" dirty="0" smtClean="0"/>
              <a:t>Design panel is like the Excel Pivot Table feature using </a:t>
            </a:r>
            <a:r>
              <a:rPr lang="en-US" sz="2000" b="0" i="1" dirty="0" smtClean="0">
                <a:solidFill>
                  <a:srgbClr val="FFC000"/>
                </a:solidFill>
              </a:rPr>
              <a:t>“drag and drop” </a:t>
            </a:r>
            <a:r>
              <a:rPr lang="en-US" sz="2000" b="0" dirty="0" smtClean="0"/>
              <a:t>functionality</a:t>
            </a:r>
          </a:p>
          <a:p>
            <a:pPr eaLnBrk="1" hangingPunct="1"/>
            <a:r>
              <a:rPr lang="en-US" sz="2000" b="0" dirty="0" smtClean="0"/>
              <a:t>Advanced functionality includes API functions to use with </a:t>
            </a:r>
            <a:r>
              <a:rPr lang="en-US" sz="2000" b="0" i="1" dirty="0" smtClean="0">
                <a:solidFill>
                  <a:srgbClr val="FFC000"/>
                </a:solidFill>
              </a:rPr>
              <a:t>Visual Basic Editor</a:t>
            </a:r>
          </a:p>
          <a:p>
            <a:pPr eaLnBrk="1" hangingPunct="1"/>
            <a:r>
              <a:rPr lang="en-US" sz="2000" b="0" dirty="0" smtClean="0"/>
              <a:t>Must be installed on your </a:t>
            </a:r>
            <a:r>
              <a:rPr lang="en-US" sz="2000" b="0" i="1" dirty="0" smtClean="0">
                <a:solidFill>
                  <a:srgbClr val="FFC000"/>
                </a:solidFill>
              </a:rPr>
              <a:t>local machine</a:t>
            </a:r>
          </a:p>
        </p:txBody>
      </p:sp>
    </p:spTree>
    <p:extLst>
      <p:ext uri="{BB962C8B-B14F-4D97-AF65-F5344CB8AC3E}">
        <p14:creationId xmlns:p14="http://schemas.microsoft.com/office/powerpoint/2010/main" val="8093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smtClean="0"/>
              <a:t>Prerequisites</a:t>
            </a:r>
          </a:p>
        </p:txBody>
      </p:sp>
      <p:sp>
        <p:nvSpPr>
          <p:cNvPr id="16387" name="Content Placeholder 2"/>
          <p:cNvSpPr>
            <a:spLocks noGrp="1"/>
          </p:cNvSpPr>
          <p:nvPr>
            <p:ph idx="4294967295"/>
          </p:nvPr>
        </p:nvSpPr>
        <p:spPr>
          <a:xfrm>
            <a:off x="381000" y="1524000"/>
            <a:ext cx="8382000" cy="4724400"/>
          </a:xfrm>
          <a:prstGeom prst="rect">
            <a:avLst/>
          </a:prstGeom>
        </p:spPr>
        <p:txBody>
          <a:bodyPr tIns="0"/>
          <a:lstStyle/>
          <a:p>
            <a:pPr algn="l" eaLnBrk="1" hangingPunct="1"/>
            <a:r>
              <a:rPr lang="en-US" sz="2000" b="1" dirty="0" smtClean="0"/>
              <a:t>Front end </a:t>
            </a:r>
            <a:r>
              <a:rPr lang="en-US" sz="2000" dirty="0" smtClean="0"/>
              <a:t>- Client-side</a:t>
            </a:r>
          </a:p>
          <a:p>
            <a:pPr lvl="1"/>
            <a:r>
              <a:rPr lang="en-US" sz="2000" dirty="0" smtClean="0"/>
              <a:t>Windows XP or higher</a:t>
            </a:r>
          </a:p>
          <a:p>
            <a:pPr lvl="1"/>
            <a:r>
              <a:rPr lang="en-US" sz="2000" b="1" dirty="0" err="1" smtClean="0">
                <a:solidFill>
                  <a:srgbClr val="FFC000"/>
                </a:solidFill>
              </a:rPr>
              <a:t>BEx</a:t>
            </a:r>
            <a:r>
              <a:rPr lang="en-US" sz="2000" b="1" dirty="0" smtClean="0">
                <a:solidFill>
                  <a:srgbClr val="FFC000"/>
                </a:solidFill>
              </a:rPr>
              <a:t> Query Designer: </a:t>
            </a:r>
            <a:r>
              <a:rPr lang="en-US" sz="2000" dirty="0" smtClean="0"/>
              <a:t>a desktop tool for defining queries on SAP </a:t>
            </a:r>
            <a:r>
              <a:rPr lang="en-US" sz="2000" dirty="0" err="1" smtClean="0"/>
              <a:t>NetWeaver</a:t>
            </a:r>
            <a:r>
              <a:rPr lang="en-US" sz="2000" dirty="0" smtClean="0"/>
              <a:t> BW data</a:t>
            </a:r>
          </a:p>
          <a:p>
            <a:pPr lvl="1" eaLnBrk="1" hangingPunct="1"/>
            <a:r>
              <a:rPr lang="en-US" sz="2000" b="1" dirty="0" smtClean="0">
                <a:solidFill>
                  <a:srgbClr val="FFC000"/>
                </a:solidFill>
              </a:rPr>
              <a:t>Analysis</a:t>
            </a:r>
            <a:r>
              <a:rPr lang="en-US" sz="2000" dirty="0" smtClean="0">
                <a:solidFill>
                  <a:srgbClr val="FFC000"/>
                </a:solidFill>
              </a:rPr>
              <a:t> </a:t>
            </a:r>
            <a:r>
              <a:rPr lang="en-US" sz="2000" dirty="0" smtClean="0"/>
              <a:t>Add-In for Microsoft Excel</a:t>
            </a:r>
          </a:p>
          <a:p>
            <a:pPr lvl="2" eaLnBrk="1" hangingPunct="1"/>
            <a:r>
              <a:rPr lang="en-US" sz="1800" dirty="0" smtClean="0"/>
              <a:t>Microsoft Office 2003, MS Office 2007 or higher (32 bit and 64 bit installer)</a:t>
            </a:r>
          </a:p>
          <a:p>
            <a:pPr lvl="1" eaLnBrk="1" hangingPunct="1"/>
            <a:r>
              <a:rPr lang="en-US" sz="2000" b="1" dirty="0" smtClean="0">
                <a:solidFill>
                  <a:srgbClr val="FFC000"/>
                </a:solidFill>
              </a:rPr>
              <a:t>Analysis</a:t>
            </a:r>
            <a:r>
              <a:rPr lang="en-US" sz="2000" dirty="0" smtClean="0"/>
              <a:t> Add-In for Microsoft PowerPoint</a:t>
            </a:r>
          </a:p>
          <a:p>
            <a:pPr lvl="2" eaLnBrk="1" hangingPunct="1"/>
            <a:r>
              <a:rPr lang="en-US" sz="1800" dirty="0" smtClean="0"/>
              <a:t>MS Office 2007 or higher</a:t>
            </a:r>
          </a:p>
          <a:p>
            <a:pPr lvl="2" eaLnBrk="1" hangingPunct="1">
              <a:buNone/>
            </a:pPr>
            <a:endParaRPr lang="en-US" sz="1800" dirty="0" smtClean="0"/>
          </a:p>
          <a:p>
            <a:pPr algn="l" eaLnBrk="1" hangingPunct="1"/>
            <a:r>
              <a:rPr lang="en-US" sz="2000" dirty="0" err="1" smtClean="0"/>
              <a:t>BusinessObjects</a:t>
            </a:r>
            <a:r>
              <a:rPr lang="en-US" sz="2000" dirty="0" smtClean="0"/>
              <a:t>/BI Platform is optional</a:t>
            </a:r>
          </a:p>
        </p:txBody>
      </p:sp>
    </p:spTree>
    <p:extLst>
      <p:ext uri="{BB962C8B-B14F-4D97-AF65-F5344CB8AC3E}">
        <p14:creationId xmlns:p14="http://schemas.microsoft.com/office/powerpoint/2010/main" val="31616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6"/>
          <p:cNvSpPr txBox="1">
            <a:spLocks noChangeArrowheads="1"/>
          </p:cNvSpPr>
          <p:nvPr/>
        </p:nvSpPr>
        <p:spPr bwMode="gray">
          <a:xfrm>
            <a:off x="304800" y="395577"/>
            <a:ext cx="8839199" cy="715962"/>
          </a:xfrm>
          <a:prstGeom prst="rect">
            <a:avLst/>
          </a:prstGeom>
          <a:noFill/>
          <a:ln w="9525">
            <a:noFill/>
            <a:miter lim="800000"/>
            <a:headEnd/>
            <a:tailEnd/>
          </a:ln>
        </p:spPr>
        <p:txBody>
          <a:bodyPr lIns="0" tIns="0" rIns="0" bIns="0"/>
          <a:lstStyle/>
          <a:p>
            <a:pPr>
              <a:defRPr/>
            </a:pPr>
            <a:r>
              <a:rPr lang="en-US" sz="2400" b="1" dirty="0" smtClean="0">
                <a:solidFill>
                  <a:schemeClr val="accent2"/>
                </a:solidFill>
                <a:latin typeface="+mj-lt"/>
                <a:ea typeface="+mj-ea"/>
                <a:cs typeface="+mj-cs"/>
              </a:rPr>
              <a:t>Data </a:t>
            </a:r>
            <a:r>
              <a:rPr lang="en-US" sz="2400" b="1" dirty="0">
                <a:solidFill>
                  <a:schemeClr val="accent2"/>
                </a:solidFill>
                <a:latin typeface="+mj-lt"/>
                <a:ea typeface="+mj-ea"/>
                <a:cs typeface="+mj-cs"/>
              </a:rPr>
              <a:t>Connectivity Options</a:t>
            </a:r>
          </a:p>
        </p:txBody>
      </p:sp>
      <p:sp>
        <p:nvSpPr>
          <p:cNvPr id="18435" name="TextBox 6"/>
          <p:cNvSpPr txBox="1">
            <a:spLocks noChangeArrowheads="1"/>
          </p:cNvSpPr>
          <p:nvPr/>
        </p:nvSpPr>
        <p:spPr bwMode="auto">
          <a:xfrm>
            <a:off x="82550" y="6383338"/>
            <a:ext cx="8904288" cy="215900"/>
          </a:xfrm>
          <a:prstGeom prst="rect">
            <a:avLst/>
          </a:prstGeom>
          <a:noFill/>
          <a:ln w="9525">
            <a:noFill/>
            <a:miter lim="800000"/>
            <a:headEnd/>
            <a:tailEnd/>
          </a:ln>
        </p:spPr>
        <p:txBody>
          <a:bodyPr>
            <a:spAutoFit/>
          </a:bodyPr>
          <a:lstStyle/>
          <a:p>
            <a:r>
              <a:rPr lang="en-US" sz="800" dirty="0">
                <a:solidFill>
                  <a:srgbClr val="FF0000"/>
                </a:solidFill>
              </a:rPr>
              <a:t>Source: SAP</a:t>
            </a:r>
          </a:p>
        </p:txBody>
      </p:sp>
      <p:pic>
        <p:nvPicPr>
          <p:cNvPr id="18437" name="Picture 5"/>
          <p:cNvPicPr>
            <a:picLocks noChangeAspect="1" noChangeArrowheads="1"/>
          </p:cNvPicPr>
          <p:nvPr/>
        </p:nvPicPr>
        <p:blipFill>
          <a:blip r:embed="rId3" cstate="print"/>
          <a:srcRect/>
          <a:stretch>
            <a:fillRect/>
          </a:stretch>
        </p:blipFill>
        <p:spPr bwMode="auto">
          <a:xfrm>
            <a:off x="1066800" y="1219199"/>
            <a:ext cx="7391400" cy="5260137"/>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sp>
        <p:nvSpPr>
          <p:cNvPr id="7" name="Right Arrow 6"/>
          <p:cNvSpPr/>
          <p:nvPr/>
        </p:nvSpPr>
        <p:spPr bwMode="gray">
          <a:xfrm rot="3392080">
            <a:off x="2986841" y="3051256"/>
            <a:ext cx="3013446" cy="518826"/>
          </a:xfrm>
          <a:prstGeom prst="rightArrow">
            <a:avLst/>
          </a:prstGeom>
          <a:ln>
            <a:headEnd/>
            <a:tailEnd/>
          </a:ln>
        </p:spPr>
        <p:style>
          <a:lnRef idx="0">
            <a:schemeClr val="accent5"/>
          </a:lnRef>
          <a:fillRef idx="3">
            <a:schemeClr val="accent5"/>
          </a:fillRef>
          <a:effectRef idx="3">
            <a:schemeClr val="accent5"/>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 name="Line Callout 1 3"/>
          <p:cNvSpPr/>
          <p:nvPr/>
        </p:nvSpPr>
        <p:spPr bwMode="gray">
          <a:xfrm>
            <a:off x="6096000" y="609600"/>
            <a:ext cx="2890838" cy="1143000"/>
          </a:xfrm>
          <a:prstGeom prst="borderCallout1">
            <a:avLst>
              <a:gd name="adj1" fmla="val 32663"/>
              <a:gd name="adj2" fmla="val -540"/>
              <a:gd name="adj3" fmla="val 201775"/>
              <a:gd name="adj4" fmla="val -59421"/>
            </a:avLst>
          </a:prstGeom>
          <a:solidFill>
            <a:schemeClr val="bg1"/>
          </a:solidFill>
          <a:ln w="38100">
            <a:solidFill>
              <a:srgbClr val="FF0000"/>
            </a:solidFill>
            <a:headEnd/>
            <a:tailEnd/>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smtClean="0">
                <a:ln>
                  <a:noFill/>
                </a:ln>
                <a:effectLst/>
                <a:uLnTx/>
                <a:uFillTx/>
                <a:ea typeface="Arial Unicode MS" pitchFamily="34" charset="-128"/>
                <a:cs typeface="Arial Unicode MS" pitchFamily="34" charset="-128"/>
              </a:rPr>
              <a:t>We</a:t>
            </a:r>
            <a:r>
              <a:rPr kumimoji="0" lang="en-US" sz="1800" b="0" i="0" u="none" strike="noStrike" kern="0" cap="none" spc="0" normalizeH="0" noProof="0" dirty="0" smtClean="0">
                <a:ln>
                  <a:noFill/>
                </a:ln>
                <a:effectLst/>
                <a:uLnTx/>
                <a:uFillTx/>
                <a:ea typeface="Arial Unicode MS" pitchFamily="34" charset="-128"/>
                <a:cs typeface="Arial Unicode MS" pitchFamily="34" charset="-128"/>
              </a:rPr>
              <a:t> will use this connection for the exercises</a:t>
            </a:r>
            <a:endParaRPr kumimoji="0" lang="en-US" sz="1800"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614825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BusinessObjects Analysis can connect to…</a:t>
            </a:r>
            <a:br>
              <a:rPr lang="en-US" dirty="0" smtClean="0"/>
            </a:br>
            <a:r>
              <a:rPr lang="en-US" dirty="0" smtClean="0"/>
              <a:t>Why we are using a </a:t>
            </a:r>
            <a:r>
              <a:rPr lang="en-US" dirty="0" err="1" smtClean="0"/>
              <a:t>BEx</a:t>
            </a:r>
            <a:r>
              <a:rPr lang="en-US" dirty="0" smtClean="0"/>
              <a:t> query</a:t>
            </a:r>
            <a:endParaRPr lang="en-US" dirty="0"/>
          </a:p>
        </p:txBody>
      </p:sp>
      <p:graphicFrame>
        <p:nvGraphicFramePr>
          <p:cNvPr id="5" name="Diagram 4"/>
          <p:cNvGraphicFramePr/>
          <p:nvPr/>
        </p:nvGraphicFramePr>
        <p:xfrm>
          <a:off x="381000" y="1397000"/>
          <a:ext cx="8305800" cy="51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207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Functionality</a:t>
            </a:r>
            <a:endParaRPr lang="en-US" dirty="0"/>
          </a:p>
        </p:txBody>
      </p:sp>
      <p:sp>
        <p:nvSpPr>
          <p:cNvPr id="3" name="Content Placeholder 2"/>
          <p:cNvSpPr>
            <a:spLocks noGrp="1"/>
          </p:cNvSpPr>
          <p:nvPr>
            <p:ph type="body" sz="quarter" idx="10"/>
          </p:nvPr>
        </p:nvSpPr>
        <p:spPr>
          <a:xfrm>
            <a:off x="324000" y="1430710"/>
            <a:ext cx="8494713" cy="4391026"/>
          </a:xfrm>
          <a:prstGeom prst="rect">
            <a:avLst/>
          </a:prstGeom>
        </p:spPr>
        <p:txBody>
          <a:bodyPr/>
          <a:lstStyle/>
          <a:p>
            <a:pPr marL="285750" indent="-285750">
              <a:buFont typeface="Arial" panose="020B0604020202020204" pitchFamily="34" charset="0"/>
              <a:buChar char="•"/>
            </a:pPr>
            <a:r>
              <a:rPr lang="en-US" sz="2000" b="0" dirty="0" smtClean="0"/>
              <a:t>Analyze the data and change the view on the displayed data.</a:t>
            </a:r>
          </a:p>
          <a:p>
            <a:pPr marL="285750" indent="-285750">
              <a:buFont typeface="Arial" panose="020B0604020202020204" pitchFamily="34" charset="0"/>
              <a:buChar char="•"/>
            </a:pPr>
            <a:r>
              <a:rPr lang="en-US" sz="2000" b="0" dirty="0" smtClean="0"/>
              <a:t>Add and remove dimensions and measures to be displayed easily with drag and drop. </a:t>
            </a:r>
          </a:p>
          <a:p>
            <a:pPr marL="285750" indent="-285750">
              <a:buFont typeface="Arial" panose="020B0604020202020204" pitchFamily="34" charset="0"/>
              <a:buChar char="•"/>
            </a:pPr>
            <a:r>
              <a:rPr lang="en-US" sz="2000" b="0" dirty="0" smtClean="0"/>
              <a:t>Refine analysis using</a:t>
            </a:r>
          </a:p>
          <a:p>
            <a:pPr marL="0" lvl="2" indent="0">
              <a:buNone/>
            </a:pPr>
            <a:r>
              <a:rPr lang="en-US" sz="1800" dirty="0" smtClean="0"/>
              <a:t>	C</a:t>
            </a:r>
            <a:r>
              <a:rPr lang="en-US" sz="1800" b="0" dirty="0" smtClean="0"/>
              <a:t>onditional formatting</a:t>
            </a:r>
          </a:p>
          <a:p>
            <a:pPr marL="0" lvl="2" indent="0">
              <a:buNone/>
            </a:pPr>
            <a:r>
              <a:rPr lang="en-US" sz="1800" b="0" dirty="0" smtClean="0"/>
              <a:t>	Filter</a:t>
            </a:r>
          </a:p>
          <a:p>
            <a:pPr marL="0" lvl="2" indent="0">
              <a:buNone/>
            </a:pPr>
            <a:r>
              <a:rPr lang="en-US" sz="1800" b="0" dirty="0" smtClean="0"/>
              <a:t>	Prompting</a:t>
            </a:r>
          </a:p>
          <a:p>
            <a:pPr marL="0" lvl="2" indent="0">
              <a:buNone/>
            </a:pPr>
            <a:r>
              <a:rPr lang="en-US" sz="1800" b="0" dirty="0" smtClean="0"/>
              <a:t>	Calculations</a:t>
            </a:r>
          </a:p>
          <a:p>
            <a:pPr marL="0" lvl="2" indent="0">
              <a:buNone/>
            </a:pPr>
            <a:r>
              <a:rPr lang="en-US" sz="1800" dirty="0" smtClean="0"/>
              <a:t>	D</a:t>
            </a:r>
            <a:r>
              <a:rPr lang="en-US" sz="1800" b="0" dirty="0" smtClean="0"/>
              <a:t>isplay hierarchies. </a:t>
            </a:r>
          </a:p>
          <a:p>
            <a:pPr marL="285750" indent="-285750">
              <a:buFont typeface="Arial" panose="020B0604020202020204" pitchFamily="34" charset="0"/>
              <a:buChar char="•"/>
            </a:pPr>
            <a:r>
              <a:rPr lang="en-US" sz="2000" b="0" dirty="0" smtClean="0"/>
              <a:t>Add charts</a:t>
            </a:r>
          </a:p>
          <a:p>
            <a:pPr>
              <a:buFont typeface="Arial" pitchFamily="34" charset="0"/>
              <a:buChar char="•"/>
            </a:pPr>
            <a:r>
              <a:rPr lang="en-US" sz="2000" b="0" dirty="0" smtClean="0"/>
              <a:t>Currency conversion</a:t>
            </a:r>
          </a:p>
          <a:p>
            <a:pPr>
              <a:buFont typeface="Arial" pitchFamily="34" charset="0"/>
              <a:buChar char="•"/>
            </a:pPr>
            <a:r>
              <a:rPr lang="en-US" sz="2000" b="0" dirty="0" smtClean="0"/>
              <a:t>Convert to PowerPoint.</a:t>
            </a:r>
            <a:endParaRPr lang="en-US" sz="2000" b="0" dirty="0"/>
          </a:p>
        </p:txBody>
      </p:sp>
    </p:spTree>
    <p:extLst>
      <p:ext uri="{BB962C8B-B14F-4D97-AF65-F5344CB8AC3E}">
        <p14:creationId xmlns:p14="http://schemas.microsoft.com/office/powerpoint/2010/main" val="338530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Microsoft Office Edition Features</a:t>
            </a:r>
          </a:p>
        </p:txBody>
      </p:sp>
      <p:sp>
        <p:nvSpPr>
          <p:cNvPr id="20483" name="Content Placeholder 2"/>
          <p:cNvSpPr>
            <a:spLocks noGrp="1"/>
          </p:cNvSpPr>
          <p:nvPr>
            <p:ph idx="4294967295"/>
          </p:nvPr>
        </p:nvSpPr>
        <p:spPr>
          <a:xfrm>
            <a:off x="324000" y="2376488"/>
            <a:ext cx="8496000" cy="4024312"/>
          </a:xfrm>
          <a:prstGeom prst="rect">
            <a:avLst/>
          </a:prstGeom>
        </p:spPr>
        <p:txBody>
          <a:bodyPr tIns="0"/>
          <a:lstStyle/>
          <a:p>
            <a:pPr lvl="1">
              <a:buFont typeface="Arial" pitchFamily="34" charset="0"/>
              <a:buChar char="•"/>
            </a:pPr>
            <a:r>
              <a:rPr lang="en-US" sz="2000" dirty="0" smtClean="0"/>
              <a:t>Design/Task/Navigation Panel like Excel “Pivot” table</a:t>
            </a:r>
          </a:p>
          <a:p>
            <a:pPr lvl="1">
              <a:buFont typeface="Arial" pitchFamily="34" charset="0"/>
              <a:buChar char="•"/>
            </a:pPr>
            <a:r>
              <a:rPr lang="en-US" sz="2000" dirty="0" smtClean="0"/>
              <a:t>Drag and Drop (BEx Analyzer had this too…but)</a:t>
            </a:r>
          </a:p>
          <a:p>
            <a:pPr lvl="1">
              <a:buFont typeface="Arial" pitchFamily="34" charset="0"/>
              <a:buChar char="•"/>
            </a:pPr>
            <a:r>
              <a:rPr lang="en-US" sz="2000" dirty="0" smtClean="0"/>
              <a:t>Undo button</a:t>
            </a:r>
          </a:p>
          <a:p>
            <a:pPr lvl="1">
              <a:buFont typeface="Arial" pitchFamily="34" charset="0"/>
              <a:buChar char="•"/>
            </a:pPr>
            <a:r>
              <a:rPr lang="en-US" sz="2000" dirty="0" smtClean="0"/>
              <a:t>PowerPoint Integration</a:t>
            </a:r>
          </a:p>
          <a:p>
            <a:pPr lvl="2">
              <a:buFont typeface="Arial" pitchFamily="34" charset="0"/>
              <a:buChar char="•"/>
            </a:pPr>
            <a:r>
              <a:rPr lang="en-US" sz="1800" dirty="0" smtClean="0"/>
              <a:t>From Excel to PowerPoint, or a new analysis within PowerPoint</a:t>
            </a:r>
          </a:p>
          <a:p>
            <a:pPr lvl="1">
              <a:buFont typeface="Arial" pitchFamily="34" charset="0"/>
              <a:buChar char="•"/>
            </a:pPr>
            <a:r>
              <a:rPr lang="en-US" sz="2000" dirty="0" smtClean="0"/>
              <a:t>Easy insertion of multiple data sources</a:t>
            </a:r>
          </a:p>
          <a:p>
            <a:pPr lvl="1">
              <a:buFont typeface="Arial" pitchFamily="34" charset="0"/>
              <a:buChar char="•"/>
            </a:pPr>
            <a:r>
              <a:rPr lang="en-US" sz="2000" dirty="0" smtClean="0"/>
              <a:t>Pause/Refresh button</a:t>
            </a:r>
          </a:p>
          <a:p>
            <a:pPr lvl="1">
              <a:buFont typeface="Arial" pitchFamily="34" charset="0"/>
              <a:buChar char="•"/>
            </a:pPr>
            <a:r>
              <a:rPr lang="en-US" sz="2000" dirty="0" smtClean="0"/>
              <a:t>Runs any BW Query</a:t>
            </a:r>
          </a:p>
          <a:p>
            <a:pPr lvl="1">
              <a:buFont typeface="Arial" pitchFamily="34" charset="0"/>
              <a:buChar char="•"/>
            </a:pPr>
            <a:r>
              <a:rPr lang="en-US" sz="2000" dirty="0" smtClean="0"/>
              <a:t>Add multiple queries to one workbook</a:t>
            </a:r>
          </a:p>
        </p:txBody>
      </p:sp>
      <p:pic>
        <p:nvPicPr>
          <p:cNvPr id="20487" name="Picture 7"/>
          <p:cNvPicPr>
            <a:picLocks noChangeAspect="1" noChangeArrowheads="1"/>
          </p:cNvPicPr>
          <p:nvPr/>
        </p:nvPicPr>
        <p:blipFill>
          <a:blip r:embed="rId3" cstate="print"/>
          <a:srcRect/>
          <a:stretch>
            <a:fillRect/>
          </a:stretch>
        </p:blipFill>
        <p:spPr bwMode="auto">
          <a:xfrm>
            <a:off x="249238" y="1447800"/>
            <a:ext cx="8894762" cy="752475"/>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134117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4" name="Content Placeholder 3"/>
          <p:cNvSpPr>
            <a:spLocks noGrp="1"/>
          </p:cNvSpPr>
          <p:nvPr>
            <p:ph idx="4294967295"/>
          </p:nvPr>
        </p:nvSpPr>
        <p:spPr>
          <a:xfrm>
            <a:off x="324000" y="1690687"/>
            <a:ext cx="8496000" cy="4391025"/>
          </a:xfrm>
          <a:prstGeom prst="rect">
            <a:avLst/>
          </a:prstGeom>
        </p:spPr>
        <p:txBody>
          <a:bodyPr tIns="0"/>
          <a:lstStyle/>
          <a:p>
            <a:pPr algn="l"/>
            <a:r>
              <a:rPr lang="en-US" sz="2000" b="1" dirty="0" smtClean="0">
                <a:cs typeface="Calibri" pitchFamily="34" charset="0"/>
              </a:rPr>
              <a:t>Data Source </a:t>
            </a:r>
            <a:r>
              <a:rPr lang="en-US" sz="2000" dirty="0" smtClean="0">
                <a:cs typeface="Calibri" pitchFamily="34" charset="0"/>
              </a:rPr>
              <a:t>= </a:t>
            </a:r>
            <a:r>
              <a:rPr lang="en-US" sz="2000" b="0" dirty="0" smtClean="0">
                <a:cs typeface="Calibri" pitchFamily="34" charset="0"/>
              </a:rPr>
              <a:t>BW Query or InfoProvider</a:t>
            </a:r>
          </a:p>
          <a:p>
            <a:pPr algn="l"/>
            <a:r>
              <a:rPr lang="en-US" sz="2000" b="1" dirty="0" smtClean="0">
                <a:cs typeface="Calibri" pitchFamily="34" charset="0"/>
              </a:rPr>
              <a:t>Dimension</a:t>
            </a:r>
            <a:r>
              <a:rPr lang="en-US" sz="2000" dirty="0" smtClean="0">
                <a:cs typeface="Calibri" pitchFamily="34" charset="0"/>
              </a:rPr>
              <a:t> = </a:t>
            </a:r>
            <a:r>
              <a:rPr lang="en-US" sz="2000" b="0" dirty="0" smtClean="0">
                <a:cs typeface="Calibri" pitchFamily="34" charset="0"/>
              </a:rPr>
              <a:t>Characteristic e.g. </a:t>
            </a:r>
            <a:r>
              <a:rPr lang="en-US" sz="2000" b="0" i="1" dirty="0" smtClean="0">
                <a:cs typeface="Calibri" pitchFamily="34" charset="0"/>
              </a:rPr>
              <a:t>customer</a:t>
            </a:r>
          </a:p>
          <a:p>
            <a:pPr algn="l"/>
            <a:r>
              <a:rPr lang="en-US" sz="2000" b="1" dirty="0" smtClean="0">
                <a:cs typeface="Calibri" pitchFamily="34" charset="0"/>
              </a:rPr>
              <a:t>Crosstab </a:t>
            </a:r>
            <a:r>
              <a:rPr lang="en-US" sz="2000" dirty="0" smtClean="0">
                <a:cs typeface="Calibri" pitchFamily="34" charset="0"/>
              </a:rPr>
              <a:t>= </a:t>
            </a:r>
            <a:r>
              <a:rPr lang="en-US" sz="2000" b="0" dirty="0" smtClean="0">
                <a:cs typeface="Calibri" pitchFamily="34" charset="0"/>
              </a:rPr>
              <a:t>The rows and columns output that appears in Excel. An Excel workbook can contain several Analysis crosstabs.</a:t>
            </a:r>
          </a:p>
          <a:p>
            <a:pPr algn="l"/>
            <a:r>
              <a:rPr lang="en-US" sz="2000" b="1" dirty="0" smtClean="0">
                <a:cs typeface="Calibri" pitchFamily="34" charset="0"/>
              </a:rPr>
              <a:t>Design Panel </a:t>
            </a:r>
            <a:r>
              <a:rPr lang="en-US" sz="2000" dirty="0" smtClean="0">
                <a:cs typeface="Calibri" pitchFamily="34" charset="0"/>
              </a:rPr>
              <a:t>= </a:t>
            </a:r>
            <a:r>
              <a:rPr lang="en-US" sz="2000" b="0" dirty="0" smtClean="0">
                <a:cs typeface="Calibri" pitchFamily="34" charset="0"/>
              </a:rPr>
              <a:t>main panel where the output of the query is controlled</a:t>
            </a:r>
          </a:p>
          <a:p>
            <a:pPr algn="l"/>
            <a:r>
              <a:rPr lang="en-US" sz="2000" b="1" dirty="0" smtClean="0">
                <a:cs typeface="Calibri" pitchFamily="34" charset="0"/>
              </a:rPr>
              <a:t>Analysis Ribbon </a:t>
            </a:r>
            <a:r>
              <a:rPr lang="en-US" sz="2000" dirty="0" smtClean="0">
                <a:cs typeface="Calibri" pitchFamily="34" charset="0"/>
              </a:rPr>
              <a:t>= </a:t>
            </a:r>
            <a:r>
              <a:rPr lang="en-US" sz="2000" b="0" dirty="0" smtClean="0">
                <a:cs typeface="Calibri" pitchFamily="34" charset="0"/>
              </a:rPr>
              <a:t>In Excel 2007/2010/2013, a separate ribbon (menu) appears in Excel with various buttons and menus</a:t>
            </a:r>
          </a:p>
          <a:p>
            <a:pPr algn="l"/>
            <a:r>
              <a:rPr lang="en-US" sz="2000" b="1" dirty="0" smtClean="0">
                <a:cs typeface="Calibri" pitchFamily="34" charset="0"/>
              </a:rPr>
              <a:t>Context Menu </a:t>
            </a:r>
            <a:r>
              <a:rPr lang="en-US" sz="2000" dirty="0" smtClean="0">
                <a:cs typeface="Calibri" pitchFamily="34" charset="0"/>
              </a:rPr>
              <a:t>= </a:t>
            </a:r>
            <a:r>
              <a:rPr lang="en-US" sz="2000" b="0" dirty="0" smtClean="0">
                <a:cs typeface="Calibri" pitchFamily="34" charset="0"/>
              </a:rPr>
              <a:t>Popup menu that appears when right-clicking a field in the output of Analysis</a:t>
            </a:r>
          </a:p>
          <a:p>
            <a:pPr algn="l"/>
            <a:endParaRPr lang="en-US" sz="2000" dirty="0"/>
          </a:p>
        </p:txBody>
      </p:sp>
    </p:spTree>
    <p:extLst>
      <p:ext uri="{BB962C8B-B14F-4D97-AF65-F5344CB8AC3E}">
        <p14:creationId xmlns:p14="http://schemas.microsoft.com/office/powerpoint/2010/main" val="109069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SAP </a:t>
            </a:r>
            <a:r>
              <a:rPr lang="en-US" dirty="0" err="1" smtClean="0"/>
              <a:t>BusinessObjects</a:t>
            </a:r>
            <a:r>
              <a:rPr lang="en-US" dirty="0" smtClean="0"/>
              <a:t> Analysis</a:t>
            </a:r>
            <a:endParaRPr lang="en-US" dirty="0"/>
          </a:p>
        </p:txBody>
      </p:sp>
      <p:sp>
        <p:nvSpPr>
          <p:cNvPr id="3" name="Text Placeholder 2"/>
          <p:cNvSpPr>
            <a:spLocks noGrp="1"/>
          </p:cNvSpPr>
          <p:nvPr>
            <p:ph type="body" sz="quarter" idx="10"/>
          </p:nvPr>
        </p:nvSpPr>
        <p:spPr>
          <a:xfrm>
            <a:off x="324001" y="1690687"/>
            <a:ext cx="4476600" cy="4391026"/>
          </a:xfrm>
        </p:spPr>
        <p:txBody>
          <a:bodyPr/>
          <a:lstStyle/>
          <a:p>
            <a:r>
              <a:rPr lang="en-US" b="0" dirty="0" smtClean="0"/>
              <a:t>OLAP data access</a:t>
            </a:r>
          </a:p>
          <a:p>
            <a:r>
              <a:rPr lang="en-US" b="0" dirty="0" smtClean="0"/>
              <a:t>Available in various editions – Web, Excel and PowerPoint</a:t>
            </a:r>
          </a:p>
          <a:p>
            <a:r>
              <a:rPr lang="en-US" b="0" dirty="0" smtClean="0"/>
              <a:t>Multiple OLAP cubes in the same workspace</a:t>
            </a:r>
          </a:p>
          <a:p>
            <a:r>
              <a:rPr lang="en-US" b="0" dirty="0" smtClean="0"/>
              <a:t>Optimized for highly interactive analysis</a:t>
            </a:r>
          </a:p>
          <a:p>
            <a:r>
              <a:rPr lang="en-US" b="0" dirty="0" smtClean="0"/>
              <a:t>Several visualization options (scatter charts, radar charts etc.)</a:t>
            </a:r>
          </a:p>
          <a:p>
            <a:r>
              <a:rPr lang="en-US" b="0" dirty="0" smtClean="0"/>
              <a:t>Exception highlighting</a:t>
            </a:r>
          </a:p>
          <a:p>
            <a:r>
              <a:rPr lang="en-US" b="0" dirty="0" smtClean="0"/>
              <a:t>Drill-down capability</a:t>
            </a:r>
          </a:p>
          <a:p>
            <a:r>
              <a:rPr lang="en-US" b="0" dirty="0" smtClean="0"/>
              <a:t>Ideal for power user</a:t>
            </a:r>
          </a:p>
        </p:txBody>
      </p:sp>
      <p:pic>
        <p:nvPicPr>
          <p:cNvPr id="4098" name="Picture 2"/>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876799" y="1905000"/>
            <a:ext cx="426180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2786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496000" cy="756000"/>
          </a:xfrm>
        </p:spPr>
        <p:txBody>
          <a:bodyPr/>
          <a:lstStyle/>
          <a:p>
            <a:r>
              <a:rPr lang="en-US" dirty="0" smtClean="0"/>
              <a:t>User Interface in Excel</a:t>
            </a:r>
            <a:endParaRPr lang="en-US" dirty="0"/>
          </a:p>
        </p:txBody>
      </p:sp>
      <p:pic>
        <p:nvPicPr>
          <p:cNvPr id="32811"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74763" y="1905000"/>
            <a:ext cx="5943600" cy="3543300"/>
          </a:xfrm>
          <a:prstGeom prst="rect">
            <a:avLst/>
          </a:prstGeom>
          <a:noFill/>
        </p:spPr>
      </p:pic>
      <p:sp>
        <p:nvSpPr>
          <p:cNvPr id="32819" name="AutoShape 51"/>
          <p:cNvSpPr>
            <a:spLocks noChangeArrowheads="1"/>
          </p:cNvSpPr>
          <p:nvPr/>
        </p:nvSpPr>
        <p:spPr bwMode="auto">
          <a:xfrm>
            <a:off x="3033713" y="1219200"/>
            <a:ext cx="2376487" cy="371475"/>
          </a:xfrm>
          <a:prstGeom prst="wedgeRectCallout">
            <a:avLst>
              <a:gd name="adj1" fmla="val 43684"/>
              <a:gd name="adj2" fmla="val 452111"/>
            </a:avLst>
          </a:prstGeom>
          <a:gradFill rotWithShape="0">
            <a:gsLst>
              <a:gs pos="0">
                <a:srgbClr val="FFFFFF"/>
              </a:gs>
              <a:gs pos="100000">
                <a:srgbClr val="B8CCE4"/>
              </a:gs>
            </a:gsLst>
            <a:lin ang="5400000" scaled="1"/>
          </a:gradFill>
          <a:ln w="12700">
            <a:solidFill>
              <a:srgbClr val="95B3D7"/>
            </a:solidFill>
            <a:miter lim="800000"/>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Key Figures/Measures</a:t>
            </a:r>
            <a:endParaRPr kumimoji="0" lang="en-US" sz="1800" b="0" i="0" u="none" strike="noStrike" cap="none" normalizeH="0" baseline="0" dirty="0" smtClean="0">
              <a:ln>
                <a:noFill/>
              </a:ln>
              <a:solidFill>
                <a:schemeClr val="tx1"/>
              </a:solidFill>
              <a:effectLst/>
              <a:latin typeface="Arial" pitchFamily="34" charset="0"/>
            </a:endParaRPr>
          </a:p>
        </p:txBody>
      </p:sp>
      <p:sp>
        <p:nvSpPr>
          <p:cNvPr id="32816" name="AutoShape 48"/>
          <p:cNvSpPr>
            <a:spLocks noChangeArrowheads="1"/>
          </p:cNvSpPr>
          <p:nvPr/>
        </p:nvSpPr>
        <p:spPr bwMode="auto">
          <a:xfrm>
            <a:off x="255374" y="1219200"/>
            <a:ext cx="2487826" cy="371475"/>
          </a:xfrm>
          <a:prstGeom prst="wedgeRectCallout">
            <a:avLst>
              <a:gd name="adj1" fmla="val 10282"/>
              <a:gd name="adj2" fmla="val 388544"/>
            </a:avLst>
          </a:prstGeom>
          <a:gradFill rotWithShape="0">
            <a:gsLst>
              <a:gs pos="0">
                <a:srgbClr val="FFFFFF"/>
              </a:gs>
              <a:gs pos="100000">
                <a:srgbClr val="B8CCE4"/>
              </a:gs>
            </a:gsLst>
            <a:lin ang="5400000" scaled="1"/>
          </a:gradFill>
          <a:ln w="12700">
            <a:solidFill>
              <a:srgbClr val="95B3D7"/>
            </a:solidFill>
            <a:miter lim="800000"/>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Characteristics/Dimensions</a:t>
            </a:r>
            <a:endParaRPr kumimoji="0" lang="en-US" sz="1800" b="0" i="0" u="none" strike="noStrike" cap="none" normalizeH="0" baseline="0" dirty="0" smtClean="0">
              <a:ln>
                <a:noFill/>
              </a:ln>
              <a:solidFill>
                <a:schemeClr val="tx1"/>
              </a:solidFill>
              <a:effectLst/>
              <a:latin typeface="Arial" pitchFamily="34" charset="0"/>
            </a:endParaRPr>
          </a:p>
        </p:txBody>
      </p:sp>
      <p:sp>
        <p:nvSpPr>
          <p:cNvPr id="32812" name="AutoShape 44"/>
          <p:cNvSpPr>
            <a:spLocks noChangeArrowheads="1"/>
          </p:cNvSpPr>
          <p:nvPr/>
        </p:nvSpPr>
        <p:spPr bwMode="auto">
          <a:xfrm>
            <a:off x="762000" y="5876925"/>
            <a:ext cx="2922588" cy="371475"/>
          </a:xfrm>
          <a:prstGeom prst="wedgeRectCallout">
            <a:avLst>
              <a:gd name="adj1" fmla="val 111380"/>
              <a:gd name="adj2" fmla="val -698184"/>
            </a:avLst>
          </a:prstGeom>
          <a:gradFill rotWithShape="0">
            <a:gsLst>
              <a:gs pos="0">
                <a:srgbClr val="FFFFFF"/>
              </a:gs>
              <a:gs pos="100000">
                <a:srgbClr val="B8CCE4"/>
              </a:gs>
            </a:gsLst>
            <a:lin ang="5400000" scaled="1"/>
          </a:gradFill>
          <a:ln w="12700">
            <a:solidFill>
              <a:srgbClr val="95B3D7"/>
            </a:solidFill>
            <a:miter lim="800000"/>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Available Data Source Fields</a:t>
            </a:r>
            <a:endParaRPr kumimoji="0" lang="en-US" sz="1800" b="0" i="0" u="none" strike="noStrike" cap="none" normalizeH="0" baseline="0" smtClean="0">
              <a:ln>
                <a:noFill/>
              </a:ln>
              <a:solidFill>
                <a:schemeClr val="tx1"/>
              </a:solidFill>
              <a:effectLst/>
              <a:latin typeface="Arial" pitchFamily="34" charset="0"/>
            </a:endParaRPr>
          </a:p>
        </p:txBody>
      </p:sp>
      <p:sp>
        <p:nvSpPr>
          <p:cNvPr id="32813" name="AutoShape 45"/>
          <p:cNvSpPr>
            <a:spLocks noChangeArrowheads="1"/>
          </p:cNvSpPr>
          <p:nvPr/>
        </p:nvSpPr>
        <p:spPr bwMode="auto">
          <a:xfrm>
            <a:off x="3829051" y="5876925"/>
            <a:ext cx="914400" cy="371475"/>
          </a:xfrm>
          <a:prstGeom prst="wedgeRectCallout">
            <a:avLst>
              <a:gd name="adj1" fmla="val 230939"/>
              <a:gd name="adj2" fmla="val -745451"/>
            </a:avLst>
          </a:prstGeom>
          <a:gradFill rotWithShape="0">
            <a:gsLst>
              <a:gs pos="0">
                <a:srgbClr val="FFFFFF"/>
              </a:gs>
              <a:gs pos="100000">
                <a:srgbClr val="B8CCE4"/>
              </a:gs>
            </a:gsLst>
            <a:lin ang="5400000" scaled="1"/>
          </a:gradFill>
          <a:ln w="12700">
            <a:solidFill>
              <a:srgbClr val="95B3D7"/>
            </a:solidFill>
            <a:miter lim="800000"/>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Columns</a:t>
            </a:r>
            <a:endParaRPr kumimoji="0" lang="en-US" sz="1800" b="0" i="0" u="none" strike="noStrike" cap="none" normalizeH="0" baseline="0" smtClean="0">
              <a:ln>
                <a:noFill/>
              </a:ln>
              <a:solidFill>
                <a:schemeClr val="tx1"/>
              </a:solidFill>
              <a:effectLst/>
              <a:latin typeface="Arial" pitchFamily="34" charset="0"/>
            </a:endParaRPr>
          </a:p>
        </p:txBody>
      </p:sp>
      <p:sp>
        <p:nvSpPr>
          <p:cNvPr id="32814" name="AutoShape 46"/>
          <p:cNvSpPr>
            <a:spLocks noChangeArrowheads="1"/>
          </p:cNvSpPr>
          <p:nvPr/>
        </p:nvSpPr>
        <p:spPr bwMode="auto">
          <a:xfrm>
            <a:off x="5200651" y="5876925"/>
            <a:ext cx="788987" cy="371475"/>
          </a:xfrm>
          <a:prstGeom prst="wedgeRectCallout">
            <a:avLst>
              <a:gd name="adj1" fmla="val 142865"/>
              <a:gd name="adj2" fmla="val -517359"/>
            </a:avLst>
          </a:prstGeom>
          <a:gradFill rotWithShape="0">
            <a:gsLst>
              <a:gs pos="0">
                <a:srgbClr val="FFFFFF"/>
              </a:gs>
              <a:gs pos="100000">
                <a:srgbClr val="B8CCE4"/>
              </a:gs>
            </a:gsLst>
            <a:lin ang="5400000" scaled="1"/>
          </a:gradFill>
          <a:ln w="12700">
            <a:solidFill>
              <a:srgbClr val="95B3D7"/>
            </a:solidFill>
            <a:miter lim="800000"/>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Rows</a:t>
            </a:r>
            <a:endParaRPr kumimoji="0" lang="en-US" sz="1800" b="0" i="0" u="none" strike="noStrike" cap="none" normalizeH="0" baseline="0" smtClean="0">
              <a:ln>
                <a:noFill/>
              </a:ln>
              <a:solidFill>
                <a:schemeClr val="tx1"/>
              </a:solidFill>
              <a:effectLst/>
              <a:latin typeface="Arial" pitchFamily="34" charset="0"/>
            </a:endParaRPr>
          </a:p>
        </p:txBody>
      </p:sp>
      <p:sp>
        <p:nvSpPr>
          <p:cNvPr id="32815" name="AutoShape 47"/>
          <p:cNvSpPr>
            <a:spLocks noChangeArrowheads="1"/>
          </p:cNvSpPr>
          <p:nvPr/>
        </p:nvSpPr>
        <p:spPr bwMode="auto">
          <a:xfrm>
            <a:off x="6103938" y="5876925"/>
            <a:ext cx="1781175" cy="371475"/>
          </a:xfrm>
          <a:prstGeom prst="wedgeRectCallout">
            <a:avLst>
              <a:gd name="adj1" fmla="val -20445"/>
              <a:gd name="adj2" fmla="val -371314"/>
            </a:avLst>
          </a:prstGeom>
          <a:gradFill rotWithShape="0">
            <a:gsLst>
              <a:gs pos="0">
                <a:srgbClr val="FFFFFF"/>
              </a:gs>
              <a:gs pos="100000">
                <a:srgbClr val="B8CCE4"/>
              </a:gs>
            </a:gsLst>
            <a:lin ang="5400000" scaled="1"/>
          </a:gradFill>
          <a:ln w="12700">
            <a:solidFill>
              <a:srgbClr val="95B3D7"/>
            </a:solidFill>
            <a:miter lim="800000"/>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Background Filter</a:t>
            </a:r>
            <a:endParaRPr kumimoji="0" lang="en-US" sz="1800" b="0" i="0" u="none" strike="noStrike" cap="none" normalizeH="0" baseline="0" smtClean="0">
              <a:ln>
                <a:noFill/>
              </a:ln>
              <a:solidFill>
                <a:schemeClr val="tx1"/>
              </a:solidFill>
              <a:effectLst/>
              <a:latin typeface="Arial" pitchFamily="34" charset="0"/>
            </a:endParaRPr>
          </a:p>
        </p:txBody>
      </p:sp>
      <p:sp>
        <p:nvSpPr>
          <p:cNvPr id="32818" name="AutoShape 50"/>
          <p:cNvSpPr>
            <a:spLocks noChangeArrowheads="1"/>
          </p:cNvSpPr>
          <p:nvPr/>
        </p:nvSpPr>
        <p:spPr bwMode="auto">
          <a:xfrm>
            <a:off x="7272338" y="1219200"/>
            <a:ext cx="1590675" cy="371475"/>
          </a:xfrm>
          <a:prstGeom prst="wedgeRectCallout">
            <a:avLst>
              <a:gd name="adj1" fmla="val -78583"/>
              <a:gd name="adj2" fmla="val 451537"/>
            </a:avLst>
          </a:prstGeom>
          <a:gradFill rotWithShape="0">
            <a:gsLst>
              <a:gs pos="0">
                <a:srgbClr val="FFFFFF"/>
              </a:gs>
              <a:gs pos="100000">
                <a:srgbClr val="B8CCE4"/>
              </a:gs>
            </a:gsLst>
            <a:lin ang="5400000" scaled="1"/>
          </a:gradFill>
          <a:ln w="12700">
            <a:solidFill>
              <a:srgbClr val="95B3D7"/>
            </a:solidFill>
            <a:miter lim="800000"/>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Design Panel</a:t>
            </a:r>
            <a:endParaRPr kumimoji="0" lang="en-US" sz="1800" b="0" i="0" u="none" strike="noStrike" cap="none" normalizeH="0" baseline="0" smtClean="0">
              <a:ln>
                <a:noFill/>
              </a:ln>
              <a:solidFill>
                <a:schemeClr val="tx1"/>
              </a:solidFill>
              <a:effectLst/>
              <a:latin typeface="Arial" pitchFamily="34" charset="0"/>
            </a:endParaRPr>
          </a:p>
        </p:txBody>
      </p:sp>
      <p:sp>
        <p:nvSpPr>
          <p:cNvPr id="32817" name="AutoShape 49"/>
          <p:cNvSpPr>
            <a:spLocks noChangeArrowheads="1"/>
          </p:cNvSpPr>
          <p:nvPr/>
        </p:nvSpPr>
        <p:spPr bwMode="auto">
          <a:xfrm>
            <a:off x="5538788" y="1219200"/>
            <a:ext cx="1590675" cy="371475"/>
          </a:xfrm>
          <a:prstGeom prst="wedgeRectCallout">
            <a:avLst>
              <a:gd name="adj1" fmla="val -10319"/>
              <a:gd name="adj2" fmla="val 254102"/>
            </a:avLst>
          </a:prstGeom>
          <a:gradFill rotWithShape="0">
            <a:gsLst>
              <a:gs pos="0">
                <a:srgbClr val="FFFFFF"/>
              </a:gs>
              <a:gs pos="100000">
                <a:srgbClr val="B8CCE4"/>
              </a:gs>
            </a:gsLst>
            <a:lin ang="5400000" scaled="1"/>
          </a:gradFill>
          <a:ln w="12700">
            <a:solidFill>
              <a:srgbClr val="95B3D7"/>
            </a:solidFill>
            <a:miter lim="800000"/>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Analysis Ribbon</a:t>
            </a:r>
            <a:endParaRPr kumimoji="0" lang="en-US" sz="1800" b="0" i="0" u="none" strike="noStrike" cap="none" normalizeH="0" baseline="0" dirty="0" smtClean="0">
              <a:ln>
                <a:noFill/>
              </a:ln>
              <a:solidFill>
                <a:schemeClr val="tx1"/>
              </a:solidFill>
              <a:effectLst/>
              <a:latin typeface="Arial" pitchFamily="34" charset="0"/>
            </a:endParaRPr>
          </a:p>
        </p:txBody>
      </p:sp>
      <p:sp>
        <p:nvSpPr>
          <p:cNvPr id="32820" name="Rectangle 52"/>
          <p:cNvSpPr>
            <a:spLocks noChangeArrowheads="1"/>
          </p:cNvSpPr>
          <p:nvPr/>
        </p:nvSpPr>
        <p:spPr bwMode="auto">
          <a:xfrm>
            <a:off x="1274763" y="12192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pitchFamily="34" charset="0"/>
            </a:endParaRPr>
          </a:p>
        </p:txBody>
      </p:sp>
      <p:sp>
        <p:nvSpPr>
          <p:cNvPr id="32825" name="Rectangle 57"/>
          <p:cNvSpPr>
            <a:spLocks noChangeArrowheads="1"/>
          </p:cNvSpPr>
          <p:nvPr/>
        </p:nvSpPr>
        <p:spPr bwMode="auto">
          <a:xfrm>
            <a:off x="1731963" y="1803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smtClean="0">
                <a:ln>
                  <a:noFill/>
                </a:ln>
                <a:solidFill>
                  <a:schemeClr val="tx1"/>
                </a:solidFill>
                <a:effectLst/>
                <a:latin typeface="Arial" pitchFamily="34" charset="0"/>
              </a:rPr>
              <a:t/>
            </a:r>
            <a:br>
              <a:rPr kumimoji="0" lang="en-US" sz="600" b="0" i="0" u="none" strike="noStrike" cap="none" normalizeH="0" baseline="0" smtClean="0">
                <a:ln>
                  <a:noFill/>
                </a:ln>
                <a:solidFill>
                  <a:schemeClr val="tx1"/>
                </a:solidFill>
                <a:effectLst/>
                <a:latin typeface="Arial" pitchFamily="34" charset="0"/>
              </a:rPr>
            </a:br>
            <a:endParaRPr kumimoji="0" lang="en-US" sz="1800" b="0" i="0" u="none" strike="noStrike" cap="none" normalizeH="0" baseline="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2830" name="Rectangle 62"/>
          <p:cNvSpPr>
            <a:spLocks noChangeArrowheads="1"/>
          </p:cNvSpPr>
          <p:nvPr/>
        </p:nvSpPr>
        <p:spPr bwMode="auto">
          <a:xfrm>
            <a:off x="1731963" y="1803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831" name="Rectangle 63"/>
          <p:cNvSpPr>
            <a:spLocks noChangeArrowheads="1"/>
          </p:cNvSpPr>
          <p:nvPr/>
        </p:nvSpPr>
        <p:spPr bwMode="auto">
          <a:xfrm>
            <a:off x="1731963" y="5346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52072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p:txBody>
          <a:bodyPr/>
          <a:lstStyle/>
          <a:p>
            <a:r>
              <a:rPr lang="en-US" dirty="0" smtClean="0"/>
              <a:t>PowerPoint vs. Excel Analysis Ribbons</a:t>
            </a:r>
          </a:p>
        </p:txBody>
      </p:sp>
      <p:pic>
        <p:nvPicPr>
          <p:cNvPr id="98306" name="Picture 2"/>
          <p:cNvPicPr>
            <a:picLocks noChangeAspect="1" noChangeArrowheads="1"/>
          </p:cNvPicPr>
          <p:nvPr/>
        </p:nvPicPr>
        <p:blipFill>
          <a:blip r:embed="rId3" cstate="print"/>
          <a:srcRect/>
          <a:stretch>
            <a:fillRect/>
          </a:stretch>
        </p:blipFill>
        <p:spPr bwMode="auto">
          <a:xfrm>
            <a:off x="533400" y="1905000"/>
            <a:ext cx="7113588" cy="981075"/>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pic>
        <p:nvPicPr>
          <p:cNvPr id="9" name="Picture 7"/>
          <p:cNvPicPr>
            <a:picLocks noChangeAspect="1" noChangeArrowheads="1"/>
          </p:cNvPicPr>
          <p:nvPr/>
        </p:nvPicPr>
        <p:blipFill>
          <a:blip r:embed="rId4" cstate="print"/>
          <a:srcRect/>
          <a:stretch>
            <a:fillRect/>
          </a:stretch>
        </p:blipFill>
        <p:spPr bwMode="auto">
          <a:xfrm>
            <a:off x="249238" y="3962400"/>
            <a:ext cx="8894762" cy="752475"/>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sp>
        <p:nvSpPr>
          <p:cNvPr id="21510" name="TextBox 9"/>
          <p:cNvSpPr txBox="1">
            <a:spLocks noChangeArrowheads="1"/>
          </p:cNvSpPr>
          <p:nvPr/>
        </p:nvSpPr>
        <p:spPr bwMode="auto">
          <a:xfrm>
            <a:off x="228600" y="1219200"/>
            <a:ext cx="8001000" cy="523875"/>
          </a:xfrm>
          <a:prstGeom prst="rect">
            <a:avLst/>
          </a:prstGeom>
          <a:noFill/>
          <a:ln w="9525">
            <a:noFill/>
            <a:miter lim="800000"/>
            <a:headEnd/>
            <a:tailEnd/>
          </a:ln>
        </p:spPr>
        <p:txBody>
          <a:bodyPr>
            <a:spAutoFit/>
          </a:bodyPr>
          <a:lstStyle/>
          <a:p>
            <a:pPr algn="ctr"/>
            <a:r>
              <a:rPr lang="en-US"/>
              <a:t>PowerPoint Ribbon</a:t>
            </a:r>
          </a:p>
        </p:txBody>
      </p:sp>
      <p:sp>
        <p:nvSpPr>
          <p:cNvPr id="21511" name="TextBox 10"/>
          <p:cNvSpPr txBox="1">
            <a:spLocks noChangeArrowheads="1"/>
          </p:cNvSpPr>
          <p:nvPr/>
        </p:nvSpPr>
        <p:spPr bwMode="auto">
          <a:xfrm>
            <a:off x="304800" y="3200400"/>
            <a:ext cx="8001000" cy="523875"/>
          </a:xfrm>
          <a:prstGeom prst="rect">
            <a:avLst/>
          </a:prstGeom>
          <a:noFill/>
          <a:ln w="9525">
            <a:noFill/>
            <a:miter lim="800000"/>
            <a:headEnd/>
            <a:tailEnd/>
          </a:ln>
        </p:spPr>
        <p:txBody>
          <a:bodyPr>
            <a:spAutoFit/>
          </a:bodyPr>
          <a:lstStyle/>
          <a:p>
            <a:pPr algn="ctr"/>
            <a:r>
              <a:rPr lang="en-US"/>
              <a:t>Excel Ribbon</a:t>
            </a:r>
          </a:p>
        </p:txBody>
      </p:sp>
    </p:spTree>
    <p:extLst>
      <p:ext uri="{BB962C8B-B14F-4D97-AF65-F5344CB8AC3E}">
        <p14:creationId xmlns:p14="http://schemas.microsoft.com/office/powerpoint/2010/main" val="11982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to PowerPoint</a:t>
            </a:r>
            <a:endParaRPr lang="en-US" dirty="0"/>
          </a:p>
        </p:txBody>
      </p:sp>
      <p:pic>
        <p:nvPicPr>
          <p:cNvPr id="3074" name="Picture 2"/>
          <p:cNvPicPr>
            <a:picLocks noGrp="1" noChangeAspect="1" noChangeArrowheads="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bwMode="auto">
          <a:xfrm>
            <a:off x="5105400" y="1828800"/>
            <a:ext cx="3124200" cy="4456933"/>
          </a:xfrm>
          <a:prstGeom prst="rect">
            <a:avLst/>
          </a:prstGeom>
          <a:noFill/>
          <a:ln w="9525">
            <a:noFill/>
            <a:miter lim="800000"/>
            <a:headEnd/>
            <a:tailEnd/>
          </a:ln>
        </p:spPr>
      </p:pic>
      <p:sp>
        <p:nvSpPr>
          <p:cNvPr id="6" name="Text Placeholder 5"/>
          <p:cNvSpPr>
            <a:spLocks noGrp="1"/>
          </p:cNvSpPr>
          <p:nvPr>
            <p:ph type="body" sz="quarter" idx="11"/>
          </p:nvPr>
        </p:nvSpPr>
        <p:spPr/>
        <p:txBody>
          <a:bodyPr/>
          <a:lstStyle/>
          <a:p>
            <a:pPr>
              <a:buFont typeface="Arial" pitchFamily="34" charset="0"/>
              <a:buChar char="•"/>
            </a:pPr>
            <a:r>
              <a:rPr lang="en-US" dirty="0" smtClean="0"/>
              <a:t>Can export analysis from Excel to PowerPoint or</a:t>
            </a:r>
          </a:p>
          <a:p>
            <a:pPr>
              <a:buFont typeface="Arial" pitchFamily="34" charset="0"/>
              <a:buChar char="•"/>
            </a:pPr>
            <a:r>
              <a:rPr lang="en-US" dirty="0" smtClean="0"/>
              <a:t>Insert BEx query results directly</a:t>
            </a:r>
          </a:p>
          <a:p>
            <a:endParaRPr lang="en-US" dirty="0"/>
          </a:p>
        </p:txBody>
      </p:sp>
    </p:spTree>
    <p:extLst>
      <p:ext uri="{BB962C8B-B14F-4D97-AF65-F5344CB8AC3E}">
        <p14:creationId xmlns:p14="http://schemas.microsoft.com/office/powerpoint/2010/main" val="214603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smtClean="0"/>
              <a:t>Design Panel</a:t>
            </a:r>
          </a:p>
        </p:txBody>
      </p:sp>
      <p:sp>
        <p:nvSpPr>
          <p:cNvPr id="22531" name="Content Placeholder 2"/>
          <p:cNvSpPr>
            <a:spLocks noGrp="1"/>
          </p:cNvSpPr>
          <p:nvPr>
            <p:ph idx="4294967295"/>
          </p:nvPr>
        </p:nvSpPr>
        <p:spPr>
          <a:xfrm>
            <a:off x="381000" y="1219200"/>
            <a:ext cx="4038600" cy="5181600"/>
          </a:xfrm>
          <a:prstGeom prst="rect">
            <a:avLst/>
          </a:prstGeom>
        </p:spPr>
        <p:txBody>
          <a:bodyPr>
            <a:normAutofit lnSpcReduction="10000"/>
          </a:bodyPr>
          <a:lstStyle/>
          <a:p>
            <a:r>
              <a:rPr lang="en-US" dirty="0" smtClean="0"/>
              <a:t>Three Views</a:t>
            </a:r>
          </a:p>
          <a:p>
            <a:pPr lvl="1"/>
            <a:r>
              <a:rPr lang="en-US" dirty="0" smtClean="0"/>
              <a:t>Analysis</a:t>
            </a:r>
          </a:p>
          <a:p>
            <a:pPr lvl="2"/>
            <a:r>
              <a:rPr lang="en-US" dirty="0" smtClean="0"/>
              <a:t>Navigation - Drag and drop dimensions into rows or columns (or remove)</a:t>
            </a:r>
          </a:p>
          <a:p>
            <a:pPr lvl="2"/>
            <a:r>
              <a:rPr lang="en-US" dirty="0" smtClean="0"/>
              <a:t>Filter a dimension by specific member</a:t>
            </a:r>
          </a:p>
          <a:p>
            <a:pPr lvl="2"/>
            <a:r>
              <a:rPr lang="en-US" dirty="0" smtClean="0"/>
              <a:t>Slicing and dicing</a:t>
            </a:r>
          </a:p>
          <a:p>
            <a:pPr lvl="1"/>
            <a:r>
              <a:rPr lang="en-US" dirty="0" smtClean="0"/>
              <a:t>Information</a:t>
            </a:r>
          </a:p>
          <a:p>
            <a:pPr lvl="2"/>
            <a:r>
              <a:rPr lang="en-US" dirty="0" smtClean="0"/>
              <a:t>General information on data source/workbook</a:t>
            </a:r>
          </a:p>
          <a:p>
            <a:pPr lvl="2"/>
            <a:r>
              <a:rPr lang="en-US" dirty="0" smtClean="0"/>
              <a:t>Information on filters, variables in one place</a:t>
            </a:r>
          </a:p>
          <a:p>
            <a:pPr lvl="1"/>
            <a:r>
              <a:rPr lang="en-US" dirty="0" smtClean="0"/>
              <a:t>Components</a:t>
            </a:r>
          </a:p>
          <a:p>
            <a:pPr lvl="2"/>
            <a:r>
              <a:rPr lang="en-US" dirty="0" smtClean="0"/>
              <a:t>Structure information view from data source / worksheet perspective</a:t>
            </a:r>
          </a:p>
          <a:p>
            <a:pPr lvl="2">
              <a:buNone/>
            </a:pPr>
            <a:r>
              <a:rPr lang="en-US" sz="1800" dirty="0" smtClean="0"/>
              <a:t>Navigation</a:t>
            </a:r>
          </a:p>
          <a:p>
            <a:pPr lvl="2"/>
            <a:r>
              <a:rPr lang="en-US" dirty="0" smtClean="0"/>
              <a:t>Drag and drop</a:t>
            </a:r>
          </a:p>
          <a:p>
            <a:pPr lvl="2"/>
            <a:r>
              <a:rPr lang="en-US" dirty="0" smtClean="0"/>
              <a:t>Hierarchies</a:t>
            </a:r>
          </a:p>
          <a:p>
            <a:pPr lvl="2"/>
            <a:r>
              <a:rPr lang="en-US" dirty="0" smtClean="0"/>
              <a:t>Display attributes (from BW </a:t>
            </a:r>
            <a:r>
              <a:rPr lang="en-US" dirty="0" err="1" smtClean="0"/>
              <a:t>InfoObjects</a:t>
            </a:r>
            <a:r>
              <a:rPr lang="en-US" dirty="0" smtClean="0"/>
              <a:t>)</a:t>
            </a:r>
          </a:p>
        </p:txBody>
      </p:sp>
      <p:pic>
        <p:nvPicPr>
          <p:cNvPr id="4098"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72000" y="762000"/>
            <a:ext cx="4381500" cy="5562600"/>
          </a:xfrm>
          <a:prstGeom prst="rect">
            <a:avLst/>
          </a:prstGeom>
          <a:noFill/>
          <a:ln w="9525">
            <a:noFill/>
            <a:miter lim="800000"/>
            <a:headEnd/>
            <a:tailEnd/>
          </a:ln>
        </p:spPr>
      </p:pic>
      <p:sp>
        <p:nvSpPr>
          <p:cNvPr id="6" name="Oval 5"/>
          <p:cNvSpPr/>
          <p:nvPr/>
        </p:nvSpPr>
        <p:spPr bwMode="gray">
          <a:xfrm>
            <a:off x="4495800" y="5943600"/>
            <a:ext cx="2895600" cy="609600"/>
          </a:xfrm>
          <a:prstGeom prst="ellipse">
            <a:avLst/>
          </a:prstGeom>
          <a:noFill/>
          <a:ln w="38100">
            <a:headEnd/>
            <a:tailEnd/>
          </a:ln>
        </p:spPr>
        <p:style>
          <a:lnRef idx="1">
            <a:schemeClr val="accent5"/>
          </a:lnRef>
          <a:fillRef idx="3">
            <a:schemeClr val="accent5"/>
          </a:fillRef>
          <a:effectRef idx="2">
            <a:schemeClr val="accent5"/>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24220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Content Placeholder 2"/>
          <p:cNvSpPr>
            <a:spLocks noGrp="1"/>
          </p:cNvSpPr>
          <p:nvPr>
            <p:ph idx="4294967295"/>
          </p:nvPr>
        </p:nvSpPr>
        <p:spPr>
          <a:xfrm>
            <a:off x="324000" y="1690687"/>
            <a:ext cx="5238600" cy="4391025"/>
          </a:xfrm>
          <a:prstGeom prst="rect">
            <a:avLst/>
          </a:prstGeom>
        </p:spPr>
        <p:txBody>
          <a:bodyPr tIns="0"/>
          <a:lstStyle/>
          <a:p>
            <a:pPr algn="l">
              <a:buFont typeface="Arial" pitchFamily="34" charset="0"/>
              <a:buChar char="•"/>
            </a:pPr>
            <a:r>
              <a:rPr lang="en-US" b="0" dirty="0" smtClean="0"/>
              <a:t>Define </a:t>
            </a:r>
            <a:r>
              <a:rPr lang="en-US" b="1" dirty="0" smtClean="0"/>
              <a:t>conditional formatting </a:t>
            </a:r>
            <a:r>
              <a:rPr lang="en-US" b="0" dirty="0" smtClean="0"/>
              <a:t>(aka “exceptions”)</a:t>
            </a:r>
          </a:p>
          <a:p>
            <a:pPr algn="l">
              <a:buFont typeface="Arial" pitchFamily="34" charset="0"/>
              <a:buChar char="•"/>
            </a:pPr>
            <a:r>
              <a:rPr lang="en-US" b="0" dirty="0" smtClean="0"/>
              <a:t>Define </a:t>
            </a:r>
            <a:r>
              <a:rPr lang="en-US" b="1" dirty="0" smtClean="0"/>
              <a:t>filter by measure </a:t>
            </a:r>
            <a:r>
              <a:rPr lang="en-US" b="0" dirty="0" smtClean="0"/>
              <a:t>(aka “conditions”)</a:t>
            </a:r>
          </a:p>
          <a:p>
            <a:pPr algn="l">
              <a:buFont typeface="Arial" pitchFamily="34" charset="0"/>
              <a:buChar char="•"/>
            </a:pPr>
            <a:r>
              <a:rPr lang="en-US" b="0" dirty="0" smtClean="0"/>
              <a:t>Define easy </a:t>
            </a:r>
            <a:r>
              <a:rPr lang="en-US" b="1" dirty="0" smtClean="0"/>
              <a:t>calculations</a:t>
            </a:r>
            <a:r>
              <a:rPr lang="en-US" b="0" dirty="0" smtClean="0"/>
              <a:t> and </a:t>
            </a:r>
            <a:r>
              <a:rPr lang="en-US" b="1" dirty="0" smtClean="0"/>
              <a:t>dynamic</a:t>
            </a:r>
            <a:r>
              <a:rPr lang="en-US" b="0" dirty="0" smtClean="0"/>
              <a:t> calculations</a:t>
            </a:r>
          </a:p>
          <a:p>
            <a:pPr algn="l">
              <a:buFont typeface="Arial" pitchFamily="34" charset="0"/>
              <a:buChar char="•"/>
            </a:pPr>
            <a:r>
              <a:rPr lang="en-US" b="0" dirty="0" smtClean="0"/>
              <a:t>Excel </a:t>
            </a:r>
            <a:r>
              <a:rPr lang="en-US" b="1" dirty="0" smtClean="0"/>
              <a:t>comments</a:t>
            </a:r>
            <a:r>
              <a:rPr lang="en-US" b="0" dirty="0" smtClean="0"/>
              <a:t> on data cells</a:t>
            </a:r>
          </a:p>
          <a:p>
            <a:pPr algn="l">
              <a:buFont typeface="Arial" pitchFamily="34" charset="0"/>
              <a:buChar char="•"/>
            </a:pPr>
            <a:r>
              <a:rPr lang="en-US" b="0" dirty="0" smtClean="0"/>
              <a:t>Collapse into </a:t>
            </a:r>
            <a:r>
              <a:rPr lang="en-US" b="1" dirty="0" smtClean="0"/>
              <a:t>hierarchical structures </a:t>
            </a:r>
            <a:r>
              <a:rPr lang="en-US" b="0" dirty="0" smtClean="0"/>
              <a:t>(“display hierarchy”)</a:t>
            </a:r>
          </a:p>
          <a:p>
            <a:pPr algn="l">
              <a:buFont typeface="Arial" pitchFamily="34" charset="0"/>
              <a:buChar char="•"/>
            </a:pPr>
            <a:r>
              <a:rPr lang="en-US" b="0" dirty="0" smtClean="0"/>
              <a:t>Show/hide </a:t>
            </a:r>
            <a:r>
              <a:rPr lang="en-US" b="1" dirty="0" smtClean="0"/>
              <a:t>hierarchy</a:t>
            </a:r>
            <a:r>
              <a:rPr lang="en-US" b="0" dirty="0" smtClean="0"/>
              <a:t> levels</a:t>
            </a:r>
          </a:p>
          <a:p>
            <a:pPr algn="l">
              <a:buFont typeface="Arial" pitchFamily="34" charset="0"/>
              <a:buChar char="•"/>
            </a:pPr>
            <a:r>
              <a:rPr lang="en-US" b="0" dirty="0" smtClean="0"/>
              <a:t>Sort </a:t>
            </a:r>
            <a:r>
              <a:rPr lang="en-US" b="1" dirty="0" smtClean="0"/>
              <a:t>break</a:t>
            </a:r>
            <a:r>
              <a:rPr lang="en-US" b="0" dirty="0" smtClean="0"/>
              <a:t> </a:t>
            </a:r>
            <a:r>
              <a:rPr lang="en-US" b="1" dirty="0" smtClean="0"/>
              <a:t>hierarchies</a:t>
            </a:r>
          </a:p>
          <a:p>
            <a:pPr algn="l">
              <a:buFont typeface="Arial" pitchFamily="34" charset="0"/>
              <a:buChar char="•"/>
            </a:pPr>
            <a:r>
              <a:rPr lang="en-US" b="1" dirty="0" smtClean="0"/>
              <a:t>Pause refresh </a:t>
            </a:r>
            <a:r>
              <a:rPr lang="en-US" b="0" dirty="0" smtClean="0"/>
              <a:t>-Design of several steps with only one final roundtrip to the server to fetch the data</a:t>
            </a:r>
            <a:endParaRPr lang="en-US" b="0" dirty="0"/>
          </a:p>
        </p:txBody>
      </p:sp>
      <p:pic>
        <p:nvPicPr>
          <p:cNvPr id="5123" name="Picture 3"/>
          <p:cNvPicPr>
            <a:picLocks noChangeAspect="1" noChangeArrowheads="1"/>
          </p:cNvPicPr>
          <p:nvPr/>
        </p:nvPicPr>
        <p:blipFill>
          <a:blip r:embed="rId2" cstate="print"/>
          <a:srcRect/>
          <a:stretch>
            <a:fillRect/>
          </a:stretch>
        </p:blipFill>
        <p:spPr bwMode="auto">
          <a:xfrm>
            <a:off x="6019800" y="1447800"/>
            <a:ext cx="2857500" cy="4429125"/>
          </a:xfrm>
          <a:prstGeom prst="rect">
            <a:avLst/>
          </a:prstGeom>
          <a:noFill/>
          <a:ln w="9525">
            <a:noFill/>
            <a:miter lim="800000"/>
            <a:headEnd/>
            <a:tailEnd/>
          </a:ln>
        </p:spPr>
      </p:pic>
    </p:spTree>
    <p:extLst>
      <p:ext uri="{BB962C8B-B14F-4D97-AF65-F5344CB8AC3E}">
        <p14:creationId xmlns:p14="http://schemas.microsoft.com/office/powerpoint/2010/main" val="184775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(continued)</a:t>
            </a:r>
            <a:endParaRPr lang="en-US" dirty="0"/>
          </a:p>
        </p:txBody>
      </p:sp>
      <p:sp>
        <p:nvSpPr>
          <p:cNvPr id="3" name="Content Placeholder 2"/>
          <p:cNvSpPr>
            <a:spLocks noGrp="1"/>
          </p:cNvSpPr>
          <p:nvPr>
            <p:ph idx="4294967295"/>
          </p:nvPr>
        </p:nvSpPr>
        <p:spPr>
          <a:xfrm>
            <a:off x="324000" y="1690687"/>
            <a:ext cx="4476600" cy="4391025"/>
          </a:xfrm>
          <a:prstGeom prst="rect">
            <a:avLst/>
          </a:prstGeom>
        </p:spPr>
        <p:txBody>
          <a:bodyPr vert="horz" lIns="0" tIns="0" rIns="0" bIns="0" rtlCol="0">
            <a:noAutofit/>
          </a:bodyPr>
          <a:lstStyle/>
          <a:p>
            <a:pPr algn="l">
              <a:buFont typeface="Arial" pitchFamily="34" charset="0"/>
              <a:buChar char="•"/>
            </a:pPr>
            <a:r>
              <a:rPr lang="en-US" b="1" dirty="0" smtClean="0"/>
              <a:t>Planning</a:t>
            </a:r>
          </a:p>
          <a:p>
            <a:pPr marL="0" lvl="2" indent="0">
              <a:spcBef>
                <a:spcPts val="1620"/>
              </a:spcBef>
              <a:buSzPct val="80000"/>
              <a:buFont typeface="Arial" pitchFamily="34" charset="0"/>
              <a:buChar char="•"/>
            </a:pPr>
            <a:r>
              <a:rPr lang="en-US" sz="1800" dirty="0" smtClean="0"/>
              <a:t>Support of BW-integrated planning</a:t>
            </a:r>
          </a:p>
        </p:txBody>
      </p:sp>
      <p:pic>
        <p:nvPicPr>
          <p:cNvPr id="614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29200" y="1371600"/>
            <a:ext cx="3886200" cy="5065939"/>
          </a:xfrm>
          <a:prstGeom prst="rect">
            <a:avLst/>
          </a:prstGeom>
          <a:noFill/>
          <a:ln w="9525">
            <a:noFill/>
            <a:miter lim="800000"/>
            <a:headEnd/>
            <a:tailEnd/>
          </a:ln>
        </p:spPr>
      </p:pic>
    </p:spTree>
    <p:extLst>
      <p:ext uri="{BB962C8B-B14F-4D97-AF65-F5344CB8AC3E}">
        <p14:creationId xmlns:p14="http://schemas.microsoft.com/office/powerpoint/2010/main" val="349100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dirty="0" smtClean="0"/>
              <a:t>BW Query Elements in Analysis for Office</a:t>
            </a:r>
          </a:p>
        </p:txBody>
      </p:sp>
      <p:graphicFrame>
        <p:nvGraphicFramePr>
          <p:cNvPr id="4" name="Table 3"/>
          <p:cNvGraphicFramePr>
            <a:graphicFrameLocks noGrp="1"/>
          </p:cNvGraphicFramePr>
          <p:nvPr/>
        </p:nvGraphicFramePr>
        <p:xfrm>
          <a:off x="215900" y="914399"/>
          <a:ext cx="8928100" cy="5532440"/>
        </p:xfrm>
        <a:graphic>
          <a:graphicData uri="http://schemas.openxmlformats.org/drawingml/2006/table">
            <a:tbl>
              <a:tblPr firstRow="1" bandRow="1">
                <a:tableStyleId>{F5AB1C69-6EDB-4FF4-983F-18BD219EF322}</a:tableStyleId>
              </a:tblPr>
              <a:tblGrid>
                <a:gridCol w="2927045"/>
                <a:gridCol w="6001055"/>
              </a:tblGrid>
              <a:tr h="486854">
                <a:tc>
                  <a:txBody>
                    <a:bodyPr/>
                    <a:lstStyle/>
                    <a:p>
                      <a:pPr marL="0" marR="0" algn="l" defTabSz="914400" rtl="0" eaLnBrk="1" latinLnBrk="0" hangingPunct="1">
                        <a:lnSpc>
                          <a:spcPts val="1350"/>
                        </a:lnSpc>
                        <a:spcBef>
                          <a:spcPts val="200"/>
                        </a:spcBef>
                        <a:spcAft>
                          <a:spcPts val="200"/>
                        </a:spcAft>
                        <a:tabLst>
                          <a:tab pos="226695" algn="l"/>
                        </a:tabLst>
                      </a:pPr>
                      <a:r>
                        <a:rPr lang="en-US" sz="1400" kern="1200" dirty="0" smtClean="0"/>
                        <a:t>SAP NetWeaver BW </a:t>
                      </a:r>
                      <a:r>
                        <a:rPr lang="en-US" sz="1400" kern="1200" dirty="0"/>
                        <a:t>Query element</a:t>
                      </a:r>
                      <a:endParaRPr lang="en-US" sz="1400" b="0" kern="1200" dirty="0">
                        <a:solidFill>
                          <a:schemeClr val="lt1"/>
                        </a:solidFill>
                        <a:latin typeface="+mn-lt"/>
                        <a:ea typeface="+mn-ea"/>
                        <a:cs typeface="+mn-cs"/>
                      </a:endParaRPr>
                    </a:p>
                  </a:txBody>
                  <a:tcPr anchor="ctr"/>
                </a:tc>
                <a:tc>
                  <a:txBody>
                    <a:bodyPr/>
                    <a:lstStyle/>
                    <a:p>
                      <a:pPr marL="0" marR="0" algn="l" defTabSz="914400" rtl="0" eaLnBrk="1" latinLnBrk="0" hangingPunct="1">
                        <a:lnSpc>
                          <a:spcPts val="1350"/>
                        </a:lnSpc>
                        <a:spcBef>
                          <a:spcPts val="200"/>
                        </a:spcBef>
                        <a:spcAft>
                          <a:spcPts val="200"/>
                        </a:spcAft>
                        <a:tabLst>
                          <a:tab pos="226695" algn="l"/>
                        </a:tabLst>
                      </a:pPr>
                      <a:r>
                        <a:rPr lang="en-US" sz="1400" kern="1200" dirty="0" smtClean="0"/>
                        <a:t>Analysis, Edition for Microsoft Office</a:t>
                      </a:r>
                      <a:endParaRPr lang="en-US" sz="1400" b="0" kern="1200" dirty="0">
                        <a:solidFill>
                          <a:schemeClr val="lt1"/>
                        </a:solidFill>
                        <a:latin typeface="+mn-lt"/>
                        <a:ea typeface="+mn-ea"/>
                        <a:cs typeface="+mn-cs"/>
                      </a:endParaRPr>
                    </a:p>
                  </a:txBody>
                  <a:tcPr anchor="ctr"/>
                </a:tc>
              </a:tr>
              <a:tr h="398336">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a:t>Characteristic</a:t>
                      </a:r>
                      <a:endParaRPr lang="en-US" sz="1400" b="1" kern="1200" dirty="0">
                        <a:solidFill>
                          <a:schemeClr val="dk1"/>
                        </a:solidFill>
                        <a:latin typeface="+mn-lt"/>
                        <a:ea typeface="+mn-ea"/>
                        <a:cs typeface="+mn-cs"/>
                      </a:endParaRPr>
                    </a:p>
                  </a:txBody>
                  <a:tcPr anchor="ctr"/>
                </a:tc>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a:t>Separate fields for key and description per characteristic</a:t>
                      </a:r>
                      <a:r>
                        <a:rPr lang="en-US" sz="1400" kern="1200" dirty="0" smtClean="0"/>
                        <a:t>.</a:t>
                      </a:r>
                      <a:endParaRPr lang="en-US" sz="1400" b="0" kern="1200" dirty="0" smtClean="0">
                        <a:solidFill>
                          <a:schemeClr val="dk1"/>
                        </a:solidFill>
                        <a:latin typeface="+mn-lt"/>
                        <a:ea typeface="+mn-ea"/>
                        <a:cs typeface="+mn-cs"/>
                      </a:endParaRPr>
                    </a:p>
                  </a:txBody>
                  <a:tcPr anchor="ctr"/>
                </a:tc>
              </a:tr>
              <a:tr h="398336">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a:t>Hierarchy</a:t>
                      </a:r>
                      <a:endParaRPr lang="en-US" sz="1400" b="1" kern="1200" dirty="0">
                        <a:solidFill>
                          <a:schemeClr val="dk1"/>
                        </a:solidFill>
                        <a:latin typeface="+mn-lt"/>
                        <a:ea typeface="+mn-ea"/>
                        <a:cs typeface="+mn-cs"/>
                      </a:endParaRPr>
                    </a:p>
                  </a:txBody>
                  <a:tcPr anchor="ctr"/>
                </a:tc>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smtClean="0"/>
                        <a:t>Each available hierarchy is shown</a:t>
                      </a:r>
                      <a:endParaRPr lang="en-US" sz="1400" b="0" kern="1200" dirty="0">
                        <a:solidFill>
                          <a:schemeClr val="dk1"/>
                        </a:solidFill>
                        <a:latin typeface="+mn-lt"/>
                        <a:ea typeface="+mn-ea"/>
                        <a:cs typeface="+mn-cs"/>
                      </a:endParaRPr>
                    </a:p>
                  </a:txBody>
                  <a:tcPr anchor="ctr"/>
                </a:tc>
              </a:tr>
              <a:tr h="486854">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smtClean="0"/>
                        <a:t>Key figure</a:t>
                      </a:r>
                      <a:endParaRPr lang="en-US" sz="1400" b="1" kern="1200" dirty="0">
                        <a:solidFill>
                          <a:schemeClr val="dk1"/>
                        </a:solidFill>
                        <a:latin typeface="+mn-lt"/>
                        <a:ea typeface="+mn-ea"/>
                        <a:cs typeface="+mn-cs"/>
                      </a:endParaRPr>
                    </a:p>
                  </a:txBody>
                  <a:tcPr anchor="ctr"/>
                </a:tc>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smtClean="0"/>
                        <a:t>Each Key figure is shown as a measure object (no separate fields for Unit)</a:t>
                      </a:r>
                      <a:endParaRPr lang="en-US" sz="1400" b="0" kern="1200" dirty="0">
                        <a:solidFill>
                          <a:schemeClr val="dk1"/>
                        </a:solidFill>
                        <a:latin typeface="+mn-lt"/>
                        <a:ea typeface="+mn-ea"/>
                        <a:cs typeface="+mn-cs"/>
                      </a:endParaRPr>
                    </a:p>
                  </a:txBody>
                  <a:tcPr anchor="ctr"/>
                </a:tc>
              </a:tr>
              <a:tr h="486854">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a:t>Calculated </a:t>
                      </a:r>
                      <a:r>
                        <a:rPr lang="en-US" sz="1400" kern="1200" dirty="0" smtClean="0"/>
                        <a:t>Key figure &amp; Restricted Key figure</a:t>
                      </a:r>
                      <a:endParaRPr lang="en-US" sz="1400" b="1" kern="1200" dirty="0">
                        <a:solidFill>
                          <a:schemeClr val="dk1"/>
                        </a:solidFill>
                        <a:latin typeface="+mn-lt"/>
                        <a:ea typeface="+mn-ea"/>
                        <a:cs typeface="+mn-cs"/>
                      </a:endParaRPr>
                    </a:p>
                  </a:txBody>
                  <a:tcPr anchor="ctr"/>
                </a:tc>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smtClean="0"/>
                        <a:t>Treated like a key figure; user does not have access to underlying definition</a:t>
                      </a:r>
                      <a:r>
                        <a:rPr lang="en-US" sz="1400" kern="1200" baseline="0" dirty="0" smtClean="0"/>
                        <a:t> </a:t>
                      </a:r>
                      <a:endParaRPr lang="en-US" sz="1400" b="0" kern="1200" dirty="0">
                        <a:solidFill>
                          <a:schemeClr val="dk1"/>
                        </a:solidFill>
                        <a:latin typeface="+mn-lt"/>
                        <a:ea typeface="+mn-ea"/>
                        <a:cs typeface="+mn-cs"/>
                      </a:endParaRPr>
                    </a:p>
                  </a:txBody>
                  <a:tcPr anchor="ctr"/>
                </a:tc>
              </a:tr>
              <a:tr h="398336">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a:t>Filter</a:t>
                      </a:r>
                      <a:endParaRPr lang="en-US" sz="1400" b="1" kern="1200" dirty="0">
                        <a:solidFill>
                          <a:schemeClr val="dk1"/>
                        </a:solidFill>
                        <a:latin typeface="+mn-lt"/>
                        <a:ea typeface="+mn-ea"/>
                        <a:cs typeface="+mn-cs"/>
                      </a:endParaRPr>
                    </a:p>
                  </a:txBody>
                  <a:tcPr anchor="ctr"/>
                </a:tc>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smtClean="0"/>
                        <a:t>Filters will be shown in the navigation panel</a:t>
                      </a:r>
                      <a:endParaRPr lang="en-US" sz="1400" b="0" kern="1200" dirty="0">
                        <a:solidFill>
                          <a:schemeClr val="dk1"/>
                        </a:solidFill>
                        <a:latin typeface="+mn-lt"/>
                        <a:ea typeface="+mn-ea"/>
                        <a:cs typeface="+mn-cs"/>
                      </a:endParaRPr>
                    </a:p>
                  </a:txBody>
                  <a:tcPr anchor="ctr"/>
                </a:tc>
              </a:tr>
              <a:tr h="398336">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a:t>Navigational attribute</a:t>
                      </a:r>
                      <a:endParaRPr lang="en-US" sz="1400" b="1" kern="1200" dirty="0">
                        <a:solidFill>
                          <a:schemeClr val="dk1"/>
                        </a:solidFill>
                        <a:latin typeface="+mn-lt"/>
                        <a:ea typeface="+mn-ea"/>
                        <a:cs typeface="+mn-cs"/>
                      </a:endParaRPr>
                    </a:p>
                  </a:txBody>
                  <a:tcPr anchor="ctr"/>
                </a:tc>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smtClean="0"/>
                        <a:t>Treated like a characteristic</a:t>
                      </a:r>
                      <a:endParaRPr lang="en-US" sz="1400" b="0" kern="1200" dirty="0">
                        <a:solidFill>
                          <a:schemeClr val="dk1"/>
                        </a:solidFill>
                        <a:latin typeface="+mn-lt"/>
                        <a:ea typeface="+mn-ea"/>
                        <a:cs typeface="+mn-cs"/>
                      </a:endParaRPr>
                    </a:p>
                  </a:txBody>
                  <a:tcPr anchor="ctr"/>
                </a:tc>
              </a:tr>
              <a:tr h="398336">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a:t>Display attribute</a:t>
                      </a:r>
                      <a:endParaRPr lang="en-US" sz="1400" b="1" kern="1200" dirty="0">
                        <a:solidFill>
                          <a:schemeClr val="dk1"/>
                        </a:solidFill>
                        <a:latin typeface="+mn-lt"/>
                        <a:ea typeface="+mn-ea"/>
                        <a:cs typeface="+mn-cs"/>
                      </a:endParaRPr>
                    </a:p>
                  </a:txBody>
                  <a:tcPr marL="68580" marR="68580" marT="0" marB="0" anchor="ctr"/>
                </a:tc>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smtClean="0"/>
                        <a:t>Each Display Attribute is shown as subordinate for the characteristic</a:t>
                      </a:r>
                      <a:endParaRPr lang="en-US" sz="1400" b="0" kern="1200" dirty="0">
                        <a:solidFill>
                          <a:schemeClr val="dk1"/>
                        </a:solidFill>
                        <a:latin typeface="+mn-lt"/>
                        <a:ea typeface="+mn-ea"/>
                        <a:cs typeface="+mn-cs"/>
                      </a:endParaRPr>
                    </a:p>
                  </a:txBody>
                  <a:tcPr marL="68580" marR="68580" marT="0" marB="0" anchor="ctr"/>
                </a:tc>
              </a:tr>
              <a:tr h="398336">
                <a:tc>
                  <a:txBody>
                    <a:bodyPr/>
                    <a:lstStyle/>
                    <a:p>
                      <a:pPr marL="0" marR="0" algn="l" defTabSz="914400" rtl="0" eaLnBrk="1" latinLnBrk="0" hangingPunct="1">
                        <a:lnSpc>
                          <a:spcPts val="1350"/>
                        </a:lnSpc>
                        <a:spcBef>
                          <a:spcPts val="0"/>
                        </a:spcBef>
                        <a:spcAft>
                          <a:spcPts val="300"/>
                        </a:spcAft>
                        <a:tabLst>
                          <a:tab pos="226695" algn="l"/>
                        </a:tabLst>
                      </a:pPr>
                      <a:r>
                        <a:rPr lang="en-US" sz="1400" kern="1200" smtClean="0"/>
                        <a:t>Variables</a:t>
                      </a:r>
                      <a:endParaRPr lang="en-US" sz="1400" b="1" kern="1200" dirty="0">
                        <a:solidFill>
                          <a:schemeClr val="dk1"/>
                        </a:solidFill>
                        <a:latin typeface="+mn-lt"/>
                        <a:ea typeface="+mn-ea"/>
                        <a:cs typeface="+mn-cs"/>
                      </a:endParaRPr>
                    </a:p>
                  </a:txBody>
                  <a:tcPr marL="68580" marR="68580" marT="0" marB="0" anchor="ctr"/>
                </a:tc>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smtClean="0"/>
                        <a:t>Turned into prompts</a:t>
                      </a:r>
                      <a:endParaRPr lang="en-US" sz="1400" b="0" kern="1200" dirty="0">
                        <a:solidFill>
                          <a:schemeClr val="dk1"/>
                        </a:solidFill>
                        <a:latin typeface="+mn-lt"/>
                        <a:ea typeface="+mn-ea"/>
                        <a:cs typeface="+mn-cs"/>
                      </a:endParaRPr>
                    </a:p>
                  </a:txBody>
                  <a:tcPr marL="68580" marR="68580" marT="0" marB="0" anchor="ctr"/>
                </a:tc>
              </a:tr>
              <a:tr h="486854">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smtClean="0"/>
                        <a:t>Structure</a:t>
                      </a:r>
                      <a:endParaRPr lang="en-US" sz="1400" b="1" kern="1200" dirty="0">
                        <a:solidFill>
                          <a:schemeClr val="dk1"/>
                        </a:solidFill>
                        <a:latin typeface="+mn-lt"/>
                        <a:ea typeface="+mn-ea"/>
                        <a:cs typeface="+mn-cs"/>
                      </a:endParaRPr>
                    </a:p>
                  </a:txBody>
                  <a:tcPr anchor="ctr"/>
                </a:tc>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smtClean="0"/>
                        <a:t>Structures are shown in the navigation panel and structure elements can be filtered / selected</a:t>
                      </a:r>
                      <a:endParaRPr lang="en-US" sz="1400" b="0" kern="1200" dirty="0">
                        <a:solidFill>
                          <a:schemeClr val="dk1"/>
                        </a:solidFill>
                        <a:latin typeface="+mn-lt"/>
                        <a:ea typeface="+mn-ea"/>
                        <a:cs typeface="+mn-cs"/>
                      </a:endParaRPr>
                    </a:p>
                  </a:txBody>
                  <a:tcPr anchor="ctr"/>
                </a:tc>
              </a:tr>
              <a:tr h="398336">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smtClean="0"/>
                        <a:t>Exceptions</a:t>
                      </a:r>
                      <a:endParaRPr lang="en-US" sz="1400" b="1" kern="1200" dirty="0">
                        <a:solidFill>
                          <a:schemeClr val="dk1"/>
                        </a:solidFill>
                        <a:latin typeface="+mn-lt"/>
                        <a:ea typeface="+mn-ea"/>
                        <a:cs typeface="+mn-cs"/>
                      </a:endParaRPr>
                    </a:p>
                  </a:txBody>
                  <a:tcPr anchor="ctr"/>
                </a:tc>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smtClean="0"/>
                        <a:t>Are turned into “read only” conditional formatting</a:t>
                      </a:r>
                      <a:endParaRPr lang="en-US" sz="1400" b="0" kern="1200" dirty="0">
                        <a:solidFill>
                          <a:schemeClr val="dk1"/>
                        </a:solidFill>
                        <a:latin typeface="+mn-lt"/>
                        <a:ea typeface="+mn-ea"/>
                        <a:cs typeface="+mn-cs"/>
                      </a:endParaRPr>
                    </a:p>
                  </a:txBody>
                  <a:tcPr anchor="ctr"/>
                </a:tc>
              </a:tr>
              <a:tr h="398336">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smtClean="0"/>
                        <a:t>Conditions</a:t>
                      </a:r>
                      <a:endParaRPr lang="en-US" sz="1400" b="1" kern="1200" dirty="0">
                        <a:solidFill>
                          <a:schemeClr val="dk1"/>
                        </a:solidFill>
                        <a:latin typeface="+mn-lt"/>
                        <a:ea typeface="+mn-ea"/>
                        <a:cs typeface="+mn-cs"/>
                      </a:endParaRPr>
                    </a:p>
                  </a:txBody>
                  <a:tcPr anchor="ctr"/>
                </a:tc>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smtClean="0"/>
                        <a:t>Are turned into “read only” Filter by Measure</a:t>
                      </a:r>
                      <a:endParaRPr lang="en-US" sz="1400" b="0" kern="1200" dirty="0">
                        <a:solidFill>
                          <a:schemeClr val="dk1"/>
                        </a:solidFill>
                        <a:latin typeface="+mn-lt"/>
                        <a:ea typeface="+mn-ea"/>
                        <a:cs typeface="+mn-cs"/>
                      </a:endParaRPr>
                    </a:p>
                  </a:txBody>
                  <a:tcPr anchor="ctr"/>
                </a:tc>
              </a:tr>
              <a:tr h="398336">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smtClean="0"/>
                        <a:t>Display settings</a:t>
                      </a:r>
                      <a:endParaRPr lang="en-US" sz="1400" b="1" kern="1200" dirty="0">
                        <a:solidFill>
                          <a:schemeClr val="dk1"/>
                        </a:solidFill>
                        <a:latin typeface="+mn-lt"/>
                        <a:ea typeface="+mn-ea"/>
                        <a:cs typeface="+mn-cs"/>
                      </a:endParaRPr>
                    </a:p>
                  </a:txBody>
                  <a:tcPr anchor="ctr"/>
                </a:tc>
                <a:tc>
                  <a:txBody>
                    <a:bodyPr/>
                    <a:lstStyle/>
                    <a:p>
                      <a:pPr marL="0" marR="0" algn="l" defTabSz="914400" rtl="0" eaLnBrk="1" latinLnBrk="0" hangingPunct="1">
                        <a:lnSpc>
                          <a:spcPts val="1350"/>
                        </a:lnSpc>
                        <a:spcBef>
                          <a:spcPts val="0"/>
                        </a:spcBef>
                        <a:spcAft>
                          <a:spcPts val="300"/>
                        </a:spcAft>
                        <a:tabLst>
                          <a:tab pos="226695" algn="l"/>
                        </a:tabLst>
                      </a:pPr>
                      <a:r>
                        <a:rPr lang="en-US" sz="1400" kern="1200" dirty="0" smtClean="0"/>
                        <a:t>Fully supported, for example  scaling, rounding, …</a:t>
                      </a:r>
                      <a:endParaRPr lang="en-US" sz="1400" b="0" kern="1200" dirty="0">
                        <a:solidFill>
                          <a:schemeClr val="dk1"/>
                        </a:solidFill>
                        <a:latin typeface="+mn-lt"/>
                        <a:ea typeface="+mn-ea"/>
                        <a:cs typeface="+mn-cs"/>
                      </a:endParaRPr>
                    </a:p>
                  </a:txBody>
                  <a:tcPr anchor="ctr"/>
                </a:tc>
              </a:tr>
            </a:tbl>
          </a:graphicData>
        </a:graphic>
      </p:graphicFrame>
    </p:spTree>
    <p:extLst>
      <p:ext uri="{BB962C8B-B14F-4D97-AF65-F5344CB8AC3E}">
        <p14:creationId xmlns:p14="http://schemas.microsoft.com/office/powerpoint/2010/main" val="23744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spect="1" noChangeArrowheads="1"/>
          </p:cNvSpPr>
          <p:nvPr>
            <p:ph type="title"/>
          </p:nvPr>
        </p:nvSpPr>
        <p:spPr>
          <a:xfrm>
            <a:off x="381000" y="381000"/>
            <a:ext cx="4130675" cy="519113"/>
          </a:xfrm>
        </p:spPr>
        <p:txBody>
          <a:bodyPr/>
          <a:lstStyle/>
          <a:p>
            <a:pPr eaLnBrk="1" hangingPunct="1"/>
            <a:r>
              <a:rPr lang="en-US" dirty="0" smtClean="0"/>
              <a:t>Summary</a:t>
            </a:r>
          </a:p>
        </p:txBody>
      </p:sp>
      <p:sp>
        <p:nvSpPr>
          <p:cNvPr id="48131" name="Rectangle 3"/>
          <p:cNvSpPr>
            <a:spLocks noGrp="1" noChangeArrowheads="1"/>
          </p:cNvSpPr>
          <p:nvPr>
            <p:ph idx="4294967295"/>
          </p:nvPr>
        </p:nvSpPr>
        <p:spPr>
          <a:xfrm>
            <a:off x="324000" y="1690687"/>
            <a:ext cx="8496000" cy="4391025"/>
          </a:xfrm>
          <a:prstGeom prst="rect">
            <a:avLst/>
          </a:prstGeom>
        </p:spPr>
        <p:txBody>
          <a:bodyPr/>
          <a:lstStyle/>
          <a:p>
            <a:pPr eaLnBrk="1" hangingPunct="1"/>
            <a:r>
              <a:rPr lang="en-US" sz="2000" dirty="0" smtClean="0"/>
              <a:t>Analysis for Office is the successor to BEx Analyzer</a:t>
            </a:r>
          </a:p>
          <a:p>
            <a:pPr eaLnBrk="1" hangingPunct="1"/>
            <a:r>
              <a:rPr lang="en-US" sz="2000" dirty="0" smtClean="0"/>
              <a:t>Analysis provides powerful multidimensional analysis capabilities</a:t>
            </a:r>
          </a:p>
          <a:p>
            <a:pPr eaLnBrk="1" hangingPunct="1"/>
            <a:r>
              <a:rPr lang="en-US" sz="2000" dirty="0" smtClean="0"/>
              <a:t>Excel Pivot table skills are a good starting point to using Analysis, Edition for Microsoft Office</a:t>
            </a:r>
          </a:p>
          <a:p>
            <a:pPr eaLnBrk="1" hangingPunct="1"/>
            <a:r>
              <a:rPr lang="en-US" sz="2000" dirty="0" smtClean="0"/>
              <a:t>Slicing, dicing, pivoting, sorting, filtering, charting, and highlighting are some of the important features of Analysis</a:t>
            </a:r>
          </a:p>
        </p:txBody>
      </p:sp>
    </p:spTree>
    <p:extLst>
      <p:ext uri="{BB962C8B-B14F-4D97-AF65-F5344CB8AC3E}">
        <p14:creationId xmlns:p14="http://schemas.microsoft.com/office/powerpoint/2010/main" val="291915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eaLnBrk="1" hangingPunct="1"/>
            <a:r>
              <a:rPr lang="en-US" dirty="0" smtClean="0"/>
              <a:t>Resources</a:t>
            </a:r>
          </a:p>
        </p:txBody>
      </p:sp>
      <p:sp>
        <p:nvSpPr>
          <p:cNvPr id="49155" name="Content Placeholder 2"/>
          <p:cNvSpPr>
            <a:spLocks noGrp="1"/>
          </p:cNvSpPr>
          <p:nvPr>
            <p:ph idx="4294967295"/>
          </p:nvPr>
        </p:nvSpPr>
        <p:spPr>
          <a:xfrm>
            <a:off x="324000" y="1690687"/>
            <a:ext cx="8496000" cy="4391025"/>
          </a:xfrm>
          <a:prstGeom prst="rect">
            <a:avLst/>
          </a:prstGeom>
        </p:spPr>
        <p:txBody>
          <a:bodyPr/>
          <a:lstStyle/>
          <a:p>
            <a:r>
              <a:rPr lang="en-US" dirty="0" smtClean="0"/>
              <a:t>SAP Space for Analysis: </a:t>
            </a:r>
            <a:r>
              <a:rPr lang="en-US" sz="1400" dirty="0" smtClean="0">
                <a:hlinkClick r:id="rId3"/>
              </a:rPr>
              <a:t>http</a:t>
            </a:r>
            <a:r>
              <a:rPr lang="en-US" sz="1400" dirty="0">
                <a:hlinkClick r:id="rId3"/>
              </a:rPr>
              <a:t>://</a:t>
            </a:r>
            <a:r>
              <a:rPr lang="en-US" sz="1400" dirty="0" smtClean="0">
                <a:hlinkClick r:id="rId3"/>
              </a:rPr>
              <a:t>scn.sap.com/community/businessobjects-analysis-ms-office</a:t>
            </a:r>
            <a:endParaRPr lang="en-US" sz="1400" dirty="0" smtClean="0"/>
          </a:p>
          <a:p>
            <a:r>
              <a:rPr lang="en-US" dirty="0" smtClean="0"/>
              <a:t>User Guide for Analysis </a:t>
            </a:r>
            <a:r>
              <a:rPr lang="en-US" sz="1400" dirty="0">
                <a:hlinkClick r:id="rId4"/>
              </a:rPr>
              <a:t>http://</a:t>
            </a:r>
            <a:r>
              <a:rPr lang="en-US" sz="1400" dirty="0" smtClean="0">
                <a:hlinkClick r:id="rId4"/>
              </a:rPr>
              <a:t>help.sap.com/businessobject/product_guides/AMS13/en/13_aaoffice_user_sp3_en.pdf</a:t>
            </a:r>
            <a:endParaRPr lang="en-US" sz="1400" dirty="0" smtClean="0"/>
          </a:p>
          <a:p>
            <a:r>
              <a:rPr lang="en-US" dirty="0" smtClean="0"/>
              <a:t>Book </a:t>
            </a:r>
            <a:r>
              <a:rPr lang="en-US" sz="1400" dirty="0" smtClean="0">
                <a:hlinkClick r:id="rId5"/>
              </a:rPr>
              <a:t>http://www.sap-press.com/products/Inside-SAP-BusinessObjects-Advanced-Analysis.html#</a:t>
            </a:r>
            <a:endParaRPr lang="en-US" sz="1400" dirty="0" smtClean="0"/>
          </a:p>
          <a:p>
            <a:r>
              <a:rPr lang="en-US" dirty="0" smtClean="0"/>
              <a:t>Tutorials - </a:t>
            </a:r>
            <a:r>
              <a:rPr lang="en-US" sz="1400" dirty="0" smtClean="0">
                <a:hlinkClick r:id="rId5"/>
              </a:rPr>
              <a:t>http://scn.sap.com/docs/DOC-7679</a:t>
            </a:r>
          </a:p>
          <a:p>
            <a:r>
              <a:rPr lang="en-US" dirty="0" smtClean="0"/>
              <a:t>Blog – Many by Tammy </a:t>
            </a:r>
            <a:r>
              <a:rPr lang="en-US" dirty="0" err="1" smtClean="0"/>
              <a:t>Powlas</a:t>
            </a:r>
            <a:r>
              <a:rPr lang="en-US" dirty="0" smtClean="0"/>
              <a:t>, Fairfax County Water Authority</a:t>
            </a:r>
          </a:p>
          <a:p>
            <a:r>
              <a:rPr lang="en-US" sz="1400" dirty="0">
                <a:hlinkClick r:id="rId6"/>
              </a:rPr>
              <a:t>http://scn.sap.com/community/businessobjects-analysis-ms-office/content?filterID=content~objecttype~objecttype[blogpost</a:t>
            </a:r>
            <a:r>
              <a:rPr lang="en-US" sz="1400" dirty="0" smtClean="0"/>
              <a:t>]</a:t>
            </a:r>
          </a:p>
          <a:p>
            <a:endParaRPr lang="en-US" dirty="0" smtClean="0"/>
          </a:p>
          <a:p>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p:txBody>
      </p:sp>
    </p:spTree>
    <p:extLst>
      <p:ext uri="{BB962C8B-B14F-4D97-AF65-F5344CB8AC3E}">
        <p14:creationId xmlns:p14="http://schemas.microsoft.com/office/powerpoint/2010/main" val="351322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BusinessObjects</a:t>
            </a:r>
            <a:r>
              <a:rPr lang="en-US" dirty="0" smtClean="0"/>
              <a:t> Analysis Exercises</a:t>
            </a:r>
            <a:endParaRPr lang="en-US" dirty="0"/>
          </a:p>
        </p:txBody>
      </p:sp>
      <p:sp>
        <p:nvSpPr>
          <p:cNvPr id="5" name="Text Placeholder 4"/>
          <p:cNvSpPr>
            <a:spLocks noGrp="1"/>
          </p:cNvSpPr>
          <p:nvPr>
            <p:ph type="body" sz="quarter" idx="10"/>
          </p:nvPr>
        </p:nvSpPr>
        <p:spPr/>
        <p:txBody>
          <a:bodyPr/>
          <a:lstStyle/>
          <a:p>
            <a:r>
              <a:rPr lang="en-US" dirty="0" smtClean="0"/>
              <a:t>Exercise 1 requires:</a:t>
            </a:r>
          </a:p>
          <a:p>
            <a:pPr lvl="1"/>
            <a:r>
              <a:rPr lang="en-US" dirty="0" err="1" smtClean="0"/>
              <a:t>BusinessObjects</a:t>
            </a:r>
            <a:r>
              <a:rPr lang="en-US" dirty="0" smtClean="0"/>
              <a:t> Analysis 2.2</a:t>
            </a:r>
          </a:p>
          <a:p>
            <a:pPr lvl="2"/>
            <a:r>
              <a:rPr lang="en-US" dirty="0" smtClean="0"/>
              <a:t>Download from your UCC</a:t>
            </a:r>
          </a:p>
          <a:p>
            <a:pPr lvl="1"/>
            <a:r>
              <a:rPr lang="en-US" dirty="0" smtClean="0"/>
              <a:t>MS Excel and MS PowerPoint</a:t>
            </a:r>
          </a:p>
          <a:p>
            <a:pPr lvl="1"/>
            <a:r>
              <a:rPr lang="en-US" dirty="0" smtClean="0"/>
              <a:t>Access to the SAP BW</a:t>
            </a:r>
          </a:p>
          <a:p>
            <a:pPr lvl="2"/>
            <a:r>
              <a:rPr lang="en-US" dirty="0" smtClean="0"/>
              <a:t>Request this client and the </a:t>
            </a:r>
            <a:r>
              <a:rPr lang="en-US" dirty="0" err="1" smtClean="0"/>
              <a:t>infoarea</a:t>
            </a:r>
            <a:r>
              <a:rPr lang="en-US" dirty="0" smtClean="0"/>
              <a:t> from your UCC</a:t>
            </a:r>
          </a:p>
          <a:p>
            <a:r>
              <a:rPr lang="en-US" dirty="0" smtClean="0"/>
              <a:t>Exercise 2 and 3 require access to the </a:t>
            </a:r>
            <a:r>
              <a:rPr lang="en-US" dirty="0" err="1" smtClean="0"/>
              <a:t>UArk</a:t>
            </a:r>
            <a:r>
              <a:rPr lang="en-US" dirty="0" smtClean="0"/>
              <a:t> data sets</a:t>
            </a:r>
          </a:p>
          <a:p>
            <a:pPr lvl="1"/>
            <a:r>
              <a:rPr lang="en-US" dirty="0" smtClean="0"/>
              <a:t>Tyson Foods and Sam’s Club</a:t>
            </a:r>
            <a:endParaRPr lang="en-US" dirty="0"/>
          </a:p>
        </p:txBody>
      </p:sp>
    </p:spTree>
    <p:extLst>
      <p:ext uri="{BB962C8B-B14F-4D97-AF65-F5344CB8AC3E}">
        <p14:creationId xmlns:p14="http://schemas.microsoft.com/office/powerpoint/2010/main" val="24074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00" y="324000"/>
            <a:ext cx="8496000" cy="756000"/>
          </a:xfrm>
        </p:spPr>
        <p:txBody>
          <a:bodyPr/>
          <a:lstStyle/>
          <a:p>
            <a:pPr lvl="1" algn="l" rtl="0">
              <a:spcBef>
                <a:spcPct val="0"/>
              </a:spcBef>
            </a:pPr>
            <a:r>
              <a:rPr lang="en-US" sz="2400" b="1" dirty="0" smtClean="0">
                <a:solidFill>
                  <a:schemeClr val="bg1">
                    <a:lumMod val="50000"/>
                  </a:schemeClr>
                </a:solidFill>
              </a:rPr>
              <a:t>SAP BusinessObjects Design Studio</a:t>
            </a:r>
            <a:endParaRPr lang="en-US" sz="2400" b="1" dirty="0">
              <a:solidFill>
                <a:schemeClr val="bg1">
                  <a:lumMod val="50000"/>
                </a:schemeClr>
              </a:solidFill>
            </a:endParaRPr>
          </a:p>
        </p:txBody>
      </p:sp>
      <p:sp>
        <p:nvSpPr>
          <p:cNvPr id="3" name="Text Placeholder 2"/>
          <p:cNvSpPr>
            <a:spLocks noGrp="1"/>
          </p:cNvSpPr>
          <p:nvPr>
            <p:ph type="body" sz="quarter" idx="10"/>
          </p:nvPr>
        </p:nvSpPr>
        <p:spPr>
          <a:xfrm>
            <a:off x="324000" y="1236777"/>
            <a:ext cx="5110233" cy="4391026"/>
          </a:xfrm>
        </p:spPr>
        <p:txBody>
          <a:bodyPr>
            <a:noAutofit/>
          </a:bodyPr>
          <a:lstStyle/>
          <a:p>
            <a:pPr marL="270000" lvl="1"/>
            <a:r>
              <a:rPr lang="en-US" sz="1400" b="1" dirty="0"/>
              <a:t>Replacement for </a:t>
            </a:r>
            <a:r>
              <a:rPr lang="en-US" sz="1400" b="1" dirty="0" err="1"/>
              <a:t>BEx</a:t>
            </a:r>
            <a:r>
              <a:rPr lang="en-US" sz="1400" b="1" dirty="0"/>
              <a:t> Web Application Designer</a:t>
            </a:r>
          </a:p>
          <a:p>
            <a:pPr marL="555750" lvl="1" indent="-285750">
              <a:buFont typeface="Arial" pitchFamily="34" charset="0"/>
              <a:buChar char="•"/>
            </a:pPr>
            <a:r>
              <a:rPr lang="en-US" sz="1400" dirty="0" smtClean="0"/>
              <a:t>Easily </a:t>
            </a:r>
            <a:r>
              <a:rPr lang="en-US" sz="1400" dirty="0"/>
              <a:t>design centrally governable analytic content ranging from simplified templates via guided analytics to sophisticated applications.</a:t>
            </a:r>
          </a:p>
          <a:p>
            <a:pPr marL="555750" lvl="1" indent="-285750">
              <a:buFont typeface="Arial" pitchFamily="34" charset="0"/>
              <a:buChar char="•"/>
            </a:pPr>
            <a:r>
              <a:rPr lang="en-US" sz="1400" dirty="0"/>
              <a:t>Intuitive WYSIWYG design environment for designers</a:t>
            </a:r>
          </a:p>
          <a:p>
            <a:pPr marL="555750" lvl="1" indent="-285750">
              <a:buFont typeface="Arial" pitchFamily="34" charset="0"/>
              <a:buChar char="•"/>
            </a:pPr>
            <a:r>
              <a:rPr lang="en-US" sz="1400" dirty="0"/>
              <a:t>Large set of design components (buttons, tabs, dropdown menus etc</a:t>
            </a:r>
            <a:r>
              <a:rPr lang="en-US" sz="1400" dirty="0" smtClean="0"/>
              <a:t>.)</a:t>
            </a:r>
          </a:p>
          <a:p>
            <a:pPr marL="555750" lvl="1" indent="-285750">
              <a:buFont typeface="Arial" pitchFamily="34" charset="0"/>
              <a:buChar char="•"/>
            </a:pPr>
            <a:r>
              <a:rPr lang="en-US" sz="1400" b="0" dirty="0" smtClean="0"/>
              <a:t>Extend </a:t>
            </a:r>
            <a:r>
              <a:rPr lang="en-US" sz="1400" b="0" dirty="0"/>
              <a:t>via scripting language (subset of JavaScript</a:t>
            </a:r>
            <a:r>
              <a:rPr lang="en-US" sz="1400" b="0" dirty="0" smtClean="0"/>
              <a:t>)</a:t>
            </a:r>
          </a:p>
          <a:p>
            <a:pPr marL="555750" lvl="1" indent="-285750">
              <a:buFont typeface="Arial" pitchFamily="34" charset="0"/>
              <a:buChar char="•"/>
            </a:pPr>
            <a:r>
              <a:rPr lang="en-US" sz="1400" b="0" dirty="0" smtClean="0"/>
              <a:t>Central Supportability</a:t>
            </a:r>
          </a:p>
          <a:p>
            <a:pPr marL="555750" lvl="1" indent="-285750">
              <a:buFont typeface="Arial" pitchFamily="34" charset="0"/>
              <a:buChar char="•"/>
            </a:pPr>
            <a:r>
              <a:rPr lang="en-US" sz="1400" b="0" dirty="0" smtClean="0"/>
              <a:t>Theming </a:t>
            </a:r>
            <a:r>
              <a:rPr lang="en-US" sz="1400" b="0" dirty="0"/>
              <a:t>&amp; Customizing</a:t>
            </a:r>
          </a:p>
          <a:p>
            <a:r>
              <a:rPr lang="en-US" sz="1400" dirty="0" err="1"/>
              <a:t>iPad</a:t>
            </a:r>
            <a:r>
              <a:rPr lang="en-US" sz="1400" dirty="0"/>
              <a:t> Support </a:t>
            </a:r>
            <a:r>
              <a:rPr lang="en-US" sz="1400" dirty="0" smtClean="0"/>
              <a:t>built-in</a:t>
            </a:r>
          </a:p>
          <a:p>
            <a:pPr marL="285750" indent="-285750">
              <a:buFont typeface="Arial" pitchFamily="34" charset="0"/>
              <a:buChar char="•"/>
            </a:pPr>
            <a:r>
              <a:rPr lang="en-US" sz="1400" b="0" dirty="0" smtClean="0"/>
              <a:t> </a:t>
            </a:r>
            <a:r>
              <a:rPr lang="en-US" sz="1400" b="0" dirty="0"/>
              <a:t>Apps are ready for immediate usage on standard </a:t>
            </a:r>
            <a:r>
              <a:rPr lang="en-US" sz="1400" b="0" dirty="0" smtClean="0"/>
              <a:t>web browsers </a:t>
            </a:r>
            <a:r>
              <a:rPr lang="en-US" sz="1400" b="0" dirty="0"/>
              <a:t>and mobile devices (HTML5)</a:t>
            </a:r>
          </a:p>
          <a:p>
            <a:r>
              <a:rPr lang="en-US" sz="1400" dirty="0"/>
              <a:t>Direct &amp; native support for HANA &amp; </a:t>
            </a:r>
            <a:r>
              <a:rPr lang="en-US" sz="1400" dirty="0" smtClean="0"/>
              <a:t>BW</a:t>
            </a:r>
          </a:p>
          <a:p>
            <a:pPr marL="285750" indent="-285750">
              <a:buFont typeface="Arial" pitchFamily="34" charset="0"/>
              <a:buChar char="•"/>
            </a:pPr>
            <a:r>
              <a:rPr lang="en-US" sz="1400" b="0" dirty="0" smtClean="0"/>
              <a:t>Operates </a:t>
            </a:r>
            <a:r>
              <a:rPr lang="en-US" sz="1400" b="0" dirty="0"/>
              <a:t>directly on </a:t>
            </a:r>
            <a:r>
              <a:rPr lang="en-US" sz="1400" b="0" dirty="0" err="1"/>
              <a:t>BEx</a:t>
            </a:r>
            <a:r>
              <a:rPr lang="en-US" sz="1400" b="0" dirty="0"/>
              <a:t> Queries, </a:t>
            </a:r>
            <a:r>
              <a:rPr lang="en-US" sz="1400" b="0" dirty="0" err="1"/>
              <a:t>InfoCubes</a:t>
            </a:r>
            <a:r>
              <a:rPr lang="en-US" sz="1400" b="0" dirty="0"/>
              <a:t> and </a:t>
            </a:r>
            <a:r>
              <a:rPr lang="en-US" sz="1400" b="0" dirty="0" smtClean="0"/>
              <a:t>Hana Views</a:t>
            </a:r>
          </a:p>
          <a:p>
            <a:pPr marL="285750" indent="-285750">
              <a:buFont typeface="Arial" pitchFamily="34" charset="0"/>
              <a:buChar char="•"/>
            </a:pPr>
            <a:r>
              <a:rPr lang="en-US" sz="1400" b="0" dirty="0" smtClean="0"/>
              <a:t>Support </a:t>
            </a:r>
            <a:r>
              <a:rPr lang="en-US" sz="1400" b="0" dirty="0"/>
              <a:t>for BW &amp; </a:t>
            </a:r>
            <a:r>
              <a:rPr lang="en-US" sz="1400" b="0" dirty="0" smtClean="0"/>
              <a:t>HANA</a:t>
            </a:r>
            <a:endParaRPr lang="en-US" sz="1400" dirty="0"/>
          </a:p>
          <a:p>
            <a:endParaRPr lang="en-US" sz="1400"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4234" y="834556"/>
            <a:ext cx="3533775"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2597" y="3938725"/>
            <a:ext cx="3385412" cy="2853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077384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23999" y="2444400"/>
            <a:ext cx="8683267" cy="738664"/>
          </a:xfrm>
        </p:spPr>
        <p:txBody>
          <a:bodyPr/>
          <a:lstStyle/>
          <a:p>
            <a:r>
              <a:rPr lang="en-US" dirty="0" smtClean="0"/>
              <a:t>Hands-On Exercises – </a:t>
            </a:r>
            <a:br>
              <a:rPr lang="en-US" dirty="0" smtClean="0"/>
            </a:br>
            <a:r>
              <a:rPr lang="en-US" sz="4400" dirty="0" smtClean="0"/>
              <a:t>04 </a:t>
            </a:r>
            <a:r>
              <a:rPr lang="en-US" sz="4400" dirty="0"/>
              <a:t>- BusinessObjects </a:t>
            </a:r>
            <a:r>
              <a:rPr lang="en-US" sz="4400" dirty="0" smtClean="0"/>
              <a:t>Analysis</a:t>
            </a:r>
            <a:endParaRPr lang="en-US" dirty="0"/>
          </a:p>
        </p:txBody>
      </p:sp>
    </p:spTree>
    <p:extLst>
      <p:ext uri="{BB962C8B-B14F-4D97-AF65-F5344CB8AC3E}">
        <p14:creationId xmlns:p14="http://schemas.microsoft.com/office/powerpoint/2010/main" val="10300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 Memory &amp; Distributed Databases</a:t>
            </a:r>
            <a:endParaRPr lang="en-US" dirty="0"/>
          </a:p>
        </p:txBody>
      </p:sp>
    </p:spTree>
    <p:extLst>
      <p:ext uri="{BB962C8B-B14F-4D97-AF65-F5344CB8AC3E}">
        <p14:creationId xmlns:p14="http://schemas.microsoft.com/office/powerpoint/2010/main" val="38896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7858" y="516048"/>
            <a:ext cx="8956142" cy="4441338"/>
          </a:xfrm>
          <a:prstGeom prst="rect">
            <a:avLst/>
          </a:prstGeom>
        </p:spPr>
      </p:pic>
      <p:sp>
        <p:nvSpPr>
          <p:cNvPr id="5" name="Rectangle 4"/>
          <p:cNvSpPr/>
          <p:nvPr/>
        </p:nvSpPr>
        <p:spPr>
          <a:xfrm>
            <a:off x="1627307" y="5208936"/>
            <a:ext cx="6417141" cy="369332"/>
          </a:xfrm>
          <a:prstGeom prst="rect">
            <a:avLst/>
          </a:prstGeom>
        </p:spPr>
        <p:txBody>
          <a:bodyPr wrap="none">
            <a:spAutoFit/>
          </a:bodyPr>
          <a:lstStyle/>
          <a:p>
            <a:r>
              <a:rPr lang="en-CA" dirty="0" smtClean="0"/>
              <a:t>Learn more on </a:t>
            </a:r>
            <a:r>
              <a:rPr lang="en-CA" dirty="0" err="1" smtClean="0"/>
              <a:t>OpenSAP</a:t>
            </a:r>
            <a:r>
              <a:rPr lang="en-CA" dirty="0" smtClean="0"/>
              <a:t>: </a:t>
            </a:r>
            <a:r>
              <a:rPr lang="en-CA" dirty="0" smtClean="0">
                <a:hlinkClick r:id="rId3"/>
              </a:rPr>
              <a:t>https</a:t>
            </a:r>
            <a:r>
              <a:rPr lang="en-CA" dirty="0">
                <a:hlinkClick r:id="rId3"/>
              </a:rPr>
              <a:t>://open.sap.com/courses/big1</a:t>
            </a:r>
            <a:endParaRPr lang="en-CA" dirty="0"/>
          </a:p>
        </p:txBody>
      </p:sp>
    </p:spTree>
    <p:extLst>
      <p:ext uri="{BB962C8B-B14F-4D97-AF65-F5344CB8AC3E}">
        <p14:creationId xmlns:p14="http://schemas.microsoft.com/office/powerpoint/2010/main" val="755671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Memory Databases</a:t>
            </a:r>
            <a:endParaRPr lang="en-US" dirty="0"/>
          </a:p>
        </p:txBody>
      </p:sp>
      <p:sp>
        <p:nvSpPr>
          <p:cNvPr id="3" name="Text Placeholder 2"/>
          <p:cNvSpPr>
            <a:spLocks noGrp="1"/>
          </p:cNvSpPr>
          <p:nvPr>
            <p:ph type="body" sz="quarter" idx="10"/>
          </p:nvPr>
        </p:nvSpPr>
        <p:spPr/>
        <p:txBody>
          <a:bodyPr/>
          <a:lstStyle/>
          <a:p>
            <a:r>
              <a:rPr lang="en-US" dirty="0"/>
              <a:t>HANA</a:t>
            </a:r>
          </a:p>
          <a:p>
            <a:r>
              <a:rPr lang="en-US" b="0" dirty="0"/>
              <a:t>“Only SAP HANA takes full advantage of all-new hardware technologies by combining columnar data storage, massively parallel processing (MPP), and in-memory computing by using optimized software design.”</a:t>
            </a:r>
          </a:p>
          <a:p>
            <a:pPr marL="342900" lvl="1" indent="-342900">
              <a:buFont typeface="+mj-lt"/>
              <a:buAutoNum type="arabicPeriod"/>
            </a:pPr>
            <a:r>
              <a:rPr lang="en-US" dirty="0"/>
              <a:t>For </a:t>
            </a:r>
            <a:r>
              <a:rPr lang="en-US" dirty="0" smtClean="0"/>
              <a:t>analytics stores; e.g. data marts</a:t>
            </a:r>
            <a:endParaRPr lang="en-US" dirty="0"/>
          </a:p>
          <a:p>
            <a:pPr marL="342900" lvl="1" indent="-342900">
              <a:buFont typeface="+mj-lt"/>
              <a:buAutoNum type="arabicPeriod"/>
            </a:pPr>
            <a:r>
              <a:rPr lang="en-US" dirty="0"/>
              <a:t>Replace relational databases</a:t>
            </a:r>
          </a:p>
          <a:p>
            <a:pPr marL="342900" lvl="1" indent="-342900">
              <a:buFont typeface="+mj-lt"/>
              <a:buAutoNum type="arabicPeriod"/>
            </a:pPr>
            <a:r>
              <a:rPr lang="en-US" dirty="0"/>
              <a:t>Secondary database for accelerated processing of existing </a:t>
            </a:r>
            <a:r>
              <a:rPr lang="en-US" dirty="0" smtClean="0"/>
              <a:t>applications</a:t>
            </a:r>
          </a:p>
          <a:p>
            <a:r>
              <a:rPr lang="en-US" b="0" dirty="0"/>
              <a:t>SAP HANA optimizes </a:t>
            </a:r>
            <a:r>
              <a:rPr lang="en-US" b="0" dirty="0" smtClean="0"/>
              <a:t>memory access </a:t>
            </a:r>
            <a:r>
              <a:rPr lang="en-US" b="0" dirty="0"/>
              <a:t>between the CPU cache and main memory</a:t>
            </a:r>
            <a:endParaRPr lang="en-US" dirty="0"/>
          </a:p>
          <a:p>
            <a:endParaRPr lang="en-US" dirty="0"/>
          </a:p>
        </p:txBody>
      </p:sp>
    </p:spTree>
    <p:extLst>
      <p:ext uri="{BB962C8B-B14F-4D97-AF65-F5344CB8AC3E}">
        <p14:creationId xmlns:p14="http://schemas.microsoft.com/office/powerpoint/2010/main" val="155503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HANA</a:t>
            </a:r>
            <a:endParaRPr lang="en-US" dirty="0"/>
          </a:p>
        </p:txBody>
      </p:sp>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27" y="2045274"/>
            <a:ext cx="8659629" cy="4206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451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901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81" y="256819"/>
            <a:ext cx="8613450" cy="606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52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Memory Databases</a:t>
            </a:r>
            <a:endParaRPr lang="en-US" dirty="0"/>
          </a:p>
        </p:txBody>
      </p:sp>
      <p:sp>
        <p:nvSpPr>
          <p:cNvPr id="3" name="Text Placeholder 2"/>
          <p:cNvSpPr>
            <a:spLocks noGrp="1"/>
          </p:cNvSpPr>
          <p:nvPr>
            <p:ph type="body" sz="quarter" idx="10"/>
          </p:nvPr>
        </p:nvSpPr>
        <p:spPr/>
        <p:txBody>
          <a:bodyPr/>
          <a:lstStyle/>
          <a:p>
            <a:r>
              <a:rPr lang="en-US" dirty="0"/>
              <a:t>HANA</a:t>
            </a:r>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6232" y="2424492"/>
            <a:ext cx="7823200" cy="320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428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535" y="602406"/>
            <a:ext cx="8976668" cy="4386053"/>
          </a:xfrm>
          <a:prstGeom prst="rect">
            <a:avLst/>
          </a:prstGeom>
        </p:spPr>
      </p:pic>
      <p:sp>
        <p:nvSpPr>
          <p:cNvPr id="5" name="Rectangle 4"/>
          <p:cNvSpPr/>
          <p:nvPr/>
        </p:nvSpPr>
        <p:spPr>
          <a:xfrm>
            <a:off x="448146" y="5405415"/>
            <a:ext cx="8179805" cy="369332"/>
          </a:xfrm>
          <a:prstGeom prst="rect">
            <a:avLst/>
          </a:prstGeom>
        </p:spPr>
        <p:txBody>
          <a:bodyPr wrap="square">
            <a:spAutoFit/>
          </a:bodyPr>
          <a:lstStyle/>
          <a:p>
            <a:r>
              <a:rPr lang="en-CA" dirty="0" smtClean="0"/>
              <a:t>See </a:t>
            </a:r>
            <a:r>
              <a:rPr lang="en-CA" dirty="0" smtClean="0">
                <a:hlinkClick r:id="rId3"/>
              </a:rPr>
              <a:t>http</a:t>
            </a:r>
            <a:r>
              <a:rPr lang="en-CA" dirty="0">
                <a:hlinkClick r:id="rId3"/>
              </a:rPr>
              <a:t>://sapvod.edgesuite.net/TechEd/TechEd_Berlin2014/pdfs/DMM201.pdf</a:t>
            </a:r>
            <a:endParaRPr lang="en-CA" dirty="0"/>
          </a:p>
        </p:txBody>
      </p:sp>
    </p:spTree>
    <p:extLst>
      <p:ext uri="{BB962C8B-B14F-4D97-AF65-F5344CB8AC3E}">
        <p14:creationId xmlns:p14="http://schemas.microsoft.com/office/powerpoint/2010/main" val="162122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03648" y="4094344"/>
            <a:ext cx="6400800" cy="1752600"/>
          </a:xfrm>
        </p:spPr>
        <p:txBody>
          <a:bodyPr/>
          <a:lstStyle/>
          <a:p>
            <a:r>
              <a:rPr lang="en-CA" dirty="0" err="1" smtClean="0"/>
              <a:t>MapReduce</a:t>
            </a:r>
            <a:r>
              <a:rPr lang="en-CA" dirty="0"/>
              <a:t> </a:t>
            </a:r>
            <a:r>
              <a:rPr lang="en-CA" dirty="0" smtClean="0"/>
              <a:t>Exercise using Cards</a:t>
            </a:r>
            <a:endParaRPr lang="en-US" dirty="0"/>
          </a:p>
        </p:txBody>
      </p:sp>
      <p:pic>
        <p:nvPicPr>
          <p:cNvPr id="102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3528" y="1124744"/>
            <a:ext cx="8312871" cy="296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36749" y="5048518"/>
            <a:ext cx="7134896" cy="276999"/>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800" kern="0" dirty="0" smtClean="0">
                <a:ea typeface="Arial Unicode MS" pitchFamily="34" charset="-128"/>
                <a:cs typeface="Arial Unicode MS" pitchFamily="34" charset="-128"/>
              </a:rPr>
              <a:t>In class exercise created by Michael Bliemel</a:t>
            </a:r>
            <a:r>
              <a:rPr lang="en-US" kern="0" dirty="0" smtClean="0">
                <a:ea typeface="Arial Unicode MS" pitchFamily="34" charset="-128"/>
                <a:cs typeface="Arial Unicode MS" pitchFamily="34" charset="-128"/>
              </a:rPr>
              <a:t>, Dalhousie University </a:t>
            </a:r>
            <a:endParaRPr lang="en-US" sz="18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36367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0306" y="1219200"/>
            <a:ext cx="7239000" cy="4876800"/>
          </a:xfrm>
        </p:spPr>
        <p:txBody>
          <a:bodyPr>
            <a:noAutofit/>
          </a:bodyPr>
          <a:lstStyle/>
          <a:p>
            <a:pPr marL="457200" indent="-457200">
              <a:buFont typeface="Arial" panose="020B0604020202020204" pitchFamily="34" charset="0"/>
              <a:buChar char="•"/>
            </a:pPr>
            <a:r>
              <a:rPr lang="en-CA" sz="2000" dirty="0"/>
              <a:t>Popular open source application of MapReduce</a:t>
            </a:r>
          </a:p>
          <a:p>
            <a:pPr marL="457200" indent="-457200">
              <a:buFont typeface="Arial" panose="020B0604020202020204" pitchFamily="34" charset="0"/>
              <a:buChar char="•"/>
            </a:pPr>
            <a:r>
              <a:rPr lang="en-CA" sz="2000" dirty="0"/>
              <a:t>“The Apache™ Hadoop® project develops open-source software for reliable, scalable, distributed computing” (</a:t>
            </a:r>
            <a:r>
              <a:rPr lang="en-CA" sz="2000" dirty="0">
                <a:hlinkClick r:id="rId2"/>
              </a:rPr>
              <a:t>https://hadoop.apache.org/</a:t>
            </a:r>
            <a:r>
              <a:rPr lang="en-CA" sz="2000" dirty="0"/>
              <a:t> )</a:t>
            </a:r>
          </a:p>
          <a:p>
            <a:pPr marL="457200" indent="-457200">
              <a:buFont typeface="Arial" panose="020B0604020202020204" pitchFamily="34" charset="0"/>
              <a:buChar char="•"/>
            </a:pPr>
            <a:r>
              <a:rPr lang="en-US" sz="2000" dirty="0" smtClean="0"/>
              <a:t>Open </a:t>
            </a:r>
            <a:r>
              <a:rPr lang="en-US" sz="2000" dirty="0"/>
              <a:t>source </a:t>
            </a:r>
            <a:r>
              <a:rPr lang="en-US" sz="2000" i="1" dirty="0"/>
              <a:t>framework</a:t>
            </a:r>
            <a:r>
              <a:rPr lang="en-US" sz="2000" dirty="0"/>
              <a:t> for </a:t>
            </a:r>
            <a:r>
              <a:rPr lang="en-US" sz="2000" dirty="0" smtClean="0"/>
              <a:t>storing </a:t>
            </a:r>
            <a:r>
              <a:rPr lang="en-US" sz="2000" dirty="0"/>
              <a:t>and analyzing </a:t>
            </a:r>
            <a:r>
              <a:rPr lang="en-US" sz="2000" dirty="0" smtClean="0"/>
              <a:t>massive amounts </a:t>
            </a:r>
            <a:r>
              <a:rPr lang="en-US" sz="2000" dirty="0"/>
              <a:t>of distributed, unstructured </a:t>
            </a:r>
            <a:r>
              <a:rPr lang="en-US" sz="2000" dirty="0" smtClean="0"/>
              <a:t>data</a:t>
            </a:r>
          </a:p>
          <a:p>
            <a:pPr marL="457200" indent="-457200">
              <a:buFont typeface="Arial" panose="020B0604020202020204" pitchFamily="34" charset="0"/>
              <a:buChar char="•"/>
            </a:pPr>
            <a:r>
              <a:rPr lang="en-US" sz="2000" dirty="0"/>
              <a:t>Originally created by </a:t>
            </a:r>
            <a:r>
              <a:rPr lang="en-US" sz="2000" dirty="0">
                <a:hlinkClick r:id="rId3"/>
              </a:rPr>
              <a:t>Doug Cutting </a:t>
            </a:r>
            <a:r>
              <a:rPr lang="en-US" sz="2000" dirty="0"/>
              <a:t>at Yahoo</a:t>
            </a:r>
            <a:r>
              <a:rPr lang="en-US" sz="2000" dirty="0" smtClean="0"/>
              <a:t>! </a:t>
            </a:r>
          </a:p>
          <a:p>
            <a:pPr marL="457200" indent="-457200">
              <a:buFont typeface="Arial" panose="020B0604020202020204" pitchFamily="34" charset="0"/>
              <a:buChar char="•"/>
            </a:pPr>
            <a:r>
              <a:rPr lang="en-US" sz="2000" dirty="0" smtClean="0"/>
              <a:t>Hadoop </a:t>
            </a:r>
            <a:r>
              <a:rPr lang="en-US" sz="2000" dirty="0"/>
              <a:t>clusters run on </a:t>
            </a:r>
            <a:r>
              <a:rPr lang="en-US" sz="2000" dirty="0" smtClean="0"/>
              <a:t>inexpensive commodity </a:t>
            </a:r>
            <a:r>
              <a:rPr lang="en-US" sz="2000" dirty="0"/>
              <a:t>hardware so projects can scale-out </a:t>
            </a:r>
            <a:r>
              <a:rPr lang="en-US" sz="2000" dirty="0" smtClean="0"/>
              <a:t>inexpensively</a:t>
            </a:r>
          </a:p>
          <a:p>
            <a:pPr marL="457200" indent="-457200">
              <a:buFont typeface="Arial" panose="020B0604020202020204" pitchFamily="34" charset="0"/>
              <a:buChar char="•"/>
            </a:pPr>
            <a:r>
              <a:rPr lang="en-CA" sz="2000" dirty="0" smtClean="0"/>
              <a:t>Increasing </a:t>
            </a:r>
            <a:r>
              <a:rPr lang="en-CA" sz="2000" dirty="0"/>
              <a:t>popularity and adoption</a:t>
            </a:r>
          </a:p>
          <a:p>
            <a:pPr marL="457200" indent="-457200">
              <a:buFont typeface="Arial" panose="020B0604020202020204" pitchFamily="34" charset="0"/>
              <a:buChar char="•"/>
            </a:pPr>
            <a:endParaRPr lang="en-US" sz="2000" dirty="0" smtClean="0"/>
          </a:p>
        </p:txBody>
      </p:sp>
      <p:pic>
        <p:nvPicPr>
          <p:cNvPr id="2050" name="Picture 2" descr="https://encrypted-tbn3.gstatic.com/images?q=tbn:ANd9GcST7iJYn43yhkOgzcnGsGa1pQu9GJR__Op-rl6c4-64dAHeXzZs6omJc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04800"/>
            <a:ext cx="3537284" cy="914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257691" y="5986790"/>
            <a:ext cx="1859805" cy="261610"/>
          </a:xfrm>
          <a:prstGeom prst="rect">
            <a:avLst/>
          </a:prstGeom>
          <a:noFill/>
        </p:spPr>
        <p:txBody>
          <a:bodyPr wrap="none" rtlCol="0">
            <a:spAutoFit/>
          </a:bodyPr>
          <a:lstStyle/>
          <a:p>
            <a:r>
              <a:rPr lang="en-CA" sz="1050" dirty="0" smtClean="0">
                <a:latin typeface="Classic Grotesque Std"/>
              </a:rPr>
              <a:t>Source: </a:t>
            </a:r>
            <a:r>
              <a:rPr lang="en-CA" sz="1050" dirty="0" smtClean="0">
                <a:latin typeface="Classic Grotesque Std"/>
                <a:hlinkClick r:id="rId5"/>
              </a:rPr>
              <a:t>Sharda et al. 2014</a:t>
            </a:r>
            <a:endParaRPr lang="en-CA" sz="1050" dirty="0">
              <a:latin typeface="Classic Grotesque Std"/>
            </a:endParaRPr>
          </a:p>
        </p:txBody>
      </p:sp>
      <p:pic>
        <p:nvPicPr>
          <p:cNvPr id="2" name="Picture 1"/>
          <p:cNvPicPr>
            <a:picLocks noChangeAspect="1"/>
          </p:cNvPicPr>
          <p:nvPr/>
        </p:nvPicPr>
        <p:blipFill>
          <a:blip r:embed="rId6"/>
          <a:stretch>
            <a:fillRect/>
          </a:stretch>
        </p:blipFill>
        <p:spPr>
          <a:xfrm>
            <a:off x="7113104" y="2463800"/>
            <a:ext cx="2030896" cy="1704085"/>
          </a:xfrm>
          <a:prstGeom prst="rect">
            <a:avLst/>
          </a:prstGeom>
        </p:spPr>
      </p:pic>
    </p:spTree>
    <p:extLst>
      <p:ext uri="{BB962C8B-B14F-4D97-AF65-F5344CB8AC3E}">
        <p14:creationId xmlns:p14="http://schemas.microsoft.com/office/powerpoint/2010/main" val="1793829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rtl="0">
              <a:spcBef>
                <a:spcPct val="0"/>
              </a:spcBef>
            </a:pPr>
            <a:r>
              <a:rPr lang="en-US" sz="2400" b="1" dirty="0" smtClean="0">
                <a:solidFill>
                  <a:schemeClr val="bg1">
                    <a:lumMod val="50000"/>
                  </a:schemeClr>
                </a:solidFill>
                <a:latin typeface="+mn-lt"/>
              </a:rPr>
              <a:t>SAP BusinessObjects Predictive Analytics (including </a:t>
            </a:r>
            <a:r>
              <a:rPr lang="en-US" sz="2400" b="1" dirty="0" err="1" smtClean="0">
                <a:solidFill>
                  <a:schemeClr val="bg1">
                    <a:lumMod val="50000"/>
                  </a:schemeClr>
                </a:solidFill>
                <a:latin typeface="+mn-lt"/>
              </a:rPr>
              <a:t>Lumira</a:t>
            </a:r>
            <a:r>
              <a:rPr lang="en-US" sz="2400" b="1" dirty="0" smtClean="0">
                <a:solidFill>
                  <a:schemeClr val="bg1">
                    <a:lumMod val="50000"/>
                  </a:schemeClr>
                </a:solidFill>
                <a:latin typeface="+mn-lt"/>
              </a:rPr>
              <a:t>)</a:t>
            </a:r>
            <a:endParaRPr lang="en-US" sz="2400" b="1" dirty="0">
              <a:solidFill>
                <a:schemeClr val="bg1">
                  <a:lumMod val="50000"/>
                </a:schemeClr>
              </a:solidFill>
              <a:latin typeface="+mn-lt"/>
            </a:endParaRPr>
          </a:p>
        </p:txBody>
      </p:sp>
      <p:sp>
        <p:nvSpPr>
          <p:cNvPr id="3" name="Text Placeholder 2"/>
          <p:cNvSpPr>
            <a:spLocks noGrp="1"/>
          </p:cNvSpPr>
          <p:nvPr>
            <p:ph type="body" sz="quarter" idx="10"/>
          </p:nvPr>
        </p:nvSpPr>
        <p:spPr/>
        <p:txBody>
          <a:bodyPr/>
          <a:lstStyle/>
          <a:p>
            <a:pPr marL="555750" lvl="1" indent="-285750">
              <a:buFont typeface="Arial" pitchFamily="34" charset="0"/>
              <a:buChar char="•"/>
            </a:pPr>
            <a:r>
              <a:rPr lang="en-US" sz="2000" dirty="0" smtClean="0"/>
              <a:t>SAP Predictive Analytics consists of two data mining tools</a:t>
            </a:r>
          </a:p>
          <a:p>
            <a:pPr marL="825625" lvl="2" indent="-285750">
              <a:buFont typeface="Arial" pitchFamily="34" charset="0"/>
              <a:buChar char="•"/>
            </a:pPr>
            <a:r>
              <a:rPr lang="en-US" sz="1800" b="1" dirty="0" smtClean="0"/>
              <a:t>Automated Analytics </a:t>
            </a:r>
            <a:r>
              <a:rPr lang="en-US" sz="1800" dirty="0" smtClean="0"/>
              <a:t>– a set of automated data mining algorithms. This product used to be called </a:t>
            </a:r>
            <a:r>
              <a:rPr lang="en-US" sz="1800" dirty="0" smtClean="0">
                <a:solidFill>
                  <a:srgbClr val="FF0000"/>
                </a:solidFill>
              </a:rPr>
              <a:t>Infinite Insight</a:t>
            </a:r>
          </a:p>
          <a:p>
            <a:pPr marL="825625" lvl="2" indent="-285750">
              <a:buFont typeface="Arial" pitchFamily="34" charset="0"/>
              <a:buChar char="•"/>
            </a:pPr>
            <a:r>
              <a:rPr lang="en-US" sz="1800" b="1" dirty="0" smtClean="0"/>
              <a:t>Expert Analytics </a:t>
            </a:r>
            <a:r>
              <a:rPr lang="en-US" sz="1800" dirty="0" smtClean="0"/>
              <a:t>– User controlled data mining models and advanced visualization (with </a:t>
            </a:r>
            <a:r>
              <a:rPr lang="en-US" sz="1800" dirty="0" err="1" smtClean="0"/>
              <a:t>Lumira</a:t>
            </a:r>
            <a:r>
              <a:rPr lang="en-US" sz="1800" dirty="0" smtClean="0"/>
              <a:t> desktop). This product used to be called </a:t>
            </a:r>
            <a:r>
              <a:rPr lang="en-US" sz="1800" dirty="0" smtClean="0">
                <a:solidFill>
                  <a:srgbClr val="FF0000"/>
                </a:solidFill>
              </a:rPr>
              <a:t>SAP Predictive </a:t>
            </a:r>
            <a:r>
              <a:rPr lang="en-US" sz="1800" i="1" dirty="0" smtClean="0">
                <a:solidFill>
                  <a:srgbClr val="FF0000"/>
                </a:solidFill>
              </a:rPr>
              <a:t>Analy</a:t>
            </a:r>
            <a:r>
              <a:rPr lang="en-US" sz="1800" i="1" u="sng" dirty="0" smtClean="0">
                <a:solidFill>
                  <a:srgbClr val="FF0000"/>
                </a:solidFill>
              </a:rPr>
              <a:t>sis</a:t>
            </a:r>
          </a:p>
          <a:p>
            <a:pPr marL="1003425" lvl="3" indent="-285750">
              <a:buFont typeface="Arial" pitchFamily="34" charset="0"/>
              <a:buChar char="•"/>
            </a:pPr>
            <a:r>
              <a:rPr lang="en-US" sz="1600" dirty="0" smtClean="0"/>
              <a:t>Designing </a:t>
            </a:r>
            <a:r>
              <a:rPr lang="en-US" sz="1600" dirty="0"/>
              <a:t>complex predictive models (data mining)</a:t>
            </a:r>
          </a:p>
          <a:p>
            <a:pPr marL="1003425" lvl="3" indent="-285750">
              <a:buFont typeface="Arial" pitchFamily="34" charset="0"/>
              <a:buChar char="•"/>
            </a:pPr>
            <a:r>
              <a:rPr lang="en-US" sz="1600" dirty="0"/>
              <a:t>Data </a:t>
            </a:r>
            <a:r>
              <a:rPr lang="en-US" sz="1600" dirty="0" smtClean="0"/>
              <a:t>visualization</a:t>
            </a:r>
            <a:r>
              <a:rPr lang="en-US" sz="1600" dirty="0"/>
              <a:t>, discovery and insights</a:t>
            </a:r>
          </a:p>
          <a:p>
            <a:pPr marL="1003425" lvl="3" indent="-285750">
              <a:buFont typeface="Arial" pitchFamily="34" charset="0"/>
              <a:buChar char="•"/>
            </a:pPr>
            <a:r>
              <a:rPr lang="en-US" sz="1600" dirty="0"/>
              <a:t>Open-source predictive algorithms via </a:t>
            </a:r>
            <a:r>
              <a:rPr lang="en-US" sz="1600" dirty="0" smtClean="0"/>
              <a:t>integration with R</a:t>
            </a:r>
            <a:endParaRPr lang="en-US" sz="1600" dirty="0"/>
          </a:p>
          <a:p>
            <a:endParaRPr lang="en-US" sz="2000"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75628" y="4338918"/>
            <a:ext cx="2838100" cy="218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596896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Distributed Databases</a:t>
            </a:r>
            <a:endParaRPr lang="en-US" dirty="0"/>
          </a:p>
        </p:txBody>
      </p:sp>
      <p:sp>
        <p:nvSpPr>
          <p:cNvPr id="5" name="Text Placeholder 4"/>
          <p:cNvSpPr>
            <a:spLocks noGrp="1"/>
          </p:cNvSpPr>
          <p:nvPr>
            <p:ph type="body" sz="quarter" idx="10"/>
          </p:nvPr>
        </p:nvSpPr>
        <p:spPr/>
        <p:txBody>
          <a:bodyPr/>
          <a:lstStyle/>
          <a:p>
            <a:r>
              <a:rPr lang="en-US" sz="2000" dirty="0" smtClean="0"/>
              <a:t>Hadoop</a:t>
            </a:r>
          </a:p>
          <a:p>
            <a:pPr lvl="1"/>
            <a:r>
              <a:rPr lang="en-US" sz="2000" dirty="0" smtClean="0"/>
              <a:t>“High speed”</a:t>
            </a:r>
          </a:p>
          <a:p>
            <a:pPr lvl="1"/>
            <a:r>
              <a:rPr lang="en-US" sz="2000" dirty="0" smtClean="0"/>
              <a:t>Distributed processing</a:t>
            </a:r>
          </a:p>
          <a:p>
            <a:pPr lvl="1"/>
            <a:r>
              <a:rPr lang="en-US" sz="2000" dirty="0" smtClean="0"/>
              <a:t>Parallel processing</a:t>
            </a:r>
          </a:p>
          <a:p>
            <a:pPr lvl="1"/>
            <a:r>
              <a:rPr lang="en-US" sz="2000" dirty="0" smtClean="0"/>
              <a:t>Open-source</a:t>
            </a:r>
          </a:p>
          <a:p>
            <a:pPr lvl="2"/>
            <a:r>
              <a:rPr lang="en-US" sz="1800" dirty="0"/>
              <a:t>Hadoop Common</a:t>
            </a:r>
            <a:r>
              <a:rPr lang="en-US" sz="1800" b="0" dirty="0"/>
              <a:t>: The common utilities that support the other Hadoop modules.</a:t>
            </a:r>
          </a:p>
          <a:p>
            <a:pPr lvl="2"/>
            <a:r>
              <a:rPr lang="en-US" sz="1800" dirty="0"/>
              <a:t>Hadoop Distributed File System (HDFS™)</a:t>
            </a:r>
            <a:r>
              <a:rPr lang="en-US" sz="1800" b="0" dirty="0"/>
              <a:t>: A distributed file system that provides high-throughput access to application data.</a:t>
            </a:r>
          </a:p>
          <a:p>
            <a:pPr lvl="2"/>
            <a:r>
              <a:rPr lang="en-US" sz="1800" dirty="0"/>
              <a:t>Hadoop YARN</a:t>
            </a:r>
            <a:r>
              <a:rPr lang="en-US" sz="1800" b="0" dirty="0"/>
              <a:t>: A framework for job scheduling and cluster resource management.</a:t>
            </a:r>
          </a:p>
          <a:p>
            <a:pPr lvl="2"/>
            <a:r>
              <a:rPr lang="en-US" sz="1800" dirty="0"/>
              <a:t>Hadoop </a:t>
            </a:r>
            <a:r>
              <a:rPr lang="en-US" sz="1800" dirty="0" err="1"/>
              <a:t>MapReduce</a:t>
            </a:r>
            <a:r>
              <a:rPr lang="en-US" sz="1800" b="0" dirty="0"/>
              <a:t>: A YARN-based system for parallel processing of large data sets.</a:t>
            </a:r>
          </a:p>
          <a:p>
            <a:pPr lvl="2"/>
            <a:endParaRPr lang="en-US" sz="1800" dirty="0" smtClean="0"/>
          </a:p>
          <a:p>
            <a:pPr lvl="1"/>
            <a:endParaRPr lang="en-US" sz="2000" dirty="0"/>
          </a:p>
        </p:txBody>
      </p:sp>
      <p:pic>
        <p:nvPicPr>
          <p:cNvPr id="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586765" y="1454054"/>
            <a:ext cx="3864777" cy="13806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604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12968" cy="1143000"/>
          </a:xfrm>
        </p:spPr>
        <p:txBody>
          <a:bodyPr>
            <a:normAutofit/>
          </a:bodyPr>
          <a:lstStyle/>
          <a:p>
            <a:r>
              <a:rPr lang="en-CA" dirty="0" smtClean="0"/>
              <a:t>In this exercise the class will be the Compute Cluster  </a:t>
            </a:r>
            <a:br>
              <a:rPr lang="en-CA" dirty="0" smtClean="0"/>
            </a:br>
            <a:r>
              <a:rPr lang="en-CA" dirty="0" smtClean="0"/>
              <a:t>The Cards will be the Data</a:t>
            </a:r>
            <a:endParaRPr lang="en-US" dirty="0"/>
          </a:p>
        </p:txBody>
      </p:sp>
      <p:pic>
        <p:nvPicPr>
          <p:cNvPr id="2051" name="Picture 3"/>
          <p:cNvPicPr>
            <a:picLocks noGrp="1" noChangeAspect="1" noChangeArrowheads="1"/>
          </p:cNvPicPr>
          <p:nvPr>
            <p:ph idx="4294967295"/>
          </p:nvPr>
        </p:nvPicPr>
        <p:blipFill>
          <a:blip r:embed="rId2">
            <a:extLst>
              <a:ext uri="{28A0092B-C50C-407E-A947-70E740481C1C}">
                <a14:useLocalDpi xmlns:a14="http://schemas.microsoft.com/office/drawing/2010/main"/>
              </a:ext>
            </a:extLst>
          </a:blip>
          <a:srcRect/>
          <a:stretch>
            <a:fillRect/>
          </a:stretch>
        </p:blipFill>
        <p:spPr bwMode="auto">
          <a:xfrm>
            <a:off x="1437763" y="1878100"/>
            <a:ext cx="5256584" cy="4022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190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Data Meaning</a:t>
            </a:r>
            <a:endParaRPr lang="en-US" dirty="0"/>
          </a:p>
        </p:txBody>
      </p:sp>
      <p:sp>
        <p:nvSpPr>
          <p:cNvPr id="3" name="Content Placeholder 2"/>
          <p:cNvSpPr>
            <a:spLocks noGrp="1"/>
          </p:cNvSpPr>
          <p:nvPr>
            <p:ph sz="half" idx="1"/>
          </p:nvPr>
        </p:nvSpPr>
        <p:spPr/>
        <p:txBody>
          <a:bodyPr>
            <a:normAutofit fontScale="92500" lnSpcReduction="10000"/>
          </a:bodyPr>
          <a:lstStyle/>
          <a:p>
            <a:r>
              <a:rPr lang="en-CA" dirty="0" smtClean="0"/>
              <a:t>The multiple decks of cards represent raw data. Some of which is useful. </a:t>
            </a:r>
          </a:p>
          <a:p>
            <a:r>
              <a:rPr lang="en-CA" dirty="0" smtClean="0"/>
              <a:t>For example these could represent </a:t>
            </a:r>
            <a:r>
              <a:rPr lang="en-CA" dirty="0" smtClean="0">
                <a:solidFill>
                  <a:srgbClr val="FFC000"/>
                </a:solidFill>
              </a:rPr>
              <a:t>product reviews </a:t>
            </a:r>
            <a:r>
              <a:rPr lang="en-CA" dirty="0" smtClean="0"/>
              <a:t>on webpages – where </a:t>
            </a:r>
            <a:r>
              <a:rPr lang="en-CA" dirty="0" smtClean="0">
                <a:solidFill>
                  <a:srgbClr val="FFC000"/>
                </a:solidFill>
              </a:rPr>
              <a:t>the number is the stars rating</a:t>
            </a:r>
            <a:r>
              <a:rPr lang="en-CA" dirty="0" smtClean="0"/>
              <a:t>, </a:t>
            </a:r>
            <a:r>
              <a:rPr lang="en-CA" dirty="0" smtClean="0">
                <a:solidFill>
                  <a:srgbClr val="FFC000"/>
                </a:solidFill>
              </a:rPr>
              <a:t>the suit is the product</a:t>
            </a:r>
            <a:r>
              <a:rPr lang="en-CA" dirty="0" smtClean="0"/>
              <a:t>, and the other cards A, J, K, Q, Jokers are text on the page that is not useful</a:t>
            </a:r>
          </a:p>
          <a:p>
            <a:endParaRPr lang="en-CA" dirty="0" smtClean="0"/>
          </a:p>
          <a:p>
            <a:endParaRPr lang="en-US" dirty="0"/>
          </a:p>
        </p:txBody>
      </p:sp>
      <p:pic>
        <p:nvPicPr>
          <p:cNvPr id="3075"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83094" y="2204864"/>
            <a:ext cx="4460905" cy="3185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178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Problem 1</a:t>
            </a:r>
            <a:endParaRPr lang="en-US" dirty="0"/>
          </a:p>
        </p:txBody>
      </p:sp>
      <p:sp>
        <p:nvSpPr>
          <p:cNvPr id="3" name="Content Placeholder 2"/>
          <p:cNvSpPr>
            <a:spLocks noGrp="1"/>
          </p:cNvSpPr>
          <p:nvPr>
            <p:ph sz="half" idx="1"/>
          </p:nvPr>
        </p:nvSpPr>
        <p:spPr>
          <a:xfrm>
            <a:off x="457200" y="1600200"/>
            <a:ext cx="3610744" cy="4525963"/>
          </a:xfrm>
        </p:spPr>
        <p:txBody>
          <a:bodyPr>
            <a:normAutofit lnSpcReduction="10000"/>
          </a:bodyPr>
          <a:lstStyle/>
          <a:p>
            <a:r>
              <a:rPr lang="en-CA" dirty="0" smtClean="0"/>
              <a:t>Randomly remove 10-20 cards from the pile</a:t>
            </a:r>
          </a:p>
          <a:p>
            <a:r>
              <a:rPr lang="en-CA" dirty="0" smtClean="0"/>
              <a:t>What product has the best reviews? Hearts, Spades, Clubs or Diamonds?</a:t>
            </a:r>
          </a:p>
          <a:p>
            <a:r>
              <a:rPr lang="en-CA" dirty="0" smtClean="0"/>
              <a:t>You need to sum all the points of all the cards of each suit</a:t>
            </a:r>
            <a:endParaRPr lang="en-US" dirty="0"/>
          </a:p>
        </p:txBody>
      </p:sp>
      <p:pic>
        <p:nvPicPr>
          <p:cNvPr id="4098" name="Picture 2"/>
          <p:cNvPicPr>
            <a:picLocks noGrp="1" noChangeAspect="1" noChangeArrowheads="1"/>
          </p:cNvPicPr>
          <p:nvPr>
            <p:ph sz="half" idx="2"/>
          </p:nvPr>
        </p:nvPicPr>
        <p:blipFill>
          <a:blip r:embed="rId2" cstate="screen">
            <a:extLst>
              <a:ext uri="{28A0092B-C50C-407E-A947-70E740481C1C}">
                <a14:useLocalDpi xmlns:a14="http://schemas.microsoft.com/office/drawing/2010/main"/>
              </a:ext>
            </a:extLst>
          </a:blip>
          <a:srcRect/>
          <a:stretch>
            <a:fillRect/>
          </a:stretch>
        </p:blipFill>
        <p:spPr bwMode="auto">
          <a:xfrm>
            <a:off x="4110842" y="2564904"/>
            <a:ext cx="5033158" cy="2168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427984" y="2348880"/>
            <a:ext cx="3600400" cy="25922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4932040" y="1700808"/>
            <a:ext cx="2376264" cy="576064"/>
          </a:xfrm>
          <a:prstGeom prst="down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t>Add these</a:t>
            </a:r>
            <a:endParaRPr lang="en-US" dirty="0"/>
          </a:p>
        </p:txBody>
      </p:sp>
    </p:spTree>
    <p:extLst>
      <p:ext uri="{BB962C8B-B14F-4D97-AF65-F5344CB8AC3E}">
        <p14:creationId xmlns:p14="http://schemas.microsoft.com/office/powerpoint/2010/main" val="208397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The Hadoop Distributed File System</a:t>
            </a:r>
            <a:endParaRPr lang="en-US" dirty="0"/>
          </a:p>
        </p:txBody>
      </p:sp>
      <p:sp>
        <p:nvSpPr>
          <p:cNvPr id="4" name="Content Placeholder 3"/>
          <p:cNvSpPr>
            <a:spLocks noGrp="1"/>
          </p:cNvSpPr>
          <p:nvPr>
            <p:ph sz="half" idx="2"/>
          </p:nvPr>
        </p:nvSpPr>
        <p:spPr/>
        <p:txBody>
          <a:bodyPr/>
          <a:lstStyle/>
          <a:p>
            <a:r>
              <a:rPr lang="en-CA" dirty="0" smtClean="0"/>
              <a:t>One student is the </a:t>
            </a:r>
            <a:r>
              <a:rPr lang="en-CA" dirty="0" smtClean="0">
                <a:solidFill>
                  <a:srgbClr val="FFC000"/>
                </a:solidFill>
              </a:rPr>
              <a:t>Job Tracker</a:t>
            </a:r>
          </a:p>
          <a:p>
            <a:r>
              <a:rPr lang="en-CA" dirty="0" smtClean="0"/>
              <a:t>Each student at the end of a row is a </a:t>
            </a:r>
            <a:r>
              <a:rPr lang="en-CA" dirty="0" smtClean="0">
                <a:solidFill>
                  <a:srgbClr val="FFC000"/>
                </a:solidFill>
              </a:rPr>
              <a:t>Task Tracker</a:t>
            </a:r>
          </a:p>
          <a:p>
            <a:r>
              <a:rPr lang="en-CA" dirty="0" smtClean="0"/>
              <a:t>The rest of the class are worker nodes that will do the data processing</a:t>
            </a:r>
            <a:endParaRPr lang="en-US" dirty="0"/>
          </a:p>
        </p:txBody>
      </p:sp>
      <p:pic>
        <p:nvPicPr>
          <p:cNvPr id="5122" name="Picture 2"/>
          <p:cNvPicPr>
            <a:picLocks noGrp="1" noChangeAspect="1" noChangeArrowheads="1"/>
          </p:cNvPicPr>
          <p:nvPr>
            <p:ph sz="half" idx="1"/>
          </p:nvPr>
        </p:nvPicPr>
        <p:blipFill>
          <a:blip r:embed="rId2">
            <a:extLst>
              <a:ext uri="{28A0092B-C50C-407E-A947-70E740481C1C}">
                <a14:useLocalDpi xmlns:a14="http://schemas.microsoft.com/office/drawing/2010/main"/>
              </a:ext>
            </a:extLst>
          </a:blip>
          <a:srcRect/>
          <a:stretch>
            <a:fillRect/>
          </a:stretch>
        </p:blipFill>
        <p:spPr bwMode="auto">
          <a:xfrm>
            <a:off x="457200" y="2294341"/>
            <a:ext cx="4038600" cy="3137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540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Job Tracker</a:t>
            </a:r>
            <a:endParaRPr lang="en-US" dirty="0"/>
          </a:p>
        </p:txBody>
      </p:sp>
      <p:sp>
        <p:nvSpPr>
          <p:cNvPr id="3" name="Content Placeholder 2"/>
          <p:cNvSpPr>
            <a:spLocks noGrp="1"/>
          </p:cNvSpPr>
          <p:nvPr>
            <p:ph sz="half" idx="1"/>
          </p:nvPr>
        </p:nvSpPr>
        <p:spPr/>
        <p:txBody>
          <a:bodyPr>
            <a:normAutofit lnSpcReduction="10000"/>
          </a:bodyPr>
          <a:lstStyle/>
          <a:p>
            <a:r>
              <a:rPr lang="en-CA" dirty="0" smtClean="0"/>
              <a:t>The job tracker will fairly distribute the work (cards) to each task tracker (student at the end of the row) nodes in the cluster (the class)</a:t>
            </a:r>
            <a:endParaRPr lang="en-US" dirty="0"/>
          </a:p>
        </p:txBody>
      </p:sp>
      <p:sp>
        <p:nvSpPr>
          <p:cNvPr id="4" name="Content Placeholder 3"/>
          <p:cNvSpPr>
            <a:spLocks noGrp="1"/>
          </p:cNvSpPr>
          <p:nvPr>
            <p:ph sz="half" idx="2"/>
          </p:nvPr>
        </p:nvSpPr>
        <p:spPr/>
        <p:txBody>
          <a:bodyPr>
            <a:normAutofit lnSpcReduction="10000"/>
          </a:bodyPr>
          <a:lstStyle/>
          <a:p>
            <a:r>
              <a:rPr lang="en-CA" dirty="0" smtClean="0"/>
              <a:t>The task tracker then distributes the data to the worker nodes in their row so that the workload is evenly balanced (the task tracker can also do work in this instance, but some HDFS implementations have trackers only tracking.)</a:t>
            </a:r>
            <a:endParaRPr lang="en-US" dirty="0"/>
          </a:p>
        </p:txBody>
      </p:sp>
    </p:spTree>
    <p:extLst>
      <p:ext uri="{BB962C8B-B14F-4D97-AF65-F5344CB8AC3E}">
        <p14:creationId xmlns:p14="http://schemas.microsoft.com/office/powerpoint/2010/main" val="234881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Map</a:t>
            </a:r>
            <a:endParaRPr lang="en-US" dirty="0"/>
          </a:p>
        </p:txBody>
      </p:sp>
      <p:sp>
        <p:nvSpPr>
          <p:cNvPr id="3" name="Content Placeholder 2"/>
          <p:cNvSpPr>
            <a:spLocks noGrp="1"/>
          </p:cNvSpPr>
          <p:nvPr>
            <p:ph sz="half" idx="1"/>
          </p:nvPr>
        </p:nvSpPr>
        <p:spPr/>
        <p:txBody>
          <a:bodyPr/>
          <a:lstStyle/>
          <a:p>
            <a:r>
              <a:rPr lang="en-CA" dirty="0" smtClean="0"/>
              <a:t>Each worker node now maps the data – by Product and Review</a:t>
            </a:r>
          </a:p>
          <a:p>
            <a:pPr lvl="1"/>
            <a:endParaRPr lang="en-CA" dirty="0" smtClean="0"/>
          </a:p>
          <a:p>
            <a:pPr lvl="1"/>
            <a:r>
              <a:rPr lang="en-CA" dirty="0" smtClean="0"/>
              <a:t>Sort the cards into piles by suit and discard the non number cards</a:t>
            </a:r>
          </a:p>
        </p:txBody>
      </p:sp>
      <p:pic>
        <p:nvPicPr>
          <p:cNvPr id="6147" name="Picture 3"/>
          <p:cNvPicPr>
            <a:picLocks noGrp="1" noChangeAspect="1" noChangeArrowheads="1"/>
          </p:cNvPicPr>
          <p:nvPr>
            <p:ph sz="half" idx="2"/>
          </p:nvPr>
        </p:nvPicPr>
        <p:blipFill>
          <a:blip r:embed="rId2">
            <a:extLst>
              <a:ext uri="{28A0092B-C50C-407E-A947-70E740481C1C}">
                <a14:useLocalDpi xmlns:a14="http://schemas.microsoft.com/office/drawing/2010/main"/>
              </a:ext>
            </a:extLst>
          </a:blip>
          <a:srcRect/>
          <a:stretch>
            <a:fillRect/>
          </a:stretch>
        </p:blipFill>
        <p:spPr bwMode="auto">
          <a:xfrm>
            <a:off x="5436095" y="1772816"/>
            <a:ext cx="2448272"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5436094" y="4365104"/>
            <a:ext cx="2829621"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2,3,4,5,6,</a:t>
            </a:r>
          </a:p>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7,8,9,10</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35906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Reduce</a:t>
            </a:r>
            <a:endParaRPr lang="en-US" dirty="0"/>
          </a:p>
        </p:txBody>
      </p:sp>
      <p:sp>
        <p:nvSpPr>
          <p:cNvPr id="3" name="Content Placeholder 2"/>
          <p:cNvSpPr>
            <a:spLocks noGrp="1"/>
          </p:cNvSpPr>
          <p:nvPr>
            <p:ph sz="half" idx="1"/>
          </p:nvPr>
        </p:nvSpPr>
        <p:spPr/>
        <p:txBody>
          <a:bodyPr/>
          <a:lstStyle/>
          <a:p>
            <a:r>
              <a:rPr lang="en-CA" dirty="0" smtClean="0"/>
              <a:t>Now the Task tracker moves cards from nodes to recombine into suits so that each worker node has one or two suits, and all cards of that suit</a:t>
            </a:r>
            <a:endParaRPr lang="en-US" dirty="0"/>
          </a:p>
        </p:txBody>
      </p:sp>
      <p:sp>
        <p:nvSpPr>
          <p:cNvPr id="4" name="Content Placeholder 3"/>
          <p:cNvSpPr>
            <a:spLocks noGrp="1"/>
          </p:cNvSpPr>
          <p:nvPr>
            <p:ph sz="half" idx="2"/>
          </p:nvPr>
        </p:nvSpPr>
        <p:spPr/>
        <p:txBody>
          <a:bodyPr/>
          <a:lstStyle/>
          <a:p>
            <a:r>
              <a:rPr lang="en-CA" dirty="0" smtClean="0"/>
              <a:t>Worker nodes now sum up the total points and report them to the Task Tracker</a:t>
            </a:r>
          </a:p>
          <a:p>
            <a:r>
              <a:rPr lang="en-CA" dirty="0" smtClean="0"/>
              <a:t>The Job Tracker asks each Task Tracker for their totals and then determines which products (suit) ranks highest</a:t>
            </a:r>
            <a:endParaRPr lang="en-US" dirty="0"/>
          </a:p>
        </p:txBody>
      </p:sp>
    </p:spTree>
    <p:extLst>
      <p:ext uri="{BB962C8B-B14F-4D97-AF65-F5344CB8AC3E}">
        <p14:creationId xmlns:p14="http://schemas.microsoft.com/office/powerpoint/2010/main" val="206902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Part 2: Timed Challenge</a:t>
            </a:r>
            <a:endParaRPr lang="en-US" dirty="0"/>
          </a:p>
        </p:txBody>
      </p:sp>
      <p:sp>
        <p:nvSpPr>
          <p:cNvPr id="3" name="Content Placeholder 2"/>
          <p:cNvSpPr>
            <a:spLocks noGrp="1"/>
          </p:cNvSpPr>
          <p:nvPr>
            <p:ph sz="half" idx="1"/>
          </p:nvPr>
        </p:nvSpPr>
        <p:spPr/>
        <p:txBody>
          <a:bodyPr>
            <a:normAutofit fontScale="92500" lnSpcReduction="20000"/>
          </a:bodyPr>
          <a:lstStyle/>
          <a:p>
            <a:r>
              <a:rPr lang="en-CA" dirty="0" smtClean="0"/>
              <a:t>Reshuffle all the cards</a:t>
            </a:r>
          </a:p>
          <a:p>
            <a:r>
              <a:rPr lang="en-CA" dirty="0" smtClean="0"/>
              <a:t>Pick one card, do not reveal it to the class</a:t>
            </a:r>
          </a:p>
          <a:p>
            <a:r>
              <a:rPr lang="en-CA" dirty="0" smtClean="0"/>
              <a:t>Give the data (cards) to the Job Tracker</a:t>
            </a:r>
          </a:p>
          <a:p>
            <a:r>
              <a:rPr lang="en-CA" dirty="0" smtClean="0"/>
              <a:t>The Hadoop Cluster now has the job to find the missing card</a:t>
            </a:r>
            <a:endParaRPr lang="en-US" dirty="0"/>
          </a:p>
        </p:txBody>
      </p:sp>
      <p:sp>
        <p:nvSpPr>
          <p:cNvPr id="4" name="Content Placeholder 3"/>
          <p:cNvSpPr>
            <a:spLocks noGrp="1"/>
          </p:cNvSpPr>
          <p:nvPr>
            <p:ph sz="half" idx="2"/>
          </p:nvPr>
        </p:nvSpPr>
        <p:spPr/>
        <p:txBody>
          <a:bodyPr>
            <a:normAutofit fontScale="92500" lnSpcReduction="20000"/>
          </a:bodyPr>
          <a:lstStyle/>
          <a:p>
            <a:r>
              <a:rPr lang="en-CA" dirty="0" smtClean="0"/>
              <a:t>The Job Tracker delegates the work to Task Trackers</a:t>
            </a:r>
          </a:p>
          <a:p>
            <a:r>
              <a:rPr lang="en-CA" dirty="0" smtClean="0"/>
              <a:t>Remember to balance the work between task tracker nodes</a:t>
            </a:r>
          </a:p>
          <a:p>
            <a:r>
              <a:rPr lang="en-CA" dirty="0" smtClean="0"/>
              <a:t>Be specific with the job – i.e. Sort these by suit, then by number</a:t>
            </a:r>
          </a:p>
          <a:p>
            <a:r>
              <a:rPr lang="en-CA" dirty="0" smtClean="0"/>
              <a:t>You can move data across Task Nodes</a:t>
            </a:r>
          </a:p>
          <a:p>
            <a:endParaRPr lang="en-US" dirty="0"/>
          </a:p>
        </p:txBody>
      </p:sp>
      <p:pic>
        <p:nvPicPr>
          <p:cNvPr id="717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383598" y="4797152"/>
            <a:ext cx="1940656" cy="1291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053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Day 2</a:t>
            </a:r>
            <a:endParaRPr lang="en-US" dirty="0"/>
          </a:p>
        </p:txBody>
      </p:sp>
      <p:sp>
        <p:nvSpPr>
          <p:cNvPr id="4" name="Text Placeholder 3"/>
          <p:cNvSpPr>
            <a:spLocks noGrp="1"/>
          </p:cNvSpPr>
          <p:nvPr>
            <p:ph type="body" sz="quarter" idx="10"/>
          </p:nvPr>
        </p:nvSpPr>
        <p:spPr/>
        <p:txBody>
          <a:bodyPr/>
          <a:lstStyle/>
          <a:p>
            <a:endParaRPr lang="en-US" dirty="0"/>
          </a:p>
        </p:txBody>
      </p:sp>
      <p:pic>
        <p:nvPicPr>
          <p:cNvPr id="6" name="Picture 2" descr="C:\Users\d019534\AppData\Local\Microsoft\Windows\Temporary Internet Files\Content.IE5\STJ40QJH\275098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a:ext>
            </a:extLst>
          </a:blip>
          <a:src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77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a:t>
            </a:r>
            <a:r>
              <a:rPr lang="en-US" dirty="0" err="1" smtClean="0"/>
              <a:t>BusinessObjects</a:t>
            </a:r>
            <a:r>
              <a:rPr lang="en-US" dirty="0" smtClean="0"/>
              <a:t> Cloud (formerly know as Cloud for Analytics C4A)</a:t>
            </a:r>
            <a:endParaRPr lang="en-US" dirty="0"/>
          </a:p>
        </p:txBody>
      </p:sp>
      <p:sp>
        <p:nvSpPr>
          <p:cNvPr id="3" name="Text Placeholder 2"/>
          <p:cNvSpPr>
            <a:spLocks noGrp="1"/>
          </p:cNvSpPr>
          <p:nvPr>
            <p:ph type="body" sz="quarter" idx="10"/>
          </p:nvPr>
        </p:nvSpPr>
        <p:spPr/>
        <p:txBody>
          <a:bodyPr/>
          <a:lstStyle/>
          <a:p>
            <a:r>
              <a:rPr lang="en-US" b="0" dirty="0" smtClean="0"/>
              <a:t>SAP BusinessObjects Cloud </a:t>
            </a:r>
            <a:r>
              <a:rPr lang="en-US" b="0" dirty="0"/>
              <a:t>is a </a:t>
            </a:r>
            <a:r>
              <a:rPr lang="en-US" b="0" dirty="0" smtClean="0"/>
              <a:t>Software-as-a-Service </a:t>
            </a:r>
            <a:r>
              <a:rPr lang="en-US" b="0" dirty="0"/>
              <a:t>(SaaS) built on SAP HANA Cloud Platform </a:t>
            </a:r>
            <a:r>
              <a:rPr lang="en-US" b="0" dirty="0" smtClean="0"/>
              <a:t>(HCP) that </a:t>
            </a:r>
            <a:r>
              <a:rPr lang="en-US" b="0" dirty="0"/>
              <a:t>provides </a:t>
            </a:r>
            <a:r>
              <a:rPr lang="en-US" b="0" dirty="0" smtClean="0"/>
              <a:t>analytics, </a:t>
            </a:r>
            <a:r>
              <a:rPr lang="en-US" b="0" dirty="0"/>
              <a:t>planning and predictive </a:t>
            </a:r>
            <a:r>
              <a:rPr lang="en-US" b="0" dirty="0" smtClean="0"/>
              <a:t>capabilities. </a:t>
            </a:r>
          </a:p>
          <a:p>
            <a:pPr marL="285750" indent="-285750">
              <a:buFont typeface="Arial" panose="020B0604020202020204" pitchFamily="34" charset="0"/>
              <a:buChar char="•"/>
            </a:pPr>
            <a:r>
              <a:rPr lang="en-US" b="0" dirty="0" smtClean="0"/>
              <a:t>Data modeling and exploration</a:t>
            </a:r>
          </a:p>
          <a:p>
            <a:pPr marL="285750" indent="-285750">
              <a:buFont typeface="Arial" panose="020B0604020202020204" pitchFamily="34" charset="0"/>
              <a:buChar char="•"/>
            </a:pPr>
            <a:r>
              <a:rPr lang="en-US" b="0" dirty="0" smtClean="0"/>
              <a:t>Data visualization</a:t>
            </a:r>
          </a:p>
          <a:p>
            <a:pPr marL="285750" indent="-285750">
              <a:buFont typeface="Arial" panose="020B0604020202020204" pitchFamily="34" charset="0"/>
              <a:buChar char="•"/>
            </a:pPr>
            <a:r>
              <a:rPr lang="en-US" b="0" dirty="0" smtClean="0"/>
              <a:t>Story creation</a:t>
            </a:r>
          </a:p>
          <a:p>
            <a:pPr marL="285750" indent="-285750">
              <a:buFont typeface="Arial" panose="020B0604020202020204" pitchFamily="34" charset="0"/>
              <a:buChar char="•"/>
            </a:pPr>
            <a:r>
              <a:rPr lang="en-US" b="0" dirty="0" smtClean="0"/>
              <a:t>Integrated planning</a:t>
            </a:r>
          </a:p>
          <a:p>
            <a:pPr marL="285750" indent="-285750">
              <a:buFont typeface="Arial" panose="020B0604020202020204" pitchFamily="34" charset="0"/>
              <a:buChar char="•"/>
            </a:pPr>
            <a:r>
              <a:rPr lang="en-US" b="0" dirty="0" smtClean="0"/>
              <a:t>Some predictive algorithms</a:t>
            </a:r>
          </a:p>
          <a:p>
            <a:pPr marL="285750" indent="-285750">
              <a:buFont typeface="Arial" panose="020B0604020202020204" pitchFamily="34" charset="0"/>
              <a:buChar char="•"/>
            </a:pPr>
            <a:r>
              <a:rPr lang="en-US" b="0" dirty="0" smtClean="0"/>
              <a:t>Collaboration</a:t>
            </a:r>
            <a:endParaRPr lang="en-US" dirty="0" smtClean="0"/>
          </a:p>
        </p:txBody>
      </p:sp>
      <p:pic>
        <p:nvPicPr>
          <p:cNvPr id="5" name="Picture 4"/>
          <p:cNvPicPr>
            <a:picLocks noChangeAspect="1"/>
          </p:cNvPicPr>
          <p:nvPr/>
        </p:nvPicPr>
        <p:blipFill>
          <a:blip r:embed="rId3"/>
          <a:stretch>
            <a:fillRect/>
          </a:stretch>
        </p:blipFill>
        <p:spPr>
          <a:xfrm>
            <a:off x="3563500" y="2788453"/>
            <a:ext cx="5255213" cy="3203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45110407"/>
      </p:ext>
    </p:extLst>
  </p:cSld>
  <p:clrMapOvr>
    <a:masterClrMapping/>
  </p:clrMapOvr>
  <p:transition spd="med"/>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for </a:t>
            </a:r>
            <a:r>
              <a:rPr lang="en-CA" dirty="0" smtClean="0"/>
              <a:t>Tuesday June 21, 2016</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044571426"/>
              </p:ext>
            </p:extLst>
          </p:nvPr>
        </p:nvGraphicFramePr>
        <p:xfrm>
          <a:off x="242369" y="1790590"/>
          <a:ext cx="8703668" cy="3735442"/>
        </p:xfrm>
        <a:graphic>
          <a:graphicData uri="http://schemas.openxmlformats.org/drawingml/2006/table">
            <a:tbl>
              <a:tblPr firstRow="1" bandRow="1">
                <a:tableStyleId>{BC89EF96-8CEA-46FF-86C4-4CE0E7609802}</a:tableStyleId>
              </a:tblPr>
              <a:tblGrid>
                <a:gridCol w="607233"/>
                <a:gridCol w="638539"/>
                <a:gridCol w="4459685"/>
                <a:gridCol w="2998211"/>
              </a:tblGrid>
              <a:tr h="215960">
                <a:tc>
                  <a:txBody>
                    <a:bodyPr/>
                    <a:lstStyle/>
                    <a:p>
                      <a:pPr algn="l" fontAlgn="ctr"/>
                      <a:r>
                        <a:rPr lang="en-CA" sz="1600" u="none" strike="noStrike" dirty="0">
                          <a:effectLst/>
                        </a:rPr>
                        <a:t>Start</a:t>
                      </a:r>
                      <a:endParaRPr lang="en-CA" sz="1600" b="0" i="0" u="none" strike="noStrike" dirty="0">
                        <a:solidFill>
                          <a:srgbClr val="000000"/>
                        </a:solidFill>
                        <a:effectLst/>
                        <a:latin typeface="Cambria" panose="02040503050406030204" pitchFamily="18" charset="0"/>
                      </a:endParaRPr>
                    </a:p>
                  </a:txBody>
                  <a:tcPr marL="9262" marR="9262" marT="9262" marB="0" anchor="ctr"/>
                </a:tc>
                <a:tc>
                  <a:txBody>
                    <a:bodyPr/>
                    <a:lstStyle/>
                    <a:p>
                      <a:pPr algn="l" fontAlgn="ctr"/>
                      <a:r>
                        <a:rPr lang="en-CA" sz="1600" u="none" strike="noStrike">
                          <a:effectLst/>
                        </a:rPr>
                        <a:t>End</a:t>
                      </a:r>
                      <a:endParaRPr lang="en-CA" sz="1600" b="0" i="0" u="none" strike="noStrike">
                        <a:solidFill>
                          <a:srgbClr val="000000"/>
                        </a:solidFill>
                        <a:effectLst/>
                        <a:latin typeface="Cambria" panose="02040503050406030204" pitchFamily="18" charset="0"/>
                      </a:endParaRPr>
                    </a:p>
                  </a:txBody>
                  <a:tcPr marL="9262" marR="9262" marT="9262" marB="0" anchor="ctr"/>
                </a:tc>
                <a:tc>
                  <a:txBody>
                    <a:bodyPr/>
                    <a:lstStyle/>
                    <a:p>
                      <a:pPr algn="l" fontAlgn="ctr"/>
                      <a:r>
                        <a:rPr lang="en-CA" sz="1600" u="none" strike="noStrike">
                          <a:effectLst/>
                        </a:rPr>
                        <a:t>Topic</a:t>
                      </a:r>
                      <a:endParaRPr lang="en-CA" sz="1600" b="0" i="0" u="none" strike="noStrike">
                        <a:solidFill>
                          <a:srgbClr val="000000"/>
                        </a:solidFill>
                        <a:effectLst/>
                        <a:latin typeface="Cambria" panose="02040503050406030204" pitchFamily="18" charset="0"/>
                      </a:endParaRPr>
                    </a:p>
                  </a:txBody>
                  <a:tcPr marL="9262" marR="9262" marT="9262" marB="0" anchor="ctr"/>
                </a:tc>
                <a:tc>
                  <a:txBody>
                    <a:bodyPr/>
                    <a:lstStyle/>
                    <a:p>
                      <a:pPr algn="l" fontAlgn="b"/>
                      <a:r>
                        <a:rPr lang="en-CA" sz="1600" u="none" strike="noStrike">
                          <a:effectLst/>
                        </a:rPr>
                        <a:t>Description</a:t>
                      </a:r>
                      <a:endParaRPr lang="en-CA" sz="1600" b="0" i="0" u="none" strike="noStrike">
                        <a:solidFill>
                          <a:srgbClr val="000000"/>
                        </a:solidFill>
                        <a:effectLst/>
                        <a:latin typeface="Cambria" panose="02040503050406030204" pitchFamily="18" charset="0"/>
                      </a:endParaRPr>
                    </a:p>
                  </a:txBody>
                  <a:tcPr marL="9262" marR="9262" marT="9262" marB="0" anchor="b"/>
                </a:tc>
              </a:tr>
              <a:tr h="215960">
                <a:tc>
                  <a:txBody>
                    <a:bodyPr/>
                    <a:lstStyle/>
                    <a:p>
                      <a:pPr algn="r" fontAlgn="ctr"/>
                      <a:r>
                        <a:rPr lang="en-CA" sz="1600" b="0" i="0" u="none" strike="noStrike">
                          <a:solidFill>
                            <a:srgbClr val="000000"/>
                          </a:solidFill>
                          <a:effectLst/>
                          <a:latin typeface="Cambria" panose="02040503050406030204" pitchFamily="18" charset="0"/>
                        </a:rPr>
                        <a:t>9:00</a:t>
                      </a:r>
                    </a:p>
                  </a:txBody>
                  <a:tcPr marL="7620" marR="7620" marT="7620" marB="0" anchor="ctr"/>
                </a:tc>
                <a:tc>
                  <a:txBody>
                    <a:bodyPr/>
                    <a:lstStyle/>
                    <a:p>
                      <a:pPr algn="r" fontAlgn="ctr"/>
                      <a:r>
                        <a:rPr lang="en-CA" sz="1600" b="0" i="0" u="none" strike="noStrike">
                          <a:solidFill>
                            <a:srgbClr val="000000"/>
                          </a:solidFill>
                          <a:effectLst/>
                          <a:latin typeface="Cambria" panose="02040503050406030204" pitchFamily="18" charset="0"/>
                        </a:rPr>
                        <a:t>10:30</a:t>
                      </a:r>
                    </a:p>
                  </a:txBody>
                  <a:tcPr marL="7620" marR="7620" marT="7620" marB="0" anchor="ctr"/>
                </a:tc>
                <a:tc>
                  <a:txBody>
                    <a:bodyPr/>
                    <a:lstStyle/>
                    <a:p>
                      <a:pPr algn="l" fontAlgn="ctr"/>
                      <a:r>
                        <a:rPr lang="en-CA" sz="1600" b="0" i="0" u="none" strike="noStrike">
                          <a:solidFill>
                            <a:srgbClr val="000000"/>
                          </a:solidFill>
                          <a:effectLst/>
                          <a:latin typeface="Cambria" panose="02040503050406030204" pitchFamily="18" charset="0"/>
                        </a:rPr>
                        <a:t>Multidimensional analysis: SAP BusinessObjects Analysis, Edition for Microsoft Office</a:t>
                      </a:r>
                    </a:p>
                  </a:txBody>
                  <a:tcPr marL="7620" marR="7620" marT="7620" marB="0" anchor="ctr"/>
                </a:tc>
                <a:tc>
                  <a:txBody>
                    <a:bodyPr/>
                    <a:lstStyle/>
                    <a:p>
                      <a:pPr algn="l" fontAlgn="b"/>
                      <a:r>
                        <a:rPr lang="en-CA" sz="1600" b="0" i="0" u="none" strike="noStrike">
                          <a:solidFill>
                            <a:srgbClr val="000000"/>
                          </a:solidFill>
                          <a:effectLst/>
                          <a:latin typeface="Cambria" panose="02040503050406030204" pitchFamily="18" charset="0"/>
                        </a:rPr>
                        <a:t>Hands on Exercises in BusinessObjects Analysis</a:t>
                      </a:r>
                    </a:p>
                  </a:txBody>
                  <a:tcPr marL="7620" marR="7620" marT="7620" marB="0" anchor="b"/>
                </a:tc>
              </a:tr>
              <a:tr h="215960">
                <a:tc>
                  <a:txBody>
                    <a:bodyPr/>
                    <a:lstStyle/>
                    <a:p>
                      <a:pPr algn="r" fontAlgn="ctr"/>
                      <a:r>
                        <a:rPr lang="en-CA" sz="1600" b="0" i="0" u="none" strike="noStrike">
                          <a:solidFill>
                            <a:srgbClr val="000000"/>
                          </a:solidFill>
                          <a:effectLst/>
                          <a:latin typeface="Cambria" panose="02040503050406030204" pitchFamily="18" charset="0"/>
                        </a:rPr>
                        <a:t>10:30</a:t>
                      </a:r>
                    </a:p>
                  </a:txBody>
                  <a:tcPr marL="7620" marR="7620" marT="7620" marB="0" anchor="ctr"/>
                </a:tc>
                <a:tc>
                  <a:txBody>
                    <a:bodyPr/>
                    <a:lstStyle/>
                    <a:p>
                      <a:pPr algn="r" fontAlgn="ctr"/>
                      <a:r>
                        <a:rPr lang="en-CA" sz="1600" b="0" i="0" u="none" strike="noStrike">
                          <a:solidFill>
                            <a:srgbClr val="000000"/>
                          </a:solidFill>
                          <a:effectLst/>
                          <a:latin typeface="Cambria" panose="02040503050406030204" pitchFamily="18" charset="0"/>
                        </a:rPr>
                        <a:t>10:45</a:t>
                      </a:r>
                    </a:p>
                  </a:txBody>
                  <a:tcPr marL="7620" marR="7620" marT="7620" marB="0" anchor="ctr"/>
                </a:tc>
                <a:tc>
                  <a:txBody>
                    <a:bodyPr/>
                    <a:lstStyle/>
                    <a:p>
                      <a:pPr algn="l" fontAlgn="ctr"/>
                      <a:r>
                        <a:rPr lang="en-CA" sz="1600" b="0" i="0" u="none" strike="noStrike">
                          <a:solidFill>
                            <a:srgbClr val="000000"/>
                          </a:solidFill>
                          <a:effectLst/>
                          <a:latin typeface="Cambria" panose="02040503050406030204" pitchFamily="18" charset="0"/>
                        </a:rPr>
                        <a:t>Break</a:t>
                      </a:r>
                    </a:p>
                  </a:txBody>
                  <a:tcPr marL="7620" marR="7620" marT="7620" marB="0" anchor="ctr"/>
                </a:tc>
                <a:tc>
                  <a:txBody>
                    <a:bodyPr/>
                    <a:lstStyle/>
                    <a:p>
                      <a:pPr algn="l" fontAlgn="b"/>
                      <a:r>
                        <a:rPr lang="en-CA" sz="1600" b="0" i="0" u="none" strike="noStrike">
                          <a:solidFill>
                            <a:srgbClr val="000000"/>
                          </a:solidFill>
                          <a:effectLst/>
                          <a:latin typeface="Cambria" panose="02040503050406030204" pitchFamily="18" charset="0"/>
                        </a:rPr>
                        <a:t> </a:t>
                      </a:r>
                    </a:p>
                  </a:txBody>
                  <a:tcPr marL="7620" marR="7620" marT="7620" marB="0" anchor="b"/>
                </a:tc>
              </a:tr>
              <a:tr h="215960">
                <a:tc>
                  <a:txBody>
                    <a:bodyPr/>
                    <a:lstStyle/>
                    <a:p>
                      <a:pPr algn="r" fontAlgn="ctr"/>
                      <a:r>
                        <a:rPr lang="en-CA" sz="1600" b="0" i="0" u="none" strike="noStrike">
                          <a:solidFill>
                            <a:srgbClr val="000000"/>
                          </a:solidFill>
                          <a:effectLst/>
                          <a:latin typeface="Cambria" panose="02040503050406030204" pitchFamily="18" charset="0"/>
                        </a:rPr>
                        <a:t>10:45</a:t>
                      </a:r>
                    </a:p>
                  </a:txBody>
                  <a:tcPr marL="7620" marR="7620" marT="7620" marB="0" anchor="ctr"/>
                </a:tc>
                <a:tc>
                  <a:txBody>
                    <a:bodyPr/>
                    <a:lstStyle/>
                    <a:p>
                      <a:pPr algn="r" fontAlgn="ctr"/>
                      <a:r>
                        <a:rPr lang="en-CA" sz="1600" b="0" i="0" u="none" strike="noStrike">
                          <a:solidFill>
                            <a:srgbClr val="000000"/>
                          </a:solidFill>
                          <a:effectLst/>
                          <a:latin typeface="Cambria" panose="02040503050406030204" pitchFamily="18" charset="0"/>
                        </a:rPr>
                        <a:t>12:00</a:t>
                      </a:r>
                    </a:p>
                  </a:txBody>
                  <a:tcPr marL="7620" marR="7620" marT="7620" marB="0" anchor="ctr"/>
                </a:tc>
                <a:tc>
                  <a:txBody>
                    <a:bodyPr/>
                    <a:lstStyle/>
                    <a:p>
                      <a:pPr algn="l" fontAlgn="ctr"/>
                      <a:r>
                        <a:rPr lang="en-CA" sz="1600" b="0" i="0" u="none" strike="noStrike">
                          <a:solidFill>
                            <a:srgbClr val="000000"/>
                          </a:solidFill>
                          <a:effectLst/>
                          <a:latin typeface="Cambria" panose="02040503050406030204" pitchFamily="18" charset="0"/>
                        </a:rPr>
                        <a:t>Multidimensional analysis: SAP BusinessObjects Analysis, Edition for Microsoft Office</a:t>
                      </a:r>
                    </a:p>
                  </a:txBody>
                  <a:tcPr marL="7620" marR="7620" marT="7620" marB="0" anchor="ctr"/>
                </a:tc>
                <a:tc>
                  <a:txBody>
                    <a:bodyPr/>
                    <a:lstStyle/>
                    <a:p>
                      <a:pPr algn="l" fontAlgn="b"/>
                      <a:r>
                        <a:rPr lang="en-CA" sz="1600" b="0" i="0" u="none" strike="noStrike">
                          <a:solidFill>
                            <a:srgbClr val="000000"/>
                          </a:solidFill>
                          <a:effectLst/>
                          <a:latin typeface="Cambria" panose="02040503050406030204" pitchFamily="18" charset="0"/>
                        </a:rPr>
                        <a:t>Hands on with Uark Dataset Sams Club &amp; Tyson Foods</a:t>
                      </a:r>
                    </a:p>
                  </a:txBody>
                  <a:tcPr marL="7620" marR="7620" marT="7620" marB="0" anchor="b"/>
                </a:tc>
              </a:tr>
              <a:tr h="207221">
                <a:tc>
                  <a:txBody>
                    <a:bodyPr/>
                    <a:lstStyle/>
                    <a:p>
                      <a:pPr algn="r" fontAlgn="ctr"/>
                      <a:r>
                        <a:rPr lang="en-CA" sz="1600" b="0" i="0" u="none" strike="noStrike">
                          <a:solidFill>
                            <a:srgbClr val="000000"/>
                          </a:solidFill>
                          <a:effectLst/>
                          <a:latin typeface="Cambria" panose="02040503050406030204" pitchFamily="18" charset="0"/>
                        </a:rPr>
                        <a:t>12:00</a:t>
                      </a:r>
                    </a:p>
                  </a:txBody>
                  <a:tcPr marL="7620" marR="7620" marT="7620" marB="0" anchor="ctr"/>
                </a:tc>
                <a:tc>
                  <a:txBody>
                    <a:bodyPr/>
                    <a:lstStyle/>
                    <a:p>
                      <a:pPr algn="r" fontAlgn="ctr"/>
                      <a:r>
                        <a:rPr lang="en-CA" sz="1600" b="0" i="0" u="none" strike="noStrike">
                          <a:solidFill>
                            <a:srgbClr val="000000"/>
                          </a:solidFill>
                          <a:effectLst/>
                          <a:latin typeface="Cambria" panose="02040503050406030204" pitchFamily="18" charset="0"/>
                        </a:rPr>
                        <a:t>13:00</a:t>
                      </a:r>
                    </a:p>
                  </a:txBody>
                  <a:tcPr marL="7620" marR="7620" marT="7620" marB="0" anchor="ctr"/>
                </a:tc>
                <a:tc>
                  <a:txBody>
                    <a:bodyPr/>
                    <a:lstStyle/>
                    <a:p>
                      <a:pPr algn="l" fontAlgn="ctr"/>
                      <a:r>
                        <a:rPr lang="en-CA" sz="1600" b="0" i="0" u="none" strike="noStrike">
                          <a:solidFill>
                            <a:srgbClr val="000000"/>
                          </a:solidFill>
                          <a:effectLst/>
                          <a:latin typeface="Cambria" panose="02040503050406030204" pitchFamily="18" charset="0"/>
                        </a:rPr>
                        <a:t>Lunch break</a:t>
                      </a:r>
                    </a:p>
                  </a:txBody>
                  <a:tcPr marL="7620" marR="7620" marT="7620" marB="0" anchor="ctr"/>
                </a:tc>
                <a:tc>
                  <a:txBody>
                    <a:bodyPr/>
                    <a:lstStyle/>
                    <a:p>
                      <a:pPr algn="l" fontAlgn="b"/>
                      <a:r>
                        <a:rPr lang="en-CA" sz="1600" b="0" i="0" u="none" strike="noStrike">
                          <a:solidFill>
                            <a:srgbClr val="000000"/>
                          </a:solidFill>
                          <a:effectLst/>
                          <a:latin typeface="Cambria" panose="02040503050406030204" pitchFamily="18" charset="0"/>
                        </a:rPr>
                        <a:t> </a:t>
                      </a:r>
                    </a:p>
                  </a:txBody>
                  <a:tcPr marL="7620" marR="7620" marT="7620" marB="0" anchor="b"/>
                </a:tc>
              </a:tr>
              <a:tr h="215960">
                <a:tc>
                  <a:txBody>
                    <a:bodyPr/>
                    <a:lstStyle/>
                    <a:p>
                      <a:pPr algn="r" fontAlgn="ctr"/>
                      <a:r>
                        <a:rPr lang="en-CA" sz="1600" b="0" i="0" u="none" strike="noStrike">
                          <a:solidFill>
                            <a:srgbClr val="000000"/>
                          </a:solidFill>
                          <a:effectLst/>
                          <a:latin typeface="Cambria" panose="02040503050406030204" pitchFamily="18" charset="0"/>
                        </a:rPr>
                        <a:t>13:00</a:t>
                      </a:r>
                    </a:p>
                  </a:txBody>
                  <a:tcPr marL="7620" marR="7620" marT="7620" marB="0" anchor="ctr"/>
                </a:tc>
                <a:tc>
                  <a:txBody>
                    <a:bodyPr/>
                    <a:lstStyle/>
                    <a:p>
                      <a:pPr algn="r" fontAlgn="ctr"/>
                      <a:r>
                        <a:rPr lang="en-CA" sz="1600" b="0" i="0" u="none" strike="noStrike">
                          <a:solidFill>
                            <a:srgbClr val="000000"/>
                          </a:solidFill>
                          <a:effectLst/>
                          <a:latin typeface="Cambria" panose="02040503050406030204" pitchFamily="18" charset="0"/>
                        </a:rPr>
                        <a:t>14:30</a:t>
                      </a:r>
                    </a:p>
                  </a:txBody>
                  <a:tcPr marL="7620" marR="7620" marT="7620" marB="0" anchor="ctr"/>
                </a:tc>
                <a:tc>
                  <a:txBody>
                    <a:bodyPr/>
                    <a:lstStyle/>
                    <a:p>
                      <a:pPr algn="l" fontAlgn="ctr"/>
                      <a:r>
                        <a:rPr lang="en-CA" sz="1600" b="0" i="0" u="none" strike="noStrike" dirty="0">
                          <a:solidFill>
                            <a:srgbClr val="000000"/>
                          </a:solidFill>
                          <a:effectLst/>
                          <a:latin typeface="Cambria" panose="02040503050406030204" pitchFamily="18" charset="0"/>
                        </a:rPr>
                        <a:t>Data manipulation and visualizations with Lumira (Predictive Analytics)</a:t>
                      </a:r>
                    </a:p>
                  </a:txBody>
                  <a:tcPr marL="7620" marR="7620" marT="7620" marB="0" anchor="ctr"/>
                </a:tc>
                <a:tc>
                  <a:txBody>
                    <a:bodyPr/>
                    <a:lstStyle/>
                    <a:p>
                      <a:pPr algn="l" fontAlgn="b"/>
                      <a:r>
                        <a:rPr lang="en-CA" sz="1600" b="0" i="0" u="none" strike="noStrike">
                          <a:solidFill>
                            <a:srgbClr val="000000"/>
                          </a:solidFill>
                          <a:effectLst/>
                          <a:latin typeface="Cambria" panose="02040503050406030204" pitchFamily="18" charset="0"/>
                        </a:rPr>
                        <a:t>Hands on exercises on Lumira</a:t>
                      </a:r>
                    </a:p>
                  </a:txBody>
                  <a:tcPr marL="7620" marR="7620" marT="7620" marB="0" anchor="b"/>
                </a:tc>
              </a:tr>
              <a:tr h="215960">
                <a:tc>
                  <a:txBody>
                    <a:bodyPr/>
                    <a:lstStyle/>
                    <a:p>
                      <a:pPr algn="r" fontAlgn="ctr"/>
                      <a:r>
                        <a:rPr lang="en-CA" sz="1600" b="0" i="0" u="none" strike="noStrike">
                          <a:solidFill>
                            <a:srgbClr val="000000"/>
                          </a:solidFill>
                          <a:effectLst/>
                          <a:latin typeface="Cambria" panose="02040503050406030204" pitchFamily="18" charset="0"/>
                        </a:rPr>
                        <a:t>14:30</a:t>
                      </a:r>
                    </a:p>
                  </a:txBody>
                  <a:tcPr marL="7620" marR="7620" marT="7620" marB="0" anchor="ctr"/>
                </a:tc>
                <a:tc>
                  <a:txBody>
                    <a:bodyPr/>
                    <a:lstStyle/>
                    <a:p>
                      <a:pPr algn="r" fontAlgn="ctr"/>
                      <a:r>
                        <a:rPr lang="en-CA" sz="1600" b="0" i="0" u="none" strike="noStrike">
                          <a:solidFill>
                            <a:srgbClr val="000000"/>
                          </a:solidFill>
                          <a:effectLst/>
                          <a:latin typeface="Cambria" panose="02040503050406030204" pitchFamily="18" charset="0"/>
                        </a:rPr>
                        <a:t>14:45</a:t>
                      </a:r>
                    </a:p>
                  </a:txBody>
                  <a:tcPr marL="7620" marR="7620" marT="7620" marB="0" anchor="ctr"/>
                </a:tc>
                <a:tc>
                  <a:txBody>
                    <a:bodyPr/>
                    <a:lstStyle/>
                    <a:p>
                      <a:pPr algn="l" fontAlgn="ctr"/>
                      <a:r>
                        <a:rPr lang="en-CA" sz="1600" b="0" i="0" u="none" strike="noStrike">
                          <a:solidFill>
                            <a:srgbClr val="000000"/>
                          </a:solidFill>
                          <a:effectLst/>
                          <a:latin typeface="Cambria" panose="02040503050406030204" pitchFamily="18" charset="0"/>
                        </a:rPr>
                        <a:t>Break</a:t>
                      </a:r>
                    </a:p>
                  </a:txBody>
                  <a:tcPr marL="7620" marR="7620" marT="7620" marB="0" anchor="ctr"/>
                </a:tc>
                <a:tc>
                  <a:txBody>
                    <a:bodyPr/>
                    <a:lstStyle/>
                    <a:p>
                      <a:pPr algn="l" fontAlgn="b"/>
                      <a:r>
                        <a:rPr lang="en-CA" sz="1600" b="0" i="0" u="none" strike="noStrike">
                          <a:solidFill>
                            <a:srgbClr val="000000"/>
                          </a:solidFill>
                          <a:effectLst/>
                          <a:latin typeface="Cambria" panose="02040503050406030204" pitchFamily="18" charset="0"/>
                        </a:rPr>
                        <a:t> </a:t>
                      </a:r>
                    </a:p>
                  </a:txBody>
                  <a:tcPr marL="7620" marR="7620" marT="7620" marB="0" anchor="b"/>
                </a:tc>
              </a:tr>
              <a:tr h="215960">
                <a:tc>
                  <a:txBody>
                    <a:bodyPr/>
                    <a:lstStyle/>
                    <a:p>
                      <a:pPr algn="r" fontAlgn="ctr"/>
                      <a:r>
                        <a:rPr lang="en-CA" sz="1600" b="0" i="0" u="none" strike="noStrike">
                          <a:solidFill>
                            <a:srgbClr val="000000"/>
                          </a:solidFill>
                          <a:effectLst/>
                          <a:latin typeface="Cambria" panose="02040503050406030204" pitchFamily="18" charset="0"/>
                        </a:rPr>
                        <a:t>14:45</a:t>
                      </a:r>
                    </a:p>
                  </a:txBody>
                  <a:tcPr marL="7620" marR="7620" marT="7620" marB="0" anchor="ctr"/>
                </a:tc>
                <a:tc>
                  <a:txBody>
                    <a:bodyPr/>
                    <a:lstStyle/>
                    <a:p>
                      <a:pPr algn="r" fontAlgn="ctr"/>
                      <a:r>
                        <a:rPr lang="en-CA" sz="1600" b="0" i="0" u="none" strike="noStrike">
                          <a:solidFill>
                            <a:srgbClr val="000000"/>
                          </a:solidFill>
                          <a:effectLst/>
                          <a:latin typeface="Cambria" panose="02040503050406030204" pitchFamily="18" charset="0"/>
                        </a:rPr>
                        <a:t>15:30</a:t>
                      </a:r>
                    </a:p>
                  </a:txBody>
                  <a:tcPr marL="7620" marR="7620" marT="7620" marB="0" anchor="ctr"/>
                </a:tc>
                <a:tc>
                  <a:txBody>
                    <a:bodyPr/>
                    <a:lstStyle/>
                    <a:p>
                      <a:pPr algn="l" fontAlgn="ctr"/>
                      <a:r>
                        <a:rPr lang="en-CA" sz="1600" b="0" i="0" u="none" strike="noStrike" dirty="0">
                          <a:solidFill>
                            <a:srgbClr val="000000"/>
                          </a:solidFill>
                          <a:effectLst/>
                          <a:latin typeface="Cambria" panose="02040503050406030204" pitchFamily="18" charset="0"/>
                        </a:rPr>
                        <a:t>Data manipulation and visualizations with Lumira (Predictive Analytics)</a:t>
                      </a:r>
                    </a:p>
                  </a:txBody>
                  <a:tcPr marL="7620" marR="7620" marT="7620" marB="0" anchor="ctr"/>
                </a:tc>
                <a:tc>
                  <a:txBody>
                    <a:bodyPr/>
                    <a:lstStyle/>
                    <a:p>
                      <a:pPr algn="l" fontAlgn="b"/>
                      <a:r>
                        <a:rPr lang="fr-FR" sz="1600" b="0" i="0" u="none" strike="noStrike">
                          <a:solidFill>
                            <a:srgbClr val="000000"/>
                          </a:solidFill>
                          <a:effectLst/>
                          <a:latin typeface="Cambria" panose="02040503050406030204" pitchFamily="18" charset="0"/>
                        </a:rPr>
                        <a:t>Hands on exercises on Lumira cont.</a:t>
                      </a:r>
                    </a:p>
                  </a:txBody>
                  <a:tcPr marL="7620" marR="7620" marT="7620" marB="0" anchor="b"/>
                </a:tc>
              </a:tr>
              <a:tr h="215960">
                <a:tc>
                  <a:txBody>
                    <a:bodyPr/>
                    <a:lstStyle/>
                    <a:p>
                      <a:pPr algn="r" fontAlgn="ctr"/>
                      <a:r>
                        <a:rPr lang="en-CA" sz="1600" b="0" i="0" u="none" strike="noStrike">
                          <a:solidFill>
                            <a:srgbClr val="000000"/>
                          </a:solidFill>
                          <a:effectLst/>
                          <a:latin typeface="Cambria" panose="02040503050406030204" pitchFamily="18" charset="0"/>
                        </a:rPr>
                        <a:t>15:30</a:t>
                      </a:r>
                    </a:p>
                  </a:txBody>
                  <a:tcPr marL="7620" marR="7620" marT="7620" marB="0" anchor="ctr"/>
                </a:tc>
                <a:tc>
                  <a:txBody>
                    <a:bodyPr/>
                    <a:lstStyle/>
                    <a:p>
                      <a:pPr algn="r" fontAlgn="ctr"/>
                      <a:r>
                        <a:rPr lang="en-CA" sz="1600" b="0" i="0" u="none" strike="noStrike">
                          <a:solidFill>
                            <a:srgbClr val="000000"/>
                          </a:solidFill>
                          <a:effectLst/>
                          <a:latin typeface="Cambria" panose="02040503050406030204" pitchFamily="18" charset="0"/>
                        </a:rPr>
                        <a:t>16:00</a:t>
                      </a:r>
                    </a:p>
                  </a:txBody>
                  <a:tcPr marL="7620" marR="7620" marT="7620" marB="0" anchor="ctr"/>
                </a:tc>
                <a:tc>
                  <a:txBody>
                    <a:bodyPr/>
                    <a:lstStyle/>
                    <a:p>
                      <a:pPr algn="l" fontAlgn="ctr"/>
                      <a:r>
                        <a:rPr lang="en-CA" sz="1600" b="0" i="0" u="none" strike="noStrike">
                          <a:solidFill>
                            <a:srgbClr val="000000"/>
                          </a:solidFill>
                          <a:effectLst/>
                          <a:latin typeface="Cambria" panose="02040503050406030204" pitchFamily="18" charset="0"/>
                        </a:rPr>
                        <a:t>Predictive Analytics Overview</a:t>
                      </a:r>
                    </a:p>
                  </a:txBody>
                  <a:tcPr marL="7620" marR="7620" marT="7620" marB="0" anchor="ctr"/>
                </a:tc>
                <a:tc>
                  <a:txBody>
                    <a:bodyPr/>
                    <a:lstStyle/>
                    <a:p>
                      <a:pPr algn="l" fontAlgn="b"/>
                      <a:r>
                        <a:rPr lang="en-CA" sz="1600" b="0" i="0" u="none" strike="noStrike">
                          <a:solidFill>
                            <a:srgbClr val="000000"/>
                          </a:solidFill>
                          <a:effectLst/>
                          <a:latin typeface="Cambria" panose="02040503050406030204" pitchFamily="18" charset="0"/>
                        </a:rPr>
                        <a:t>General Introduction on Predictive Analytics </a:t>
                      </a:r>
                    </a:p>
                  </a:txBody>
                  <a:tcPr marL="7620" marR="7620" marT="7620" marB="0" anchor="b"/>
                </a:tc>
              </a:tr>
              <a:tr h="215960">
                <a:tc>
                  <a:txBody>
                    <a:bodyPr/>
                    <a:lstStyle/>
                    <a:p>
                      <a:pPr algn="r" fontAlgn="ctr"/>
                      <a:r>
                        <a:rPr lang="en-CA" sz="1600" b="0" i="0" u="none" strike="noStrike">
                          <a:solidFill>
                            <a:srgbClr val="FF0000"/>
                          </a:solidFill>
                          <a:effectLst/>
                          <a:latin typeface="Cambria" panose="02040503050406030204" pitchFamily="18" charset="0"/>
                        </a:rPr>
                        <a:t>16:00</a:t>
                      </a:r>
                    </a:p>
                  </a:txBody>
                  <a:tcPr marL="7620" marR="7620" marT="7620" marB="0" anchor="ctr"/>
                </a:tc>
                <a:tc>
                  <a:txBody>
                    <a:bodyPr/>
                    <a:lstStyle/>
                    <a:p>
                      <a:pPr algn="r" fontAlgn="ctr"/>
                      <a:r>
                        <a:rPr lang="en-CA" sz="1600" b="0" i="0" u="none" strike="noStrike">
                          <a:solidFill>
                            <a:srgbClr val="FF0000"/>
                          </a:solidFill>
                          <a:effectLst/>
                          <a:latin typeface="Cambria" panose="02040503050406030204" pitchFamily="18" charset="0"/>
                        </a:rPr>
                        <a:t>17:00</a:t>
                      </a:r>
                    </a:p>
                  </a:txBody>
                  <a:tcPr marL="7620" marR="7620" marT="7620" marB="0" anchor="ctr"/>
                </a:tc>
                <a:tc>
                  <a:txBody>
                    <a:bodyPr/>
                    <a:lstStyle/>
                    <a:p>
                      <a:pPr algn="l" fontAlgn="ctr"/>
                      <a:r>
                        <a:rPr lang="en-CA" sz="1600" b="0" i="0" u="none" strike="noStrike" dirty="0" smtClean="0">
                          <a:solidFill>
                            <a:srgbClr val="FF0000"/>
                          </a:solidFill>
                          <a:effectLst/>
                          <a:latin typeface="Cambria" panose="02040503050406030204" pitchFamily="18" charset="0"/>
                        </a:rPr>
                        <a:t>University Alliance Meeting</a:t>
                      </a:r>
                      <a:endParaRPr lang="en-CA" sz="1600" b="0" i="0" u="none" strike="noStrike" dirty="0">
                        <a:solidFill>
                          <a:srgbClr val="FF0000"/>
                        </a:solidFill>
                        <a:effectLst/>
                        <a:latin typeface="Cambria" panose="02040503050406030204" pitchFamily="18" charset="0"/>
                      </a:endParaRPr>
                    </a:p>
                  </a:txBody>
                  <a:tcPr marL="7620" marR="7620" marT="7620" marB="0" anchor="ctr"/>
                </a:tc>
                <a:tc>
                  <a:txBody>
                    <a:bodyPr/>
                    <a:lstStyle/>
                    <a:p>
                      <a:pPr algn="l" fontAlgn="b"/>
                      <a:endParaRPr lang="en-CA" sz="1600" b="0" i="0" u="none" strike="noStrike" dirty="0">
                        <a:solidFill>
                          <a:srgbClr val="FF0000"/>
                        </a:solidFill>
                        <a:effectLst/>
                        <a:latin typeface="Cambria" panose="02040503050406030204" pitchFamily="18" charset="0"/>
                      </a:endParaRPr>
                    </a:p>
                  </a:txBody>
                  <a:tcPr marL="7620" marR="7620" marT="7620" marB="0" anchor="b"/>
                </a:tc>
              </a:tr>
            </a:tbl>
          </a:graphicData>
        </a:graphic>
      </p:graphicFrame>
    </p:spTree>
    <p:extLst>
      <p:ext uri="{BB962C8B-B14F-4D97-AF65-F5344CB8AC3E}">
        <p14:creationId xmlns:p14="http://schemas.microsoft.com/office/powerpoint/2010/main" val="339957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SAP LUMIRA</a:t>
            </a:r>
            <a:endParaRPr lang="en-US" dirty="0"/>
          </a:p>
        </p:txBody>
      </p:sp>
    </p:spTree>
    <p:extLst>
      <p:ext uri="{BB962C8B-B14F-4D97-AF65-F5344CB8AC3E}">
        <p14:creationId xmlns:p14="http://schemas.microsoft.com/office/powerpoint/2010/main" val="329726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Analytics Tools Overview</a:t>
            </a:r>
            <a:endParaRPr lang="en-US" dirty="0"/>
          </a:p>
        </p:txBody>
      </p:sp>
      <p:graphicFrame>
        <p:nvGraphicFramePr>
          <p:cNvPr id="3" name="Diagram 2"/>
          <p:cNvGraphicFramePr/>
          <p:nvPr>
            <p:extLst/>
          </p:nvPr>
        </p:nvGraphicFramePr>
        <p:xfrm>
          <a:off x="148983" y="1831562"/>
          <a:ext cx="8739346" cy="24998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nvPr>
        </p:nvGraphicFramePr>
        <p:xfrm>
          <a:off x="135602" y="4457701"/>
          <a:ext cx="8725656" cy="13625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Oval 5"/>
          <p:cNvSpPr/>
          <p:nvPr/>
        </p:nvSpPr>
        <p:spPr bwMode="gray">
          <a:xfrm>
            <a:off x="6278704" y="1831562"/>
            <a:ext cx="829350" cy="1161292"/>
          </a:xfrm>
          <a:prstGeom prst="ellipse">
            <a:avLst/>
          </a:prstGeom>
          <a:noFill/>
          <a:ln w="28575" algn="ctr">
            <a:solidFill>
              <a:srgbClr val="C0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CA"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 name="Rounded Rectangular Callout 9"/>
          <p:cNvSpPr/>
          <p:nvPr/>
        </p:nvSpPr>
        <p:spPr bwMode="gray">
          <a:xfrm>
            <a:off x="6862814" y="1111129"/>
            <a:ext cx="1590904" cy="612648"/>
          </a:xfrm>
          <a:prstGeom prst="wedgeRoundRectCallout">
            <a:avLst>
              <a:gd name="adj1" fmla="val -52205"/>
              <a:gd name="adj2" fmla="val 99082"/>
              <a:gd name="adj3" fmla="val 16667"/>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CA" sz="1400" b="0" i="0" u="none" strike="noStrike" kern="0" cap="none" spc="0" normalizeH="0" baseline="0" noProof="0" dirty="0" smtClean="0">
                <a:ln>
                  <a:noFill/>
                </a:ln>
                <a:effectLst/>
                <a:uLnTx/>
                <a:uFillTx/>
                <a:ea typeface="Arial Unicode MS" pitchFamily="34" charset="-128"/>
                <a:cs typeface="Arial Unicode MS" pitchFamily="34" charset="-128"/>
              </a:rPr>
              <a:t>Also part of Predictive Analytics</a:t>
            </a:r>
          </a:p>
        </p:txBody>
      </p:sp>
      <p:sp>
        <p:nvSpPr>
          <p:cNvPr id="11" name="Oval 10"/>
          <p:cNvSpPr/>
          <p:nvPr/>
        </p:nvSpPr>
        <p:spPr bwMode="gray">
          <a:xfrm>
            <a:off x="4498429" y="1831562"/>
            <a:ext cx="829350" cy="1161292"/>
          </a:xfrm>
          <a:prstGeom prst="ellipse">
            <a:avLst/>
          </a:prstGeom>
          <a:noFill/>
          <a:ln w="28575" algn="ctr">
            <a:solidFill>
              <a:srgbClr val="C00000"/>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CA"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749759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676566"/>
            <a:ext cx="9090696" cy="5455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62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622908"/>
            <a:ext cx="8857177" cy="4338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758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514" y="718139"/>
            <a:ext cx="8802173" cy="4650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887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694385"/>
            <a:ext cx="8773733" cy="4679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519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7955" y="672042"/>
            <a:ext cx="8631438" cy="4588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40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393" y="683507"/>
            <a:ext cx="8442101" cy="4548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098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a:t>
            </a:r>
            <a:r>
              <a:rPr lang="en-US" dirty="0" err="1" smtClean="0"/>
              <a:t>Lumira</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5000" y="1955800"/>
            <a:ext cx="78740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263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SAP </a:t>
            </a:r>
            <a:r>
              <a:rPr lang="en-US" dirty="0" smtClean="0"/>
              <a:t>Crystal Reports</a:t>
            </a:r>
            <a:endParaRPr lang="en-US" dirty="0"/>
          </a:p>
        </p:txBody>
      </p:sp>
      <p:sp>
        <p:nvSpPr>
          <p:cNvPr id="3" name="Text Placeholder 2"/>
          <p:cNvSpPr>
            <a:spLocks noGrp="1"/>
          </p:cNvSpPr>
          <p:nvPr>
            <p:ph type="body" sz="quarter" idx="10"/>
          </p:nvPr>
        </p:nvSpPr>
        <p:spPr>
          <a:xfrm>
            <a:off x="324001" y="1690687"/>
            <a:ext cx="4567314" cy="4391026"/>
          </a:xfrm>
        </p:spPr>
        <p:txBody>
          <a:bodyPr/>
          <a:lstStyle/>
          <a:p>
            <a:r>
              <a:rPr lang="en-US" b="0" dirty="0"/>
              <a:t>Standard tool for reporting</a:t>
            </a:r>
          </a:p>
          <a:p>
            <a:r>
              <a:rPr lang="en-US" b="0" dirty="0" smtClean="0"/>
              <a:t>Build </a:t>
            </a:r>
            <a:r>
              <a:rPr lang="en-US" b="0" dirty="0"/>
              <a:t>any kind of report –such as business, financial, legal, and regulatory reports</a:t>
            </a:r>
          </a:p>
          <a:p>
            <a:r>
              <a:rPr lang="en-US" b="0" dirty="0" smtClean="0"/>
              <a:t>Sophisticated </a:t>
            </a:r>
            <a:r>
              <a:rPr lang="en-US" b="0" dirty="0"/>
              <a:t>report formatting: create multi-page, multi-query, pixel-perfect reports</a:t>
            </a:r>
          </a:p>
          <a:p>
            <a:r>
              <a:rPr lang="en-US" b="0" dirty="0" smtClean="0"/>
              <a:t>Templates </a:t>
            </a:r>
            <a:r>
              <a:rPr lang="en-US" b="0" dirty="0"/>
              <a:t>and wizards to speed </a:t>
            </a:r>
            <a:r>
              <a:rPr lang="en-US" b="0" dirty="0" smtClean="0"/>
              <a:t>up report </a:t>
            </a:r>
            <a:r>
              <a:rPr lang="en-US" b="0" dirty="0"/>
              <a:t>creation</a:t>
            </a:r>
          </a:p>
          <a:p>
            <a:r>
              <a:rPr lang="en-US" b="0" dirty="0" smtClean="0"/>
              <a:t>Secure</a:t>
            </a:r>
            <a:r>
              <a:rPr lang="en-US" b="0" dirty="0"/>
              <a:t>, large-scale distribution of </a:t>
            </a:r>
            <a:r>
              <a:rPr lang="en-US" b="0" dirty="0" smtClean="0"/>
              <a:t>reports over </a:t>
            </a:r>
            <a:r>
              <a:rPr lang="en-US" b="0" dirty="0"/>
              <a:t>the Web</a:t>
            </a:r>
          </a:p>
          <a:p>
            <a:r>
              <a:rPr lang="en-US" b="0" dirty="0" smtClean="0"/>
              <a:t>Connectivity </a:t>
            </a:r>
            <a:r>
              <a:rPr lang="en-US" b="0" dirty="0"/>
              <a:t>to any data source</a:t>
            </a:r>
          </a:p>
          <a:p>
            <a:endParaRPr lang="en-US" dirty="0"/>
          </a:p>
        </p:txBody>
      </p:sp>
      <p:pic>
        <p:nvPicPr>
          <p:cNvPr id="6147" name="Picture 3"/>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954574" y="2048786"/>
            <a:ext cx="4181475"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819477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perceptualedge.com/blog/wp-content/uploads/2015/07/Abelas-Chart-Selection-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35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42216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48"/>
            <a:ext cx="9144000" cy="6857852"/>
          </a:xfrm>
          <a:prstGeom prst="rect">
            <a:avLst/>
          </a:prstGeom>
        </p:spPr>
      </p:pic>
    </p:spTree>
    <p:extLst>
      <p:ext uri="{BB962C8B-B14F-4D97-AF65-F5344CB8AC3E}">
        <p14:creationId xmlns:p14="http://schemas.microsoft.com/office/powerpoint/2010/main" val="22033721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smtClean="0"/>
              <a:t>Resources</a:t>
            </a:r>
          </a:p>
        </p:txBody>
      </p:sp>
      <p:sp>
        <p:nvSpPr>
          <p:cNvPr id="5" name="Content Placeholder 2"/>
          <p:cNvSpPr>
            <a:spLocks noGrp="1"/>
          </p:cNvSpPr>
          <p:nvPr>
            <p:ph type="body" sz="quarter" idx="10"/>
          </p:nvPr>
        </p:nvSpPr>
        <p:spPr/>
        <p:txBody>
          <a:bodyPr/>
          <a:lstStyle/>
          <a:p>
            <a:r>
              <a:rPr lang="en-US" dirty="0" smtClean="0"/>
              <a:t>SAP Analytics space </a:t>
            </a:r>
            <a:r>
              <a:rPr lang="en-US" dirty="0">
                <a:hlinkClick r:id="rId2"/>
              </a:rPr>
              <a:t>http://</a:t>
            </a:r>
            <a:r>
              <a:rPr lang="en-US" dirty="0" smtClean="0">
                <a:hlinkClick r:id="rId2"/>
              </a:rPr>
              <a:t>scn.sap.com/community/business-intelligence</a:t>
            </a:r>
            <a:endParaRPr lang="en-US" dirty="0" smtClean="0"/>
          </a:p>
          <a:p>
            <a:r>
              <a:rPr lang="en-US" dirty="0" smtClean="0"/>
              <a:t>Tutorials </a:t>
            </a:r>
            <a:r>
              <a:rPr lang="en-US" dirty="0" smtClean="0">
                <a:hlinkClick r:id="rId3"/>
              </a:rPr>
              <a:t>http://www.sdn.sap.com/irj/boc/bi-suite-tutorials</a:t>
            </a:r>
            <a:endParaRPr lang="en-US" dirty="0" smtClean="0"/>
          </a:p>
          <a:p>
            <a:r>
              <a:rPr lang="en-US" dirty="0" smtClean="0"/>
              <a:t>SAP </a:t>
            </a:r>
            <a:r>
              <a:rPr lang="en-US" dirty="0" err="1" smtClean="0"/>
              <a:t>Lumira</a:t>
            </a:r>
            <a:r>
              <a:rPr lang="en-US" dirty="0"/>
              <a:t> Tutorials </a:t>
            </a:r>
            <a:r>
              <a:rPr lang="en-US" dirty="0">
                <a:hlinkClick r:id="rId4"/>
              </a:rPr>
              <a:t>http://</a:t>
            </a:r>
            <a:r>
              <a:rPr lang="en-US" dirty="0" smtClean="0">
                <a:hlinkClick r:id="rId4"/>
              </a:rPr>
              <a:t>scn.sap.com/docs/DOC-26507</a:t>
            </a:r>
            <a:endParaRPr lang="en-US" dirty="0" smtClean="0"/>
          </a:p>
          <a:p>
            <a:r>
              <a:rPr lang="en-US" dirty="0" smtClean="0"/>
              <a:t>Book  </a:t>
            </a:r>
            <a:r>
              <a:rPr lang="en-US" dirty="0">
                <a:hlinkClick r:id="rId5"/>
              </a:rPr>
              <a:t>http://www.sap-press.com/products/Integrating-SAP-BusinessObjects-BI-Platform-4.x-with-SAP-NetWeaver.html</a:t>
            </a:r>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293060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23999" y="2444400"/>
            <a:ext cx="8683267" cy="738664"/>
          </a:xfrm>
        </p:spPr>
        <p:txBody>
          <a:bodyPr/>
          <a:lstStyle/>
          <a:p>
            <a:r>
              <a:rPr lang="en-US" dirty="0" smtClean="0"/>
              <a:t>Hands-On Exercises – </a:t>
            </a:r>
            <a:br>
              <a:rPr lang="en-US" dirty="0" smtClean="0"/>
            </a:br>
            <a:r>
              <a:rPr lang="en-US" sz="4400" dirty="0" smtClean="0"/>
              <a:t>05 – Visualization with Lumira</a:t>
            </a:r>
            <a:br>
              <a:rPr lang="en-US" sz="4400" dirty="0" smtClean="0"/>
            </a:br>
            <a:r>
              <a:rPr lang="en-US" sz="4400" dirty="0" smtClean="0"/>
              <a:t>06 </a:t>
            </a:r>
            <a:r>
              <a:rPr lang="en-US" sz="4400" dirty="0"/>
              <a:t>– </a:t>
            </a:r>
            <a:r>
              <a:rPr lang="en-US" sz="4400" dirty="0" smtClean="0"/>
              <a:t>Accounting with Lumira </a:t>
            </a:r>
            <a:endParaRPr lang="en-US" dirty="0"/>
          </a:p>
        </p:txBody>
      </p:sp>
    </p:spTree>
    <p:extLst>
      <p:ext uri="{BB962C8B-B14F-4D97-AF65-F5344CB8AC3E}">
        <p14:creationId xmlns:p14="http://schemas.microsoft.com/office/powerpoint/2010/main" val="251449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SAP PREDICTIVE ANALYTICS</a:t>
            </a:r>
            <a:endParaRPr lang="en-US" dirty="0"/>
          </a:p>
        </p:txBody>
      </p:sp>
    </p:spTree>
    <p:extLst>
      <p:ext uri="{BB962C8B-B14F-4D97-AF65-F5344CB8AC3E}">
        <p14:creationId xmlns:p14="http://schemas.microsoft.com/office/powerpoint/2010/main" val="342918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Analytics Tools Overview</a:t>
            </a:r>
            <a:endParaRPr lang="en-US" dirty="0"/>
          </a:p>
        </p:txBody>
      </p:sp>
      <p:graphicFrame>
        <p:nvGraphicFramePr>
          <p:cNvPr id="3" name="Diagram 2"/>
          <p:cNvGraphicFramePr/>
          <p:nvPr>
            <p:extLst/>
          </p:nvPr>
        </p:nvGraphicFramePr>
        <p:xfrm>
          <a:off x="148983" y="1831562"/>
          <a:ext cx="8739346" cy="24998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nvPr>
        </p:nvGraphicFramePr>
        <p:xfrm>
          <a:off x="135602" y="4457701"/>
          <a:ext cx="8725656" cy="13625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Oval 5"/>
          <p:cNvSpPr/>
          <p:nvPr/>
        </p:nvSpPr>
        <p:spPr bwMode="gray">
          <a:xfrm>
            <a:off x="4498430" y="1831562"/>
            <a:ext cx="829350" cy="1161292"/>
          </a:xfrm>
          <a:prstGeom prst="ellipse">
            <a:avLst/>
          </a:prstGeom>
          <a:noFill/>
          <a:ln w="28575" algn="ctr">
            <a:solidFill>
              <a:srgbClr val="C0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CA"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 name="Rounded Rectangular Callout 9"/>
          <p:cNvSpPr/>
          <p:nvPr/>
        </p:nvSpPr>
        <p:spPr bwMode="gray">
          <a:xfrm>
            <a:off x="5145741" y="985622"/>
            <a:ext cx="1694329" cy="719607"/>
          </a:xfrm>
          <a:prstGeom prst="wedgeRoundRectCallout">
            <a:avLst>
              <a:gd name="adj1" fmla="val -51456"/>
              <a:gd name="adj2" fmla="val 103115"/>
              <a:gd name="adj3" fmla="val 16667"/>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Aft>
                <a:spcPct val="0"/>
              </a:spcAft>
              <a:buClr>
                <a:srgbClr val="F0AB00"/>
              </a:buClr>
              <a:buSzPct val="80000"/>
              <a:tabLst/>
            </a:pPr>
            <a:r>
              <a:rPr kumimoji="0" lang="en-CA" sz="1400" b="0" i="0" u="none" strike="noStrike" kern="0" cap="none" spc="0" normalizeH="0" baseline="0" noProof="0" dirty="0" smtClean="0">
                <a:ln>
                  <a:noFill/>
                </a:ln>
                <a:effectLst/>
                <a:uLnTx/>
                <a:uFillTx/>
                <a:ea typeface="Arial Unicode MS" pitchFamily="34" charset="-128"/>
                <a:cs typeface="Arial Unicode MS" pitchFamily="34" charset="-128"/>
              </a:rPr>
              <a:t>Automated Mode</a:t>
            </a:r>
          </a:p>
          <a:p>
            <a:pPr marR="0" algn="ctr" defTabSz="914400" eaLnBrk="1" fontAlgn="base" latinLnBrk="0" hangingPunct="1">
              <a:lnSpc>
                <a:spcPct val="100000"/>
              </a:lnSpc>
              <a:spcAft>
                <a:spcPct val="0"/>
              </a:spcAft>
              <a:buClr>
                <a:srgbClr val="F0AB00"/>
              </a:buClr>
              <a:buSzPct val="80000"/>
              <a:tabLst/>
            </a:pPr>
            <a:r>
              <a:rPr lang="en-CA" sz="1400" kern="0" dirty="0" smtClean="0">
                <a:ea typeface="Arial Unicode MS" pitchFamily="34" charset="-128"/>
                <a:cs typeface="Arial Unicode MS" pitchFamily="34" charset="-128"/>
              </a:rPr>
              <a:t>&amp; </a:t>
            </a:r>
          </a:p>
          <a:p>
            <a:pPr marR="0" algn="ctr" defTabSz="914400" eaLnBrk="1" fontAlgn="base" latinLnBrk="0" hangingPunct="1">
              <a:lnSpc>
                <a:spcPct val="100000"/>
              </a:lnSpc>
              <a:spcAft>
                <a:spcPct val="0"/>
              </a:spcAft>
              <a:buClr>
                <a:srgbClr val="F0AB00"/>
              </a:buClr>
              <a:buSzPct val="80000"/>
              <a:tabLst/>
            </a:pPr>
            <a:r>
              <a:rPr lang="en-CA" sz="1400" kern="0" dirty="0" smtClean="0">
                <a:ea typeface="Arial Unicode MS" pitchFamily="34" charset="-128"/>
                <a:cs typeface="Arial Unicode MS" pitchFamily="34" charset="-128"/>
              </a:rPr>
              <a:t>Expert Mode</a:t>
            </a:r>
            <a:endParaRPr kumimoji="0" lang="en-CA" sz="1400"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902457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Definition of Predictive Analysis (PA)</a:t>
            </a:r>
            <a:endParaRPr lang="en-CA" dirty="0"/>
          </a:p>
        </p:txBody>
      </p:sp>
      <p:sp>
        <p:nvSpPr>
          <p:cNvPr id="3" name="TextBox 2"/>
          <p:cNvSpPr txBox="1"/>
          <p:nvPr/>
        </p:nvSpPr>
        <p:spPr>
          <a:xfrm>
            <a:off x="236512" y="1296525"/>
            <a:ext cx="8583488" cy="5693866"/>
          </a:xfrm>
          <a:prstGeom prst="rect">
            <a:avLst/>
          </a:prstGeom>
          <a:noFill/>
        </p:spPr>
        <p:txBody>
          <a:bodyPr wrap="square" rtlCol="0">
            <a:spAutoFit/>
          </a:bodyPr>
          <a:lstStyle/>
          <a:p>
            <a:pPr marL="285750" indent="-285750">
              <a:buFont typeface="Arial" panose="020B0604020202020204" pitchFamily="34" charset="0"/>
              <a:buChar char="•"/>
            </a:pPr>
            <a:r>
              <a:rPr lang="en-CA" sz="2800" dirty="0" smtClean="0">
                <a:solidFill>
                  <a:srgbClr val="000000"/>
                </a:solidFill>
                <a:latin typeface="Calibri"/>
                <a:cs typeface="Times New Roman" panose="02020603050405020304" pitchFamily="18" charset="0"/>
              </a:rPr>
              <a:t>Quantitative analysis that supports the making of predictions</a:t>
            </a:r>
          </a:p>
          <a:p>
            <a:pPr marL="285750" indent="-285750">
              <a:buFont typeface="Arial" panose="020B0604020202020204" pitchFamily="34" charset="0"/>
              <a:buChar char="•"/>
            </a:pPr>
            <a:r>
              <a:rPr lang="en-CA" sz="2800" dirty="0" smtClean="0">
                <a:solidFill>
                  <a:srgbClr val="000000"/>
                </a:solidFill>
                <a:latin typeface="Calibri"/>
                <a:cs typeface="Times New Roman" panose="02020603050405020304" pitchFamily="18" charset="0"/>
              </a:rPr>
              <a:t>Area of statistical analysis in which you extract information from data to predict patterns and trends (Wikipedia)</a:t>
            </a:r>
          </a:p>
          <a:p>
            <a:pPr marL="285750" indent="-285750">
              <a:buFont typeface="Arial" panose="020B0604020202020204" pitchFamily="34" charset="0"/>
              <a:buChar char="•"/>
            </a:pPr>
            <a:r>
              <a:rPr lang="en-CA" sz="2800" dirty="0" smtClean="0">
                <a:solidFill>
                  <a:srgbClr val="000000"/>
                </a:solidFill>
                <a:latin typeface="Calibri"/>
                <a:cs typeface="Times New Roman" panose="02020603050405020304" pitchFamily="18" charset="0"/>
              </a:rPr>
              <a:t>The process of discovering meaningful new correlations, patterns and trends by sifting through large amounts of data stored in repositories, using pattern recognition technologies as well as statistical and mathematical techniques (Gartner)</a:t>
            </a:r>
          </a:p>
          <a:p>
            <a:pPr marL="285750" indent="-285750">
              <a:buFont typeface="Arial" panose="020B0604020202020204" pitchFamily="34" charset="0"/>
              <a:buChar char="•"/>
            </a:pPr>
            <a:r>
              <a:rPr lang="en-CA" sz="2800" dirty="0">
                <a:solidFill>
                  <a:srgbClr val="000000"/>
                </a:solidFill>
                <a:latin typeface="Calibri"/>
                <a:cs typeface="Times New Roman" panose="02020603050405020304" pitchFamily="18" charset="0"/>
              </a:rPr>
              <a:t>Referred to as data mining and knowledge </a:t>
            </a:r>
            <a:r>
              <a:rPr lang="en-CA" sz="2800" dirty="0" smtClean="0">
                <a:solidFill>
                  <a:srgbClr val="000000"/>
                </a:solidFill>
                <a:latin typeface="Calibri"/>
                <a:cs typeface="Times New Roman" panose="02020603050405020304" pitchFamily="18" charset="0"/>
              </a:rPr>
              <a:t>discovery</a:t>
            </a:r>
            <a:endParaRPr lang="en-CA" sz="2800" dirty="0">
              <a:solidFill>
                <a:srgbClr val="000000"/>
              </a:solidFill>
              <a:latin typeface="Calibri"/>
              <a:cs typeface="Times New Roman" panose="02020603050405020304" pitchFamily="18" charset="0"/>
            </a:endParaRPr>
          </a:p>
          <a:p>
            <a:pPr marL="285750" indent="-285750">
              <a:buFont typeface="Arial" panose="020B0604020202020204" pitchFamily="34" charset="0"/>
              <a:buChar char="•"/>
            </a:pPr>
            <a:endParaRPr lang="en-CA" sz="2800" dirty="0" smtClean="0">
              <a:solidFill>
                <a:srgbClr val="000000"/>
              </a:solidFill>
              <a:latin typeface="Calibri"/>
              <a:cs typeface="Times New Roman" panose="02020603050405020304" pitchFamily="18" charset="0"/>
            </a:endParaRPr>
          </a:p>
          <a:p>
            <a:pPr marL="285750" indent="-285750">
              <a:buFont typeface="Arial" panose="020B0604020202020204" pitchFamily="34" charset="0"/>
              <a:buChar char="•"/>
            </a:pPr>
            <a:endParaRPr lang="en-CA" sz="2800" dirty="0">
              <a:solidFill>
                <a:srgbClr val="000000"/>
              </a:solidFill>
              <a:latin typeface="Calibri"/>
              <a:cs typeface="Times New Roman" panose="02020603050405020304" pitchFamily="18" charset="0"/>
            </a:endParaRPr>
          </a:p>
        </p:txBody>
      </p:sp>
    </p:spTree>
    <p:extLst>
      <p:ext uri="{BB962C8B-B14F-4D97-AF65-F5344CB8AC3E}">
        <p14:creationId xmlns:p14="http://schemas.microsoft.com/office/powerpoint/2010/main" val="178398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step process – in theory…</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06705" y="1289685"/>
            <a:ext cx="8090535" cy="4435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529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498" y="638589"/>
            <a:ext cx="9082502" cy="4514659"/>
          </a:xfrm>
          <a:prstGeom prst="rect">
            <a:avLst/>
          </a:prstGeom>
        </p:spPr>
      </p:pic>
    </p:spTree>
    <p:extLst>
      <p:ext uri="{BB962C8B-B14F-4D97-AF65-F5344CB8AC3E}">
        <p14:creationId xmlns:p14="http://schemas.microsoft.com/office/powerpoint/2010/main" val="350942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97384"/>
            <a:ext cx="9144000" cy="4625300"/>
          </a:xfrm>
          <a:prstGeom prst="rect">
            <a:avLst/>
          </a:prstGeom>
        </p:spPr>
      </p:pic>
    </p:spTree>
    <p:extLst>
      <p:ext uri="{BB962C8B-B14F-4D97-AF65-F5344CB8AC3E}">
        <p14:creationId xmlns:p14="http://schemas.microsoft.com/office/powerpoint/2010/main" val="9509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SAP </a:t>
            </a:r>
            <a:r>
              <a:rPr lang="en-US" dirty="0" smtClean="0"/>
              <a:t>Crystal Dashboard Design</a:t>
            </a:r>
            <a:br>
              <a:rPr lang="en-US" dirty="0" smtClean="0"/>
            </a:br>
            <a:r>
              <a:rPr lang="en-US" dirty="0" smtClean="0"/>
              <a:t>aka SAP </a:t>
            </a:r>
            <a:r>
              <a:rPr lang="en-US" dirty="0" err="1" smtClean="0"/>
              <a:t>BusinessObjects</a:t>
            </a:r>
            <a:r>
              <a:rPr lang="en-US" dirty="0" smtClean="0"/>
              <a:t> Dashboards</a:t>
            </a:r>
            <a:br>
              <a:rPr lang="en-US" dirty="0" smtClean="0"/>
            </a:br>
            <a:r>
              <a:rPr lang="en-US" dirty="0" smtClean="0"/>
              <a:t>aka </a:t>
            </a:r>
            <a:r>
              <a:rPr lang="en-US" dirty="0" err="1" smtClean="0"/>
              <a:t>Xcelsius</a:t>
            </a:r>
            <a:endParaRPr lang="en-US" dirty="0"/>
          </a:p>
        </p:txBody>
      </p:sp>
      <p:sp>
        <p:nvSpPr>
          <p:cNvPr id="3" name="Text Placeholder 2"/>
          <p:cNvSpPr>
            <a:spLocks noGrp="1"/>
          </p:cNvSpPr>
          <p:nvPr>
            <p:ph type="body" sz="quarter" idx="10"/>
          </p:nvPr>
        </p:nvSpPr>
        <p:spPr>
          <a:xfrm>
            <a:off x="324000" y="1690687"/>
            <a:ext cx="4171799" cy="4391026"/>
          </a:xfrm>
        </p:spPr>
        <p:txBody>
          <a:bodyPr/>
          <a:lstStyle/>
          <a:p>
            <a:r>
              <a:rPr lang="en-US" b="0" dirty="0" smtClean="0"/>
              <a:t>Personalized dashboard online and offline</a:t>
            </a:r>
          </a:p>
          <a:p>
            <a:r>
              <a:rPr lang="en-US" b="0" dirty="0" smtClean="0"/>
              <a:t>Flash-based interactive dashboards</a:t>
            </a:r>
          </a:p>
          <a:p>
            <a:r>
              <a:rPr lang="en-US" b="0" dirty="0" smtClean="0"/>
              <a:t>Visualize anywhere – portal, reports, PDF, MS Office, Flash</a:t>
            </a:r>
          </a:p>
          <a:p>
            <a:r>
              <a:rPr lang="en-US" b="0" dirty="0" smtClean="0"/>
              <a:t>Powerful “what-if” analysis with input controls (sliders, dials etc.)</a:t>
            </a:r>
          </a:p>
          <a:p>
            <a:r>
              <a:rPr lang="en-US" b="0" dirty="0" smtClean="0"/>
              <a:t>Drill-down capability</a:t>
            </a:r>
          </a:p>
          <a:p>
            <a:r>
              <a:rPr lang="en-US" b="0" dirty="0" smtClean="0"/>
              <a:t>Stunning graphics with skins, maps, charts, gauges and selectors</a:t>
            </a:r>
          </a:p>
          <a:p>
            <a:r>
              <a:rPr lang="en-US" b="0" dirty="0" smtClean="0"/>
              <a:t>Integration with SAP BW </a:t>
            </a:r>
            <a:r>
              <a:rPr lang="en-US" b="0" dirty="0" err="1" smtClean="0"/>
              <a:t>InfoCubes</a:t>
            </a:r>
            <a:endParaRPr lang="en-US" b="0" dirty="0" smtClean="0"/>
          </a:p>
          <a:p>
            <a:r>
              <a:rPr lang="en-US" b="0" dirty="0" smtClean="0">
                <a:solidFill>
                  <a:srgbClr val="FF0000"/>
                </a:solidFill>
              </a:rPr>
              <a:t>NO MORE DEVELOPMENT. Do not use</a:t>
            </a:r>
            <a:r>
              <a:rPr lang="en-US" b="0" dirty="0" smtClean="0"/>
              <a:t>!</a:t>
            </a:r>
            <a:endParaRPr lang="en-US" b="0" dirty="0"/>
          </a:p>
        </p:txBody>
      </p:sp>
      <p:pic>
        <p:nvPicPr>
          <p:cNvPr id="4" name="Picture 3"/>
          <p:cNvPicPr/>
          <p:nvPr/>
        </p:nvPicPr>
        <p:blipFill>
          <a:blip r:embed="rId3" cstate="screen"/>
          <a:srcRect l="7547" t="24256" r="7075" b="14881"/>
          <a:stretch>
            <a:fillRect/>
          </a:stretch>
        </p:blipFill>
        <p:spPr bwMode="auto">
          <a:xfrm>
            <a:off x="4724400" y="1905001"/>
            <a:ext cx="4196301" cy="3352800"/>
          </a:xfrm>
          <a:prstGeom prst="rect">
            <a:avLst/>
          </a:prstGeom>
          <a:noFill/>
          <a:ln w="9525">
            <a:noFill/>
            <a:miter lim="800000"/>
            <a:headEnd/>
            <a:tailEnd/>
          </a:ln>
        </p:spPr>
      </p:pic>
    </p:spTree>
    <p:extLst>
      <p:ext uri="{BB962C8B-B14F-4D97-AF65-F5344CB8AC3E}">
        <p14:creationId xmlns:p14="http://schemas.microsoft.com/office/powerpoint/2010/main" val="8993121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53084"/>
            <a:ext cx="9144000" cy="4785076"/>
          </a:xfrm>
          <a:prstGeom prst="rect">
            <a:avLst/>
          </a:prstGeom>
        </p:spPr>
      </p:pic>
    </p:spTree>
    <p:extLst>
      <p:ext uri="{BB962C8B-B14F-4D97-AF65-F5344CB8AC3E}">
        <p14:creationId xmlns:p14="http://schemas.microsoft.com/office/powerpoint/2010/main" val="115653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911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8068160"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How does </a:t>
            </a:r>
            <a:r>
              <a:rPr lang="en-US" sz="1700" cap="small" dirty="0" smtClean="0">
                <a:solidFill>
                  <a:srgbClr val="FFC000"/>
                </a:solidFill>
                <a:latin typeface="Calibri" pitchFamily="34" charset="0"/>
                <a:cs typeface="Calibri" pitchFamily="34" charset="0"/>
              </a:rPr>
              <a:t>Predictive Analytics </a:t>
            </a:r>
            <a:r>
              <a:rPr lang="en-US" sz="1700" cap="small" dirty="0">
                <a:solidFill>
                  <a:srgbClr val="FFC000"/>
                </a:solidFill>
                <a:latin typeface="Calibri" pitchFamily="34" charset="0"/>
                <a:cs typeface="Calibri" pitchFamily="34" charset="0"/>
              </a:rPr>
              <a:t>fit in with other existing SAP Advanced Analytics Solutions?</a:t>
            </a:r>
          </a:p>
        </p:txBody>
      </p:sp>
      <p:sp>
        <p:nvSpPr>
          <p:cNvPr id="7" name="TextBox 62"/>
          <p:cNvSpPr txBox="1">
            <a:spLocks noChangeArrowheads="1"/>
          </p:cNvSpPr>
          <p:nvPr/>
        </p:nvSpPr>
        <p:spPr bwMode="auto">
          <a:xfrm>
            <a:off x="281874" y="1533270"/>
            <a:ext cx="8862126" cy="376037"/>
          </a:xfrm>
          <a:prstGeom prst="rect">
            <a:avLst/>
          </a:prstGeom>
          <a:noFill/>
          <a:ln w="9525">
            <a:noFill/>
            <a:miter lim="800000"/>
            <a:headEnd/>
            <a:tailEnd/>
          </a:ln>
        </p:spPr>
        <p:txBody>
          <a:bodyPr wrap="square" lIns="128561" tIns="64280" rIns="128561" bIns="64280">
            <a:spAutoFit/>
          </a:bodyPr>
          <a:lstStyle/>
          <a:p>
            <a:pPr algn="ctr"/>
            <a:r>
              <a:rPr lang="en-US" sz="1600" b="1" cap="small" dirty="0">
                <a:solidFill>
                  <a:schemeClr val="bg2">
                    <a:lumMod val="50000"/>
                  </a:schemeClr>
                </a:solidFill>
                <a:latin typeface="+mj-lt"/>
                <a:ea typeface="Arial Unicode MS" pitchFamily="34" charset="-128"/>
                <a:cs typeface="Calibri" pitchFamily="34" charset="0"/>
              </a:rPr>
              <a:t>Next Generation Predictive Analytics</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52501" y="2042555"/>
            <a:ext cx="8273284" cy="4417621"/>
          </a:xfrm>
          <a:prstGeom prst="rect">
            <a:avLst/>
          </a:prstGeom>
        </p:spPr>
      </p:pic>
      <p:sp>
        <p:nvSpPr>
          <p:cNvPr id="2" name="Rectangle 1"/>
          <p:cNvSpPr/>
          <p:nvPr/>
        </p:nvSpPr>
        <p:spPr>
          <a:xfrm>
            <a:off x="2655493" y="2100678"/>
            <a:ext cx="4929555" cy="369332"/>
          </a:xfrm>
          <a:prstGeom prst="rect">
            <a:avLst/>
          </a:prstGeom>
        </p:spPr>
        <p:txBody>
          <a:bodyPr wrap="none">
            <a:spAutoFit/>
          </a:bodyPr>
          <a:lstStyle/>
          <a:p>
            <a:pPr fontAlgn="base">
              <a:spcBef>
                <a:spcPct val="50000"/>
              </a:spcBef>
              <a:spcAft>
                <a:spcPct val="0"/>
              </a:spcAft>
              <a:buClr>
                <a:srgbClr val="F0AB00"/>
              </a:buClr>
              <a:buSzPct val="80000"/>
            </a:pPr>
            <a:r>
              <a:rPr lang="en-CA" kern="0" dirty="0" smtClean="0">
                <a:solidFill>
                  <a:schemeClr val="tx1">
                    <a:lumMod val="50000"/>
                    <a:lumOff val="50000"/>
                  </a:schemeClr>
                </a:solidFill>
                <a:ea typeface="Arial Unicode MS" pitchFamily="34" charset="-128"/>
                <a:cs typeface="Arial Unicode MS" pitchFamily="34" charset="-128"/>
              </a:rPr>
              <a:t>(Automated </a:t>
            </a:r>
            <a:r>
              <a:rPr lang="en-CA" kern="0" dirty="0">
                <a:solidFill>
                  <a:schemeClr val="tx1">
                    <a:lumMod val="50000"/>
                    <a:lumOff val="50000"/>
                  </a:schemeClr>
                </a:solidFill>
                <a:ea typeface="Arial Unicode MS" pitchFamily="34" charset="-128"/>
                <a:cs typeface="Arial Unicode MS" pitchFamily="34" charset="-128"/>
              </a:rPr>
              <a:t>Mode in SAP Predictive Analytics)</a:t>
            </a:r>
          </a:p>
        </p:txBody>
      </p:sp>
    </p:spTree>
    <p:extLst>
      <p:ext uri="{BB962C8B-B14F-4D97-AF65-F5344CB8AC3E}">
        <p14:creationId xmlns:p14="http://schemas.microsoft.com/office/powerpoint/2010/main" val="24930314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SAP Infinite Insight becomes SAP Predictive Analytics</a:t>
            </a:r>
            <a:endParaRPr lang="en-US" dirty="0"/>
          </a:p>
        </p:txBody>
      </p:sp>
      <p:pic>
        <p:nvPicPr>
          <p:cNvPr id="16281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7868" y="1461909"/>
            <a:ext cx="8086725" cy="448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833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19137"/>
            <a:ext cx="9144000" cy="4530328"/>
          </a:xfrm>
          <a:prstGeom prst="rect">
            <a:avLst/>
          </a:prstGeom>
        </p:spPr>
      </p:pic>
    </p:spTree>
    <p:extLst>
      <p:ext uri="{BB962C8B-B14F-4D97-AF65-F5344CB8AC3E}">
        <p14:creationId xmlns:p14="http://schemas.microsoft.com/office/powerpoint/2010/main" val="212409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4970" y="519319"/>
            <a:ext cx="8922755" cy="4423741"/>
          </a:xfrm>
          <a:prstGeom prst="rect">
            <a:avLst/>
          </a:prstGeom>
        </p:spPr>
      </p:pic>
    </p:spTree>
    <p:extLst>
      <p:ext uri="{BB962C8B-B14F-4D97-AF65-F5344CB8AC3E}">
        <p14:creationId xmlns:p14="http://schemas.microsoft.com/office/powerpoint/2010/main" val="383286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85579"/>
            <a:ext cx="9021145" cy="4490003"/>
          </a:xfrm>
          <a:prstGeom prst="rect">
            <a:avLst/>
          </a:prstGeom>
        </p:spPr>
      </p:pic>
    </p:spTree>
    <p:extLst>
      <p:ext uri="{BB962C8B-B14F-4D97-AF65-F5344CB8AC3E}">
        <p14:creationId xmlns:p14="http://schemas.microsoft.com/office/powerpoint/2010/main" val="49248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40247"/>
            <a:ext cx="9144000" cy="4598806"/>
          </a:xfrm>
          <a:prstGeom prst="rect">
            <a:avLst/>
          </a:prstGeom>
        </p:spPr>
      </p:pic>
    </p:spTree>
    <p:extLst>
      <p:ext uri="{BB962C8B-B14F-4D97-AF65-F5344CB8AC3E}">
        <p14:creationId xmlns:p14="http://schemas.microsoft.com/office/powerpoint/2010/main" val="380641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013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8068160"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How does </a:t>
            </a:r>
            <a:r>
              <a:rPr lang="en-US" sz="1700" cap="small" dirty="0" smtClean="0">
                <a:solidFill>
                  <a:srgbClr val="FFC000"/>
                </a:solidFill>
                <a:latin typeface="Calibri" pitchFamily="34" charset="0"/>
                <a:cs typeface="Calibri" pitchFamily="34" charset="0"/>
              </a:rPr>
              <a:t>Predictive Analytics </a:t>
            </a:r>
            <a:r>
              <a:rPr lang="en-US" sz="1700" cap="small" dirty="0">
                <a:solidFill>
                  <a:srgbClr val="FFC000"/>
                </a:solidFill>
                <a:latin typeface="Calibri" pitchFamily="34" charset="0"/>
                <a:cs typeface="Calibri" pitchFamily="34" charset="0"/>
              </a:rPr>
              <a:t>fit in with other existing SAP Advanced Analytics Solutions?</a:t>
            </a:r>
          </a:p>
        </p:txBody>
      </p:sp>
      <p:sp>
        <p:nvSpPr>
          <p:cNvPr id="7" name="TextBox 62"/>
          <p:cNvSpPr txBox="1">
            <a:spLocks noChangeArrowheads="1"/>
          </p:cNvSpPr>
          <p:nvPr/>
        </p:nvSpPr>
        <p:spPr bwMode="auto">
          <a:xfrm>
            <a:off x="281874" y="1533270"/>
            <a:ext cx="8862126" cy="376037"/>
          </a:xfrm>
          <a:prstGeom prst="rect">
            <a:avLst/>
          </a:prstGeom>
          <a:noFill/>
          <a:ln w="9525">
            <a:noFill/>
            <a:miter lim="800000"/>
            <a:headEnd/>
            <a:tailEnd/>
          </a:ln>
        </p:spPr>
        <p:txBody>
          <a:bodyPr wrap="square" lIns="128561" tIns="64280" rIns="128561" bIns="64280">
            <a:spAutoFit/>
          </a:bodyPr>
          <a:lstStyle/>
          <a:p>
            <a:pPr algn="ctr"/>
            <a:r>
              <a:rPr lang="en-US" sz="1600" b="1" cap="small" dirty="0">
                <a:solidFill>
                  <a:schemeClr val="bg2">
                    <a:lumMod val="50000"/>
                  </a:schemeClr>
                </a:solidFill>
                <a:latin typeface="+mj-lt"/>
                <a:ea typeface="Arial Unicode MS" pitchFamily="34" charset="-128"/>
                <a:cs typeface="Calibri" pitchFamily="34" charset="0"/>
              </a:rPr>
              <a:t>Tools for Prediction and Data Modelling</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12503" y="2071396"/>
            <a:ext cx="8258469" cy="4400656"/>
          </a:xfrm>
          <a:prstGeom prst="rect">
            <a:avLst/>
          </a:prstGeom>
        </p:spPr>
      </p:pic>
      <p:sp>
        <p:nvSpPr>
          <p:cNvPr id="3" name="TextBox 2"/>
          <p:cNvSpPr txBox="1"/>
          <p:nvPr/>
        </p:nvSpPr>
        <p:spPr>
          <a:xfrm>
            <a:off x="3467735" y="2224077"/>
            <a:ext cx="4924425"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CA" sz="1800" kern="0" dirty="0" smtClean="0">
                <a:solidFill>
                  <a:schemeClr val="tx1">
                    <a:lumMod val="50000"/>
                    <a:lumOff val="50000"/>
                  </a:schemeClr>
                </a:solidFill>
                <a:ea typeface="Arial Unicode MS" pitchFamily="34" charset="-128"/>
                <a:cs typeface="Arial Unicode MS" pitchFamily="34" charset="-128"/>
              </a:rPr>
              <a:t>(Expert Mode in SAP Predictive Analytics)</a:t>
            </a:r>
          </a:p>
        </p:txBody>
      </p:sp>
    </p:spTree>
    <p:extLst>
      <p:ext uri="{BB962C8B-B14F-4D97-AF65-F5344CB8AC3E}">
        <p14:creationId xmlns:p14="http://schemas.microsoft.com/office/powerpoint/2010/main" val="394445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11" y="324000"/>
            <a:ext cx="9014604" cy="756000"/>
          </a:xfrm>
        </p:spPr>
        <p:txBody>
          <a:bodyPr/>
          <a:lstStyle/>
          <a:p>
            <a:r>
              <a:rPr lang="en-CA" dirty="0" smtClean="0"/>
              <a:t>SAP PA becomes Expert Analytics in SAP Predictive Analytics</a:t>
            </a:r>
            <a:endParaRPr lang="en-US" dirty="0"/>
          </a:p>
        </p:txBody>
      </p:sp>
      <p:pic>
        <p:nvPicPr>
          <p:cNvPr id="16384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1950" y="1515733"/>
            <a:ext cx="8124825"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307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00063"/>
            <a:ext cx="9114084" cy="4500562"/>
          </a:xfrm>
          <a:prstGeom prst="rect">
            <a:avLst/>
          </a:prstGeom>
        </p:spPr>
      </p:pic>
    </p:spTree>
    <p:extLst>
      <p:ext uri="{BB962C8B-B14F-4D97-AF65-F5344CB8AC3E}">
        <p14:creationId xmlns:p14="http://schemas.microsoft.com/office/powerpoint/2010/main" val="347297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smtClean="0"/>
              <a:t>Resources</a:t>
            </a:r>
            <a:endParaRPr lang="en-US" dirty="0" smtClean="0">
              <a:solidFill>
                <a:srgbClr val="FF0000"/>
              </a:solidFill>
            </a:endParaRPr>
          </a:p>
        </p:txBody>
      </p:sp>
      <p:sp>
        <p:nvSpPr>
          <p:cNvPr id="5" name="Content Placeholder 2"/>
          <p:cNvSpPr>
            <a:spLocks noGrp="1"/>
          </p:cNvSpPr>
          <p:nvPr>
            <p:ph type="body" sz="quarter" idx="10"/>
          </p:nvPr>
        </p:nvSpPr>
        <p:spPr/>
        <p:txBody>
          <a:bodyPr/>
          <a:lstStyle/>
          <a:p>
            <a:r>
              <a:rPr lang="en-US" dirty="0" smtClean="0"/>
              <a:t>SAP University Alliances Analytics Site </a:t>
            </a:r>
            <a:r>
              <a:rPr lang="en-US" dirty="0">
                <a:hlinkClick r:id="rId3"/>
              </a:rPr>
              <a:t>http://</a:t>
            </a:r>
            <a:r>
              <a:rPr lang="en-US" dirty="0" smtClean="0">
                <a:hlinkClick r:id="rId3"/>
              </a:rPr>
              <a:t>scn.sap.com/community/uac/business-intelligence-library</a:t>
            </a:r>
            <a:endParaRPr lang="en-US" dirty="0" smtClean="0"/>
          </a:p>
          <a:p>
            <a:r>
              <a:rPr lang="en-US" dirty="0" smtClean="0"/>
              <a:t>SAP Analytics space </a:t>
            </a:r>
            <a:r>
              <a:rPr lang="en-US" dirty="0">
                <a:hlinkClick r:id="rId4"/>
              </a:rPr>
              <a:t>http://</a:t>
            </a:r>
            <a:r>
              <a:rPr lang="en-US" dirty="0" smtClean="0">
                <a:hlinkClick r:id="rId4"/>
              </a:rPr>
              <a:t>scn.sap.com/community/business-intelligence</a:t>
            </a:r>
            <a:endParaRPr lang="en-US" dirty="0" smtClean="0"/>
          </a:p>
          <a:p>
            <a:r>
              <a:rPr lang="en-US" dirty="0" smtClean="0"/>
              <a:t>Tutorials </a:t>
            </a:r>
            <a:r>
              <a:rPr lang="en-US" dirty="0" smtClean="0">
                <a:hlinkClick r:id="rId5"/>
              </a:rPr>
              <a:t>http://www.sdn.sap.com/irj/boc/bi-suite-tutorials</a:t>
            </a:r>
            <a:r>
              <a:rPr lang="en-US" dirty="0" smtClean="0"/>
              <a:t>  </a:t>
            </a:r>
            <a:r>
              <a:rPr lang="en-US" kern="0" dirty="0" smtClean="0">
                <a:ea typeface="Arial Unicode MS" pitchFamily="34" charset="-128"/>
                <a:cs typeface="Arial Unicode MS" pitchFamily="34" charset="-128"/>
                <a:hlinkClick r:id="rId6"/>
              </a:rPr>
              <a:t>http://scn.sap.com/docs/DOC-7725</a:t>
            </a:r>
            <a:r>
              <a:rPr lang="en-US" kern="0" dirty="0" smtClean="0">
                <a:ea typeface="Arial Unicode MS" pitchFamily="34" charset="-128"/>
                <a:cs typeface="Arial Unicode MS" pitchFamily="34" charset="-128"/>
              </a:rPr>
              <a:t> </a:t>
            </a:r>
            <a:endParaRPr lang="en-US" dirty="0" smtClean="0"/>
          </a:p>
          <a:p>
            <a:r>
              <a:rPr lang="en-US" dirty="0"/>
              <a:t>Book  </a:t>
            </a:r>
            <a:r>
              <a:rPr lang="en-US" dirty="0">
                <a:hlinkClick r:id="rId7"/>
              </a:rPr>
              <a:t>http://www.sap-press.com/products/Integrating-SAP-BusinessObjects-BI-Platform-4.x-with-SAP-NetWeaver.html</a:t>
            </a:r>
            <a:endParaRPr lang="en-US" dirty="0"/>
          </a:p>
          <a:p>
            <a:r>
              <a:rPr lang="en-US" dirty="0" smtClean="0"/>
              <a:t>SAP BusinessObjects Analysis </a:t>
            </a:r>
            <a:r>
              <a:rPr lang="en-US" dirty="0">
                <a:hlinkClick r:id="rId8"/>
              </a:rPr>
              <a:t>http://</a:t>
            </a:r>
            <a:r>
              <a:rPr lang="en-US" dirty="0" smtClean="0">
                <a:hlinkClick r:id="rId8"/>
              </a:rPr>
              <a:t>scn.sap.com/community/businessobjects-analysis-ms-office</a:t>
            </a:r>
            <a:endParaRPr lang="en-US" dirty="0" smtClean="0"/>
          </a:p>
          <a:p>
            <a:r>
              <a:rPr lang="en-US" dirty="0" smtClean="0"/>
              <a:t>SAP Predictive </a:t>
            </a:r>
            <a:r>
              <a:rPr lang="en-US" dirty="0"/>
              <a:t>Analysis </a:t>
            </a:r>
            <a:r>
              <a:rPr lang="en-US" dirty="0">
                <a:hlinkClick r:id="rId9"/>
              </a:rPr>
              <a:t>http://</a:t>
            </a:r>
            <a:r>
              <a:rPr lang="en-US" dirty="0" smtClean="0">
                <a:hlinkClick r:id="rId9"/>
              </a:rPr>
              <a:t>scn.sap.com/community/predictive-analysis</a:t>
            </a:r>
            <a:endParaRPr lang="en-US" dirty="0" smtClean="0"/>
          </a:p>
          <a:p>
            <a:r>
              <a:rPr lang="en-US" dirty="0"/>
              <a:t>SAP HANA </a:t>
            </a:r>
            <a:r>
              <a:rPr lang="en-US" dirty="0">
                <a:hlinkClick r:id="rId10"/>
              </a:rPr>
              <a:t>http://</a:t>
            </a:r>
            <a:r>
              <a:rPr lang="en-US" dirty="0" smtClean="0">
                <a:hlinkClick r:id="rId10"/>
              </a:rPr>
              <a:t>www.saphana.com/welcome</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15794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32252"/>
            <a:ext cx="9128466" cy="4787241"/>
          </a:xfrm>
          <a:prstGeom prst="rect">
            <a:avLst/>
          </a:prstGeom>
        </p:spPr>
      </p:pic>
    </p:spTree>
    <p:extLst>
      <p:ext uri="{BB962C8B-B14F-4D97-AF65-F5344CB8AC3E}">
        <p14:creationId xmlns:p14="http://schemas.microsoft.com/office/powerpoint/2010/main" val="324107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4000" y="2444400"/>
            <a:ext cx="8496000" cy="2399204"/>
          </a:xfrm>
        </p:spPr>
        <p:txBody>
          <a:bodyPr/>
          <a:lstStyle/>
          <a:p>
            <a:r>
              <a:rPr lang="en-US" dirty="0" smtClean="0"/>
              <a:t>SAP </a:t>
            </a:r>
            <a:r>
              <a:rPr lang="en-US" dirty="0"/>
              <a:t>Predictive </a:t>
            </a:r>
            <a:r>
              <a:rPr lang="en-US" dirty="0" smtClean="0"/>
              <a:t>Analytics Automated Mode</a:t>
            </a:r>
            <a:r>
              <a:rPr lang="en-US" dirty="0"/>
              <a:t/>
            </a:r>
            <a:br>
              <a:rPr lang="en-US" dirty="0"/>
            </a:br>
            <a:endParaRPr lang="en-US" dirty="0"/>
          </a:p>
        </p:txBody>
      </p:sp>
      <p:sp>
        <p:nvSpPr>
          <p:cNvPr id="3" name="TextBox 2"/>
          <p:cNvSpPr txBox="1"/>
          <p:nvPr/>
        </p:nvSpPr>
        <p:spPr>
          <a:xfrm>
            <a:off x="324000" y="6178489"/>
            <a:ext cx="3528392" cy="80021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CA" sz="1000" kern="0" dirty="0" smtClean="0">
                <a:latin typeface="+mj-lt"/>
                <a:ea typeface="Arial Unicode MS" pitchFamily="34" charset="-128"/>
                <a:cs typeface="Arial Unicode MS" pitchFamily="34" charset="-128"/>
              </a:rPr>
              <a:t>Slides used in class by Hossam Ali-Hassan &amp; Michael Bliemel</a:t>
            </a:r>
          </a:p>
          <a:p>
            <a:pPr fontAlgn="base">
              <a:spcBef>
                <a:spcPct val="50000"/>
              </a:spcBef>
              <a:spcAft>
                <a:spcPct val="0"/>
              </a:spcAft>
              <a:buClr>
                <a:srgbClr val="F0AB00"/>
              </a:buClr>
              <a:buSzPct val="80000"/>
            </a:pPr>
            <a:r>
              <a:rPr lang="en-CA" sz="1000" kern="0" dirty="0" smtClean="0">
                <a:latin typeface="+mj-lt"/>
                <a:ea typeface="Arial Unicode MS" pitchFamily="34" charset="-128"/>
                <a:cs typeface="Arial Unicode MS" pitchFamily="34" charset="-128"/>
              </a:rPr>
              <a:t>Rowe School of Business, Dalhousie University</a:t>
            </a:r>
          </a:p>
          <a:p>
            <a:pPr fontAlgn="base">
              <a:spcBef>
                <a:spcPct val="50000"/>
              </a:spcBef>
              <a:spcAft>
                <a:spcPct val="0"/>
              </a:spcAft>
              <a:buClr>
                <a:srgbClr val="F0AB00"/>
              </a:buClr>
              <a:buSzPct val="80000"/>
            </a:pPr>
            <a:endParaRPr lang="en-US" sz="1800" kern="0" dirty="0" err="1" smtClean="0">
              <a:ea typeface="Arial Unicode MS" pitchFamily="34" charset="-128"/>
              <a:cs typeface="Arial Unicode MS" pitchFamily="34" charset="-128"/>
            </a:endParaRPr>
          </a:p>
        </p:txBody>
      </p:sp>
      <p:pic>
        <p:nvPicPr>
          <p:cNvPr id="4" name="Picture 3"/>
          <p:cNvPicPr>
            <a:picLocks noChangeAspect="1"/>
          </p:cNvPicPr>
          <p:nvPr/>
        </p:nvPicPr>
        <p:blipFill>
          <a:blip r:embed="rId2"/>
          <a:stretch>
            <a:fillRect/>
          </a:stretch>
        </p:blipFill>
        <p:spPr>
          <a:xfrm>
            <a:off x="3852392" y="6178489"/>
            <a:ext cx="1155700" cy="279400"/>
          </a:xfrm>
          <a:prstGeom prst="rect">
            <a:avLst/>
          </a:prstGeom>
        </p:spPr>
      </p:pic>
    </p:spTree>
    <p:extLst>
      <p:ext uri="{BB962C8B-B14F-4D97-AF65-F5344CB8AC3E}">
        <p14:creationId xmlns:p14="http://schemas.microsoft.com/office/powerpoint/2010/main" val="366710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572489" y="1"/>
            <a:ext cx="10288978" cy="68579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gray">
          <a:xfrm>
            <a:off x="324000" y="-1"/>
            <a:ext cx="8496000" cy="2143126"/>
          </a:xfrm>
          <a:prstGeom prst="rect">
            <a:avLst/>
          </a:prstGeom>
          <a:solidFill>
            <a:srgbClr val="FFFFFF">
              <a:alpha val="75000"/>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a:xfrm>
            <a:off x="414000" y="323999"/>
            <a:ext cx="8280000" cy="1004057"/>
          </a:xfrm>
        </p:spPr>
        <p:txBody>
          <a:bodyPr/>
          <a:lstStyle/>
          <a:p>
            <a:r>
              <a:rPr lang="de-DE" sz="2800" dirty="0">
                <a:solidFill>
                  <a:schemeClr val="bg2">
                    <a:lumMod val="50000"/>
                  </a:schemeClr>
                </a:solidFill>
              </a:rPr>
              <a:t>Introduction to </a:t>
            </a:r>
            <a:r>
              <a:rPr lang="de-DE" sz="2800" dirty="0" smtClean="0">
                <a:solidFill>
                  <a:schemeClr val="bg2">
                    <a:lumMod val="50000"/>
                  </a:schemeClr>
                </a:solidFill>
              </a:rPr>
              <a:t>Next Generation Business </a:t>
            </a:r>
            <a:r>
              <a:rPr lang="de-DE" sz="2800" dirty="0">
                <a:solidFill>
                  <a:schemeClr val="bg2">
                    <a:lumMod val="50000"/>
                  </a:schemeClr>
                </a:solidFill>
              </a:rPr>
              <a:t>Intelligence with </a:t>
            </a:r>
            <a:r>
              <a:rPr lang="en-CA" sz="2800" dirty="0">
                <a:solidFill>
                  <a:schemeClr val="bg2">
                    <a:lumMod val="50000"/>
                  </a:schemeClr>
                </a:solidFill>
              </a:rPr>
              <a:t>Automated Analytics Mode in SAP Predictive </a:t>
            </a:r>
            <a:r>
              <a:rPr lang="en-CA" sz="2800" dirty="0" smtClean="0">
                <a:solidFill>
                  <a:schemeClr val="bg2">
                    <a:lumMod val="50000"/>
                  </a:schemeClr>
                </a:solidFill>
              </a:rPr>
              <a:t>Analytics</a:t>
            </a:r>
            <a:endParaRPr lang="en-US" sz="2800" cap="small" dirty="0">
              <a:solidFill>
                <a:schemeClr val="bg2">
                  <a:lumMod val="50000"/>
                </a:schemeClr>
              </a:solidFill>
            </a:endParaRPr>
          </a:p>
        </p:txBody>
      </p:sp>
      <p:sp>
        <p:nvSpPr>
          <p:cNvPr id="3" name="Subtitle 2"/>
          <p:cNvSpPr>
            <a:spLocks noGrp="1"/>
          </p:cNvSpPr>
          <p:nvPr>
            <p:ph type="subTitle" idx="1"/>
          </p:nvPr>
        </p:nvSpPr>
        <p:spPr>
          <a:xfrm>
            <a:off x="414000" y="1624225"/>
            <a:ext cx="8406000" cy="492443"/>
          </a:xfrm>
        </p:spPr>
        <p:txBody>
          <a:bodyPr/>
          <a:lstStyle/>
          <a:p>
            <a:r>
              <a:rPr lang="en-US" dirty="0" smtClean="0">
                <a:solidFill>
                  <a:srgbClr val="666666"/>
                </a:solidFill>
              </a:rPr>
              <a:t>Michael Bliemel </a:t>
            </a:r>
            <a:r>
              <a:rPr lang="en-US" dirty="0">
                <a:solidFill>
                  <a:srgbClr val="666666"/>
                </a:solidFill>
              </a:rPr>
              <a:t>(Dalhousie </a:t>
            </a:r>
            <a:r>
              <a:rPr lang="en-US" dirty="0" smtClean="0">
                <a:solidFill>
                  <a:srgbClr val="666666"/>
                </a:solidFill>
              </a:rPr>
              <a:t>University), </a:t>
            </a:r>
            <a:r>
              <a:rPr lang="en-US" dirty="0">
                <a:solidFill>
                  <a:srgbClr val="666666"/>
                </a:solidFill>
              </a:rPr>
              <a:t>Kristof Schneider (SAP SE</a:t>
            </a:r>
            <a:r>
              <a:rPr lang="en-US" dirty="0" smtClean="0">
                <a:solidFill>
                  <a:srgbClr val="666666"/>
                </a:solidFill>
              </a:rPr>
              <a:t>)</a:t>
            </a:r>
          </a:p>
          <a:p>
            <a:r>
              <a:rPr lang="en-US" dirty="0" smtClean="0">
                <a:solidFill>
                  <a:srgbClr val="666666"/>
                </a:solidFill>
              </a:rPr>
              <a:t>March 2015</a:t>
            </a:r>
          </a:p>
        </p:txBody>
      </p:sp>
      <p:pic>
        <p:nvPicPr>
          <p:cNvPr id="18" name="Picture 3" descr="C:\Users\D059871\Pictures\SAP_UniversityAlliances\RGB\SAP_UniversityAlliances_scrn_R_pos_stac3.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6912" t="-13535" r="-6396" b="-12414"/>
          <a:stretch/>
        </p:blipFill>
        <p:spPr bwMode="auto">
          <a:xfrm>
            <a:off x="7793832" y="6028473"/>
            <a:ext cx="928687" cy="560504"/>
          </a:xfrm>
          <a:prstGeom prst="rect">
            <a:avLst/>
          </a:prstGeom>
          <a:solidFill>
            <a:srgbClr val="FFFFFF"/>
          </a:solidFill>
        </p:spPr>
      </p:pic>
      <p:pic>
        <p:nvPicPr>
          <p:cNvPr id="160770" name="Picture 2" descr="http://www.dal.ca/content/dam/dalhousie/images/Communications-and-marketing/03%20DAL%20FullMark-Gd.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739731" y="6034982"/>
            <a:ext cx="1664538" cy="55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00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23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Business Analytics in the Era of Big Data</a:t>
            </a:r>
          </a:p>
        </p:txBody>
      </p:sp>
      <p:sp>
        <p:nvSpPr>
          <p:cNvPr id="7" name="TextBox 62"/>
          <p:cNvSpPr txBox="1">
            <a:spLocks noChangeArrowheads="1"/>
          </p:cNvSpPr>
          <p:nvPr/>
        </p:nvSpPr>
        <p:spPr bwMode="auto">
          <a:xfrm>
            <a:off x="704995" y="1517881"/>
            <a:ext cx="7903893" cy="391426"/>
          </a:xfrm>
          <a:prstGeom prst="rect">
            <a:avLst/>
          </a:prstGeom>
          <a:noFill/>
          <a:ln w="9525">
            <a:noFill/>
            <a:miter lim="800000"/>
            <a:headEnd/>
            <a:tailEnd/>
          </a:ln>
        </p:spPr>
        <p:txBody>
          <a:bodyPr wrap="square" lIns="128561" tIns="64280" rIns="128561" bIns="64280">
            <a:spAutoFit/>
          </a:bodyPr>
          <a:lstStyle/>
          <a:p>
            <a:pPr algn="ctr"/>
            <a:r>
              <a:rPr lang="en-US" sz="1700" b="1" cap="small" dirty="0">
                <a:solidFill>
                  <a:schemeClr val="bg2">
                    <a:lumMod val="50000"/>
                  </a:schemeClr>
                </a:solidFill>
                <a:latin typeface="+mj-lt"/>
                <a:ea typeface="Arial Unicode MS" pitchFamily="34" charset="-128"/>
                <a:cs typeface="Calibri" pitchFamily="34" charset="0"/>
              </a:rPr>
              <a:t>Business Intelligence &amp; Business Analytics</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feld 7"/>
          <p:cNvSpPr txBox="1"/>
          <p:nvPr/>
        </p:nvSpPr>
        <p:spPr bwMode="auto">
          <a:xfrm>
            <a:off x="3845858" y="2234514"/>
            <a:ext cx="4763030" cy="3519838"/>
          </a:xfrm>
          <a:prstGeom prst="rect">
            <a:avLst/>
          </a:prstGeom>
          <a:solidFill>
            <a:schemeClr val="accent1">
              <a:alpha val="0"/>
            </a:schemeClr>
          </a:solidFill>
          <a:ln w="19050" cap="flat" cmpd="sng" algn="ctr">
            <a:noFill/>
            <a:prstDash val="solid"/>
            <a:round/>
            <a:headEnd type="none" w="med" len="med"/>
            <a:tailEnd type="triangle" w="sm" len="lg"/>
          </a:ln>
          <a:effectLst/>
        </p:spPr>
        <p:txBody>
          <a:bodyPr lIns="89985" tIns="46792" rIns="89985" bIns="46792"/>
          <a:lstStyle/>
          <a:p>
            <a:pPr defTabSz="776157">
              <a:spcAft>
                <a:spcPts val="300"/>
              </a:spcAft>
              <a:buClr>
                <a:schemeClr val="accent1"/>
              </a:buClr>
              <a:buFont typeface="Wingdings" pitchFamily="2" charset="2"/>
              <a:buChar char="§"/>
            </a:pPr>
            <a:r>
              <a:rPr lang="en-US" sz="1400" dirty="0" smtClean="0">
                <a:solidFill>
                  <a:srgbClr val="666666"/>
                </a:solidFill>
              </a:rPr>
              <a:t> Business </a:t>
            </a:r>
            <a:r>
              <a:rPr lang="en-US" sz="1400" dirty="0">
                <a:solidFill>
                  <a:srgbClr val="666666"/>
                </a:solidFill>
              </a:rPr>
              <a:t>intelligence (BI) describes concepts and methods to improve business decision-making by using fact-based support systems” (1) </a:t>
            </a:r>
          </a:p>
          <a:p>
            <a:pPr defTabSz="776157">
              <a:spcAft>
                <a:spcPts val="300"/>
              </a:spcAft>
              <a:buClr>
                <a:schemeClr val="accent1"/>
              </a:buClr>
              <a:buFont typeface="Wingdings" pitchFamily="2" charset="2"/>
              <a:buChar char="§"/>
            </a:pPr>
            <a:r>
              <a:rPr lang="en-US" sz="1400" dirty="0" smtClean="0">
                <a:solidFill>
                  <a:srgbClr val="666666"/>
                </a:solidFill>
              </a:rPr>
              <a:t> Business </a:t>
            </a:r>
            <a:r>
              <a:rPr lang="en-US" sz="1400" dirty="0">
                <a:solidFill>
                  <a:srgbClr val="666666"/>
                </a:solidFill>
              </a:rPr>
              <a:t>analytics (BA), a component of BI, “provides the data </a:t>
            </a:r>
            <a:r>
              <a:rPr lang="en-US" sz="1400" dirty="0" smtClean="0">
                <a:solidFill>
                  <a:srgbClr val="666666"/>
                </a:solidFill>
              </a:rPr>
              <a:t>Analytics </a:t>
            </a:r>
            <a:r>
              <a:rPr lang="en-US" sz="1400" dirty="0">
                <a:solidFill>
                  <a:srgbClr val="666666"/>
                </a:solidFill>
              </a:rPr>
              <a:t>techniques used to deliver value from decision support data” (2,3) </a:t>
            </a:r>
          </a:p>
          <a:p>
            <a:pPr defTabSz="776157">
              <a:spcAft>
                <a:spcPts val="300"/>
              </a:spcAft>
              <a:buClr>
                <a:schemeClr val="accent1"/>
              </a:buClr>
              <a:buFont typeface="Wingdings" pitchFamily="2" charset="2"/>
              <a:buChar char="§"/>
            </a:pPr>
            <a:r>
              <a:rPr lang="en-US" sz="1400" dirty="0" smtClean="0">
                <a:solidFill>
                  <a:srgbClr val="666666"/>
                </a:solidFill>
              </a:rPr>
              <a:t> Business </a:t>
            </a:r>
            <a:r>
              <a:rPr lang="en-US" sz="1400" dirty="0">
                <a:solidFill>
                  <a:srgbClr val="666666"/>
                </a:solidFill>
              </a:rPr>
              <a:t>intelligence and business analytics are often used interchangeably (2,3), or together as the singular term “business intelligence &amp; analytics” (BI&amp;A) (1)</a:t>
            </a:r>
          </a:p>
          <a:p>
            <a:pPr defTabSz="776157">
              <a:spcAft>
                <a:spcPts val="300"/>
              </a:spcAft>
              <a:buClr>
                <a:schemeClr val="accent1"/>
              </a:buClr>
              <a:buFont typeface="Wingdings" pitchFamily="2" charset="2"/>
              <a:buChar char="§"/>
            </a:pPr>
            <a:r>
              <a:rPr lang="en-US" sz="1400" dirty="0" smtClean="0">
                <a:solidFill>
                  <a:srgbClr val="666666"/>
                </a:solidFill>
              </a:rPr>
              <a:t> Both </a:t>
            </a:r>
            <a:r>
              <a:rPr lang="en-US" sz="1400" dirty="0">
                <a:solidFill>
                  <a:srgbClr val="666666"/>
                </a:solidFill>
              </a:rPr>
              <a:t>terms are traditionally employed by IS researchers to denote “IT platforms and tools used to gather, provide access to, and </a:t>
            </a:r>
            <a:r>
              <a:rPr lang="en-US" sz="1400" dirty="0" err="1">
                <a:solidFill>
                  <a:srgbClr val="666666"/>
                </a:solidFill>
              </a:rPr>
              <a:t>analyse</a:t>
            </a:r>
            <a:r>
              <a:rPr lang="en-US" sz="1400" dirty="0">
                <a:solidFill>
                  <a:srgbClr val="666666"/>
                </a:solidFill>
              </a:rPr>
              <a:t> data about an organization and its activities” (4</a:t>
            </a:r>
            <a:r>
              <a:rPr lang="en-US" sz="1400" dirty="0" smtClean="0">
                <a:solidFill>
                  <a:srgbClr val="666666"/>
                </a:solidFill>
              </a:rPr>
              <a:t>)</a:t>
            </a:r>
          </a:p>
          <a:p>
            <a:pPr defTabSz="776157">
              <a:spcAft>
                <a:spcPts val="300"/>
              </a:spcAft>
              <a:buClr>
                <a:schemeClr val="accent1"/>
              </a:buClr>
            </a:pPr>
            <a:endParaRPr lang="en-US" sz="800" dirty="0">
              <a:solidFill>
                <a:srgbClr val="666666"/>
              </a:solidFill>
            </a:endParaRPr>
          </a:p>
          <a:p>
            <a:pPr>
              <a:spcBef>
                <a:spcPts val="0"/>
              </a:spcBef>
            </a:pPr>
            <a:r>
              <a:rPr lang="en-US" sz="800" dirty="0">
                <a:latin typeface="Arial Narrow" panose="020B0606020202030204" pitchFamily="34" charset="0"/>
              </a:rPr>
              <a:t>1. Chen, H., Chiang, R. H. L., &amp; </a:t>
            </a:r>
            <a:r>
              <a:rPr lang="en-US" sz="800" dirty="0" err="1">
                <a:latin typeface="Arial Narrow" panose="020B0606020202030204" pitchFamily="34" charset="0"/>
              </a:rPr>
              <a:t>Storey</a:t>
            </a:r>
            <a:r>
              <a:rPr lang="en-US" sz="800" dirty="0">
                <a:latin typeface="Arial Narrow" panose="020B0606020202030204" pitchFamily="34" charset="0"/>
              </a:rPr>
              <a:t>, V. C. (January 01, 2012). Business Intelligence and Analytics: From Big Data to Big Impact. Management Information Systems Quarterly, 36, 4, 1165-1188</a:t>
            </a:r>
          </a:p>
          <a:p>
            <a:pPr>
              <a:spcBef>
                <a:spcPts val="0"/>
              </a:spcBef>
            </a:pPr>
            <a:r>
              <a:rPr lang="en-CA" sz="800" dirty="0">
                <a:latin typeface="Arial Narrow" panose="020B0606020202030204" pitchFamily="34" charset="0"/>
              </a:rPr>
              <a:t>2. </a:t>
            </a:r>
            <a:r>
              <a:rPr lang="en-US" sz="800" dirty="0">
                <a:latin typeface="Arial Narrow" panose="020B0606020202030204" pitchFamily="34" charset="0"/>
              </a:rPr>
              <a:t>Wixom, B., </a:t>
            </a:r>
            <a:r>
              <a:rPr lang="en-US" sz="800" dirty="0" err="1">
                <a:latin typeface="Arial Narrow" panose="020B0606020202030204" pitchFamily="34" charset="0"/>
              </a:rPr>
              <a:t>Ariyachandra</a:t>
            </a:r>
            <a:r>
              <a:rPr lang="en-US" sz="800" dirty="0">
                <a:latin typeface="Arial Narrow" panose="020B0606020202030204" pitchFamily="34" charset="0"/>
              </a:rPr>
              <a:t>, T., </a:t>
            </a:r>
            <a:r>
              <a:rPr lang="en-US" sz="800" dirty="0" err="1">
                <a:latin typeface="Arial Narrow" panose="020B0606020202030204" pitchFamily="34" charset="0"/>
              </a:rPr>
              <a:t>Goul</a:t>
            </a:r>
            <a:r>
              <a:rPr lang="en-US" sz="800" dirty="0">
                <a:latin typeface="Arial Narrow" panose="020B0606020202030204" pitchFamily="34" charset="0"/>
              </a:rPr>
              <a:t>, M., Gray, P., Kulkarni, U., &amp; Phillips-Wren, G. (2011). The current state of business intelligence in academia. </a:t>
            </a:r>
            <a:r>
              <a:rPr lang="en-US" sz="800" i="1" dirty="0">
                <a:latin typeface="Arial Narrow" panose="020B0606020202030204" pitchFamily="34" charset="0"/>
              </a:rPr>
              <a:t>Communications of the Association for Information System, 29</a:t>
            </a:r>
            <a:r>
              <a:rPr lang="en-US" sz="800" dirty="0">
                <a:latin typeface="Arial Narrow" panose="020B0606020202030204" pitchFamily="34" charset="0"/>
              </a:rPr>
              <a:t>(16), 299-312. </a:t>
            </a:r>
          </a:p>
          <a:p>
            <a:pPr>
              <a:spcBef>
                <a:spcPts val="0"/>
              </a:spcBef>
            </a:pPr>
            <a:r>
              <a:rPr lang="en-CA" sz="800" dirty="0">
                <a:latin typeface="Arial Narrow" panose="020B0606020202030204" pitchFamily="34" charset="0"/>
              </a:rPr>
              <a:t>3. </a:t>
            </a:r>
            <a:r>
              <a:rPr lang="en-US" sz="800" dirty="0">
                <a:latin typeface="Arial Narrow" panose="020B0606020202030204" pitchFamily="34" charset="0"/>
              </a:rPr>
              <a:t>Olsen, D. H., &amp; </a:t>
            </a:r>
            <a:r>
              <a:rPr lang="en-US" sz="800" dirty="0" err="1">
                <a:latin typeface="Arial Narrow" panose="020B0606020202030204" pitchFamily="34" charset="0"/>
              </a:rPr>
              <a:t>Dupin</a:t>
            </a:r>
            <a:r>
              <a:rPr lang="en-US" sz="800" dirty="0">
                <a:latin typeface="Arial Narrow" panose="020B0606020202030204" pitchFamily="34" charset="0"/>
              </a:rPr>
              <a:t>-Bryant, P. A. (January 23, 2013). Combining business intelligence and stock market data: A primer for data analytics and business intelligence. Journal of Applied Business Research, 29, 1, 139-156.</a:t>
            </a:r>
          </a:p>
          <a:p>
            <a:pPr>
              <a:spcBef>
                <a:spcPts val="0"/>
              </a:spcBef>
            </a:pPr>
            <a:r>
              <a:rPr lang="en-CA" sz="800" dirty="0">
                <a:latin typeface="Arial Narrow" panose="020B0606020202030204" pitchFamily="34" charset="0"/>
              </a:rPr>
              <a:t>4.. </a:t>
            </a:r>
            <a:r>
              <a:rPr lang="en-US" sz="800" dirty="0">
                <a:latin typeface="Arial Narrow" panose="020B0606020202030204" pitchFamily="34" charset="0"/>
              </a:rPr>
              <a:t>Glaser, J., &amp; Stone, J. (January 01, 2008). Effective use of business intelligence. Healthcare Financial Management : Journal of the Healthcare Financial Management Association, 62(2), 68-72.</a:t>
            </a:r>
          </a:p>
        </p:txBody>
      </p:sp>
      <p:pic>
        <p:nvPicPr>
          <p:cNvPr id="154626" name="Picture 2"/>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33605" y="2234514"/>
            <a:ext cx="3041650" cy="422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6721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40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Challenges for </a:t>
            </a:r>
            <a:r>
              <a:rPr lang="en-US" sz="1700" cap="small" dirty="0" smtClean="0">
                <a:solidFill>
                  <a:srgbClr val="FFC000"/>
                </a:solidFill>
                <a:latin typeface="Calibri" pitchFamily="34" charset="0"/>
                <a:cs typeface="Calibri" pitchFamily="34" charset="0"/>
              </a:rPr>
              <a:t>companies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966752" y="1517881"/>
            <a:ext cx="7210497" cy="391426"/>
          </a:xfrm>
          <a:prstGeom prst="rect">
            <a:avLst/>
          </a:prstGeom>
          <a:noFill/>
          <a:ln w="9525">
            <a:noFill/>
            <a:miter lim="800000"/>
            <a:headEnd/>
            <a:tailEnd/>
          </a:ln>
        </p:spPr>
        <p:txBody>
          <a:bodyPr wrap="square" lIns="128561" tIns="64280" rIns="128561" bIns="64280">
            <a:spAutoFit/>
          </a:bodyPr>
          <a:lstStyle/>
          <a:p>
            <a:pPr algn="ctr"/>
            <a:r>
              <a:rPr lang="en-US" sz="1700" b="1" cap="small" dirty="0">
                <a:solidFill>
                  <a:schemeClr val="bg2">
                    <a:lumMod val="50000"/>
                  </a:schemeClr>
                </a:solidFill>
                <a:ea typeface="Arial Unicode MS" pitchFamily="34" charset="-128"/>
                <a:cs typeface="Calibri" pitchFamily="34" charset="0"/>
              </a:rPr>
              <a:t>The Advanced Analytics Market is Ripe for Disruption</a:t>
            </a:r>
            <a:endParaRPr lang="en-US" sz="1700" b="1" cap="small" dirty="0">
              <a:solidFill>
                <a:schemeClr val="bg2">
                  <a:lumMod val="50000"/>
                </a:schemeClr>
              </a:solidFill>
              <a:latin typeface="+mj-lt"/>
              <a:ea typeface="Arial Unicode MS" pitchFamily="34" charset="-128"/>
              <a:cs typeface="Calibri" pitchFamily="34" charset="0"/>
            </a:endParaRP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58722" name="Picture 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43183" y="2015628"/>
            <a:ext cx="7057634" cy="4347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3991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925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Business Analytics in the Era of Big Data</a:t>
            </a:r>
          </a:p>
        </p:txBody>
      </p:sp>
      <p:sp>
        <p:nvSpPr>
          <p:cNvPr id="7" name="TextBox 62"/>
          <p:cNvSpPr txBox="1">
            <a:spLocks noChangeArrowheads="1"/>
          </p:cNvSpPr>
          <p:nvPr/>
        </p:nvSpPr>
        <p:spPr bwMode="auto">
          <a:xfrm>
            <a:off x="704995" y="1517881"/>
            <a:ext cx="7903893" cy="391426"/>
          </a:xfrm>
          <a:prstGeom prst="rect">
            <a:avLst/>
          </a:prstGeom>
          <a:noFill/>
          <a:ln w="9525">
            <a:noFill/>
            <a:miter lim="800000"/>
            <a:headEnd/>
            <a:tailEnd/>
          </a:ln>
        </p:spPr>
        <p:txBody>
          <a:bodyPr wrap="square" lIns="128561" tIns="64280" rIns="128561" bIns="64280">
            <a:spAutoFit/>
          </a:bodyPr>
          <a:lstStyle/>
          <a:p>
            <a:pPr algn="ctr"/>
            <a:r>
              <a:rPr lang="en-US" sz="1700" b="1" cap="small" dirty="0">
                <a:solidFill>
                  <a:schemeClr val="bg2">
                    <a:lumMod val="50000"/>
                  </a:schemeClr>
                </a:solidFill>
                <a:latin typeface="+mj-lt"/>
                <a:ea typeface="Arial Unicode MS" pitchFamily="34" charset="-128"/>
                <a:cs typeface="Calibri" pitchFamily="34" charset="0"/>
              </a:rPr>
              <a:t>Business Intelligence &amp; Analytics Platforms</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feld 7"/>
          <p:cNvSpPr txBox="1"/>
          <p:nvPr/>
        </p:nvSpPr>
        <p:spPr bwMode="auto">
          <a:xfrm>
            <a:off x="295149" y="2234514"/>
            <a:ext cx="8313739" cy="651190"/>
          </a:xfrm>
          <a:prstGeom prst="rect">
            <a:avLst/>
          </a:prstGeom>
          <a:solidFill>
            <a:schemeClr val="accent1">
              <a:alpha val="0"/>
            </a:schemeClr>
          </a:solidFill>
          <a:ln w="19050" cap="flat" cmpd="sng" algn="ctr">
            <a:noFill/>
            <a:prstDash val="solid"/>
            <a:round/>
            <a:headEnd type="none" w="med" len="med"/>
            <a:tailEnd type="triangle" w="sm" len="lg"/>
          </a:ln>
          <a:effectLst/>
        </p:spPr>
        <p:txBody>
          <a:bodyPr lIns="89985" tIns="46792" rIns="89985" bIns="46792"/>
          <a:lstStyle/>
          <a:p>
            <a:pPr defTabSz="776157">
              <a:spcAft>
                <a:spcPts val="300"/>
              </a:spcAft>
              <a:buClr>
                <a:schemeClr val="accent1"/>
              </a:buClr>
              <a:buFont typeface="Wingdings" pitchFamily="2" charset="2"/>
              <a:buChar char="§"/>
            </a:pPr>
            <a:r>
              <a:rPr lang="en-US" sz="1400" dirty="0">
                <a:solidFill>
                  <a:srgbClr val="666666"/>
                </a:solidFill>
              </a:rPr>
              <a:t> BI&amp;A platforms are often composed of sets of stacked information technologies, ordered from bottom to top to include(1,2)</a:t>
            </a:r>
          </a:p>
        </p:txBody>
      </p:sp>
      <p:pic>
        <p:nvPicPr>
          <p:cNvPr id="155650" name="Picture 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406390" y="2731323"/>
            <a:ext cx="6644455" cy="2228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feld 7"/>
          <p:cNvSpPr txBox="1"/>
          <p:nvPr/>
        </p:nvSpPr>
        <p:spPr bwMode="auto">
          <a:xfrm>
            <a:off x="295149" y="5114621"/>
            <a:ext cx="8313739" cy="651190"/>
          </a:xfrm>
          <a:prstGeom prst="rect">
            <a:avLst/>
          </a:prstGeom>
          <a:solidFill>
            <a:schemeClr val="accent1">
              <a:alpha val="0"/>
            </a:schemeClr>
          </a:solidFill>
          <a:ln w="19050" cap="flat" cmpd="sng" algn="ctr">
            <a:noFill/>
            <a:prstDash val="solid"/>
            <a:round/>
            <a:headEnd type="none" w="med" len="med"/>
            <a:tailEnd type="triangle" w="sm" len="lg"/>
          </a:ln>
          <a:effectLst/>
        </p:spPr>
        <p:txBody>
          <a:bodyPr lIns="89985" tIns="46792" rIns="89985" bIns="46792"/>
          <a:lstStyle/>
          <a:p>
            <a:pPr defTabSz="776157">
              <a:spcAft>
                <a:spcPts val="300"/>
              </a:spcAft>
              <a:buClr>
                <a:schemeClr val="accent1"/>
              </a:buClr>
              <a:buFont typeface="Wingdings" pitchFamily="2" charset="2"/>
              <a:buChar char="§"/>
            </a:pPr>
            <a:r>
              <a:rPr lang="en-US" sz="1400" dirty="0" smtClean="0">
                <a:solidFill>
                  <a:srgbClr val="666666"/>
                </a:solidFill>
              </a:rPr>
              <a:t> The </a:t>
            </a:r>
            <a:r>
              <a:rPr lang="en-US" sz="1400" dirty="0">
                <a:solidFill>
                  <a:srgbClr val="666666"/>
                </a:solidFill>
              </a:rPr>
              <a:t>architectural structure of business intelligence centers around two distinct, yet interrelated, functionalities: getting data in and getting data out (3,4</a:t>
            </a:r>
            <a:r>
              <a:rPr lang="en-US" sz="1400" dirty="0" smtClean="0">
                <a:solidFill>
                  <a:srgbClr val="666666"/>
                </a:solidFill>
              </a:rPr>
              <a:t>)</a:t>
            </a:r>
          </a:p>
          <a:p>
            <a:pPr defTabSz="776157">
              <a:spcAft>
                <a:spcPts val="300"/>
              </a:spcAft>
              <a:buClr>
                <a:schemeClr val="accent1"/>
              </a:buClr>
              <a:buFont typeface="Wingdings" pitchFamily="2" charset="2"/>
              <a:buChar char="§"/>
            </a:pPr>
            <a:endParaRPr lang="en-CA" sz="900" b="1" dirty="0">
              <a:solidFill>
                <a:srgbClr val="000000"/>
              </a:solidFill>
            </a:endParaRPr>
          </a:p>
          <a:p>
            <a:pPr lvl="0">
              <a:buClr>
                <a:srgbClr val="F0AB00"/>
              </a:buClr>
              <a:buSzPct val="80000"/>
            </a:pPr>
            <a:r>
              <a:rPr lang="en-CA" sz="800" dirty="0">
                <a:solidFill>
                  <a:srgbClr val="000000"/>
                </a:solidFill>
                <a:latin typeface="Arial Narrow" panose="020B0606020202030204" pitchFamily="34" charset="0"/>
              </a:rPr>
              <a:t>1. </a:t>
            </a:r>
            <a:r>
              <a:rPr lang="en-US" sz="800" dirty="0">
                <a:solidFill>
                  <a:srgbClr val="000000"/>
                </a:solidFill>
                <a:latin typeface="Arial Narrow" panose="020B0606020202030204" pitchFamily="34" charset="0"/>
              </a:rPr>
              <a:t>Glaser, J., &amp; Stone, J. (January 01, 2008). Effective use of business intelligence. Healthcare Financial Management : Journal of the Healthcare Financial Management Association, 62(2), 68-72.</a:t>
            </a:r>
          </a:p>
          <a:p>
            <a:pPr lvl="0">
              <a:buClr>
                <a:srgbClr val="F0AB00"/>
              </a:buClr>
              <a:buSzPct val="80000"/>
            </a:pPr>
            <a:r>
              <a:rPr lang="en-CA" sz="800" dirty="0">
                <a:solidFill>
                  <a:srgbClr val="000000"/>
                </a:solidFill>
                <a:latin typeface="Arial Narrow" panose="020B0606020202030204" pitchFamily="34" charset="0"/>
              </a:rPr>
              <a:t>2. </a:t>
            </a:r>
            <a:r>
              <a:rPr lang="en-US" sz="800" dirty="0" err="1">
                <a:solidFill>
                  <a:srgbClr val="000000"/>
                </a:solidFill>
                <a:latin typeface="Arial Narrow" panose="020B0606020202030204" pitchFamily="34" charset="0"/>
              </a:rPr>
              <a:t>Lonnqvist</a:t>
            </a:r>
            <a:r>
              <a:rPr lang="en-US" sz="800" dirty="0">
                <a:solidFill>
                  <a:srgbClr val="000000"/>
                </a:solidFill>
                <a:latin typeface="Arial Narrow" panose="020B0606020202030204" pitchFamily="34" charset="0"/>
              </a:rPr>
              <a:t>, A., &amp; </a:t>
            </a:r>
            <a:r>
              <a:rPr lang="en-US" sz="800" dirty="0" err="1">
                <a:solidFill>
                  <a:srgbClr val="000000"/>
                </a:solidFill>
                <a:latin typeface="Arial Narrow" panose="020B0606020202030204" pitchFamily="34" charset="0"/>
              </a:rPr>
              <a:t>Pirttimaki</a:t>
            </a:r>
            <a:r>
              <a:rPr lang="en-US" sz="800" dirty="0">
                <a:solidFill>
                  <a:srgbClr val="000000"/>
                </a:solidFill>
                <a:latin typeface="Arial Narrow" panose="020B0606020202030204" pitchFamily="34" charset="0"/>
              </a:rPr>
              <a:t>, V. (2006). The measurement of business intelligence. </a:t>
            </a:r>
            <a:r>
              <a:rPr lang="en-US" sz="800" i="1" dirty="0">
                <a:solidFill>
                  <a:srgbClr val="000000"/>
                </a:solidFill>
                <a:latin typeface="Arial Narrow" panose="020B0606020202030204" pitchFamily="34" charset="0"/>
              </a:rPr>
              <a:t>Information Systems Management</a:t>
            </a:r>
            <a:r>
              <a:rPr lang="en-US" sz="800" dirty="0">
                <a:solidFill>
                  <a:srgbClr val="000000"/>
                </a:solidFill>
                <a:latin typeface="Arial Narrow" panose="020B0606020202030204" pitchFamily="34" charset="0"/>
              </a:rPr>
              <a:t>, 23 (1), 32-40.</a:t>
            </a:r>
          </a:p>
          <a:p>
            <a:pPr lvl="0">
              <a:buClr>
                <a:srgbClr val="F0AB00"/>
              </a:buClr>
              <a:buSzPct val="80000"/>
            </a:pPr>
            <a:r>
              <a:rPr lang="en-CA" sz="800" dirty="0">
                <a:solidFill>
                  <a:srgbClr val="000000"/>
                </a:solidFill>
                <a:latin typeface="Arial Narrow" panose="020B0606020202030204" pitchFamily="34" charset="0"/>
              </a:rPr>
              <a:t>3. </a:t>
            </a:r>
            <a:r>
              <a:rPr lang="en-US" sz="800" dirty="0">
                <a:solidFill>
                  <a:srgbClr val="000000"/>
                </a:solidFill>
                <a:latin typeface="Arial Narrow" panose="020B0606020202030204" pitchFamily="34" charset="0"/>
              </a:rPr>
              <a:t>Wixom, B., </a:t>
            </a:r>
            <a:r>
              <a:rPr lang="en-US" sz="800" dirty="0" err="1">
                <a:solidFill>
                  <a:srgbClr val="000000"/>
                </a:solidFill>
                <a:latin typeface="Arial Narrow" panose="020B0606020202030204" pitchFamily="34" charset="0"/>
              </a:rPr>
              <a:t>Ariyachandra</a:t>
            </a:r>
            <a:r>
              <a:rPr lang="en-US" sz="800" dirty="0">
                <a:solidFill>
                  <a:srgbClr val="000000"/>
                </a:solidFill>
                <a:latin typeface="Arial Narrow" panose="020B0606020202030204" pitchFamily="34" charset="0"/>
              </a:rPr>
              <a:t>, T., </a:t>
            </a:r>
            <a:r>
              <a:rPr lang="en-US" sz="800" dirty="0" err="1">
                <a:solidFill>
                  <a:srgbClr val="000000"/>
                </a:solidFill>
                <a:latin typeface="Arial Narrow" panose="020B0606020202030204" pitchFamily="34" charset="0"/>
              </a:rPr>
              <a:t>Goul</a:t>
            </a:r>
            <a:r>
              <a:rPr lang="en-US" sz="800" dirty="0">
                <a:solidFill>
                  <a:srgbClr val="000000"/>
                </a:solidFill>
                <a:latin typeface="Arial Narrow" panose="020B0606020202030204" pitchFamily="34" charset="0"/>
              </a:rPr>
              <a:t>, M., Gray, P., Kulkarni, U., &amp; Phillips-Wren, G. (2011). The current state of business intelligence in academia. </a:t>
            </a:r>
            <a:r>
              <a:rPr lang="en-US" sz="800" i="1" dirty="0">
                <a:solidFill>
                  <a:srgbClr val="000000"/>
                </a:solidFill>
                <a:latin typeface="Arial Narrow" panose="020B0606020202030204" pitchFamily="34" charset="0"/>
              </a:rPr>
              <a:t>Communications of the Association for Information System, 29</a:t>
            </a:r>
            <a:r>
              <a:rPr lang="en-US" sz="800" dirty="0">
                <a:solidFill>
                  <a:srgbClr val="000000"/>
                </a:solidFill>
                <a:latin typeface="Arial Narrow" panose="020B0606020202030204" pitchFamily="34" charset="0"/>
              </a:rPr>
              <a:t>(16), 299-312. </a:t>
            </a:r>
          </a:p>
          <a:p>
            <a:pPr lvl="0">
              <a:buClr>
                <a:srgbClr val="F0AB00"/>
              </a:buClr>
              <a:buSzPct val="80000"/>
            </a:pPr>
            <a:r>
              <a:rPr lang="en-CA" sz="800" dirty="0">
                <a:solidFill>
                  <a:srgbClr val="000000"/>
                </a:solidFill>
                <a:latin typeface="Arial Narrow" panose="020B0606020202030204" pitchFamily="34" charset="0"/>
              </a:rPr>
              <a:t>4. </a:t>
            </a:r>
            <a:r>
              <a:rPr lang="en-US" sz="800" dirty="0" err="1">
                <a:solidFill>
                  <a:srgbClr val="000000"/>
                </a:solidFill>
                <a:latin typeface="Arial Narrow" panose="020B0606020202030204" pitchFamily="34" charset="0"/>
              </a:rPr>
              <a:t>Popovic</a:t>
            </a:r>
            <a:r>
              <a:rPr lang="en-US" sz="800" dirty="0">
                <a:solidFill>
                  <a:srgbClr val="000000"/>
                </a:solidFill>
                <a:latin typeface="Arial Narrow" panose="020B0606020202030204" pitchFamily="34" charset="0"/>
              </a:rPr>
              <a:t>̌, A., Turk, T., &amp; </a:t>
            </a:r>
            <a:r>
              <a:rPr lang="en-US" sz="800" dirty="0" err="1">
                <a:solidFill>
                  <a:srgbClr val="000000"/>
                </a:solidFill>
                <a:latin typeface="Arial Narrow" panose="020B0606020202030204" pitchFamily="34" charset="0"/>
              </a:rPr>
              <a:t>Jaklic</a:t>
            </a:r>
            <a:r>
              <a:rPr lang="en-US" sz="800" dirty="0">
                <a:solidFill>
                  <a:srgbClr val="000000"/>
                </a:solidFill>
                <a:latin typeface="Arial Narrow" panose="020B0606020202030204" pitchFamily="34" charset="0"/>
              </a:rPr>
              <a:t>̌, J. (January 01, 2010). Conceptual model of business value of business intelligence systems. </a:t>
            </a:r>
            <a:r>
              <a:rPr lang="en-US" sz="800" i="1" dirty="0">
                <a:solidFill>
                  <a:srgbClr val="000000"/>
                </a:solidFill>
                <a:latin typeface="Arial Narrow" panose="020B0606020202030204" pitchFamily="34" charset="0"/>
              </a:rPr>
              <a:t>Management</a:t>
            </a:r>
            <a:r>
              <a:rPr lang="en-US" sz="800" dirty="0">
                <a:solidFill>
                  <a:srgbClr val="000000"/>
                </a:solidFill>
                <a:latin typeface="Arial Narrow" panose="020B0606020202030204" pitchFamily="34" charset="0"/>
              </a:rPr>
              <a:t>, 15, 1, 5-29.</a:t>
            </a:r>
          </a:p>
          <a:p>
            <a:pPr lvl="0">
              <a:buClr>
                <a:srgbClr val="F0AB00"/>
              </a:buClr>
              <a:buSzPct val="80000"/>
            </a:pPr>
            <a:endParaRPr lang="en-US" sz="800" b="1" dirty="0">
              <a:solidFill>
                <a:srgbClr val="000000"/>
              </a:solidFill>
              <a:latin typeface="Arial Narrow" panose="020B0606020202030204" pitchFamily="34" charset="0"/>
            </a:endParaRPr>
          </a:p>
          <a:p>
            <a:pPr lvl="0">
              <a:buClr>
                <a:srgbClr val="F0AB00"/>
              </a:buClr>
              <a:buSzPct val="80000"/>
            </a:pPr>
            <a:endParaRPr lang="en-US" sz="800" b="1" dirty="0">
              <a:solidFill>
                <a:srgbClr val="000000"/>
              </a:solidFill>
              <a:latin typeface="Arial Narrow" panose="020B0606020202030204" pitchFamily="34" charset="0"/>
            </a:endParaRPr>
          </a:p>
          <a:p>
            <a:pPr lvl="0">
              <a:spcBef>
                <a:spcPts val="1620"/>
              </a:spcBef>
              <a:buClr>
                <a:srgbClr val="F0AB00"/>
              </a:buClr>
              <a:buSzPct val="80000"/>
            </a:pPr>
            <a:endParaRPr lang="en-CA" sz="800" b="1" dirty="0">
              <a:solidFill>
                <a:srgbClr val="000000"/>
              </a:solidFill>
              <a:latin typeface="Arial Narrow" panose="020B0606020202030204" pitchFamily="34" charset="0"/>
            </a:endParaRPr>
          </a:p>
          <a:p>
            <a:pPr defTabSz="776157">
              <a:spcAft>
                <a:spcPts val="300"/>
              </a:spcAft>
              <a:buClr>
                <a:schemeClr val="accent1"/>
              </a:buClr>
            </a:pPr>
            <a:endParaRPr lang="en-US" sz="1400" dirty="0">
              <a:solidFill>
                <a:srgbClr val="666666"/>
              </a:solidFill>
            </a:endParaRPr>
          </a:p>
        </p:txBody>
      </p:sp>
    </p:spTree>
    <p:extLst>
      <p:ext uri="{BB962C8B-B14F-4D97-AF65-F5344CB8AC3E}">
        <p14:creationId xmlns:p14="http://schemas.microsoft.com/office/powerpoint/2010/main" val="2986375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5"/>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939054" y="2295533"/>
            <a:ext cx="2364649" cy="34294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32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295425" y="271924"/>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Challenges for </a:t>
            </a:r>
            <a:r>
              <a:rPr lang="en-US" sz="1700" cap="small" dirty="0" smtClean="0">
                <a:solidFill>
                  <a:srgbClr val="FFC000"/>
                </a:solidFill>
                <a:latin typeface="Calibri" pitchFamily="34" charset="0"/>
                <a:cs typeface="Calibri" pitchFamily="34" charset="0"/>
              </a:rPr>
              <a:t>companies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966752" y="1517881"/>
            <a:ext cx="7210497" cy="391426"/>
          </a:xfrm>
          <a:prstGeom prst="rect">
            <a:avLst/>
          </a:prstGeom>
          <a:noFill/>
          <a:ln w="9525">
            <a:noFill/>
            <a:miter lim="800000"/>
            <a:headEnd/>
            <a:tailEnd/>
          </a:ln>
        </p:spPr>
        <p:txBody>
          <a:bodyPr wrap="square" lIns="128561" tIns="64280" rIns="128561" bIns="64280">
            <a:spAutoFit/>
          </a:bodyPr>
          <a:lstStyle/>
          <a:p>
            <a:pPr algn="ctr"/>
            <a:r>
              <a:rPr lang="en-US" sz="1700" b="1" cap="small" dirty="0">
                <a:solidFill>
                  <a:schemeClr val="bg2">
                    <a:lumMod val="50000"/>
                  </a:schemeClr>
                </a:solidFill>
                <a:ea typeface="Arial Unicode MS" pitchFamily="34" charset="-128"/>
                <a:cs typeface="Calibri" pitchFamily="34" charset="0"/>
              </a:rPr>
              <a:t>Challenges keeping up with data</a:t>
            </a:r>
            <a:endParaRPr lang="en-US" sz="1700" b="1" cap="small" dirty="0">
              <a:solidFill>
                <a:schemeClr val="bg2">
                  <a:lumMod val="50000"/>
                </a:schemeClr>
              </a:solidFill>
              <a:latin typeface="+mj-lt"/>
              <a:ea typeface="Arial Unicode MS" pitchFamily="34" charset="-128"/>
              <a:cs typeface="Calibri" pitchFamily="34" charset="0"/>
            </a:endParaRP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feld 7"/>
          <p:cNvSpPr txBox="1"/>
          <p:nvPr/>
        </p:nvSpPr>
        <p:spPr bwMode="auto">
          <a:xfrm>
            <a:off x="3845859" y="2133221"/>
            <a:ext cx="4763030" cy="3754058"/>
          </a:xfrm>
          <a:prstGeom prst="rect">
            <a:avLst/>
          </a:prstGeom>
          <a:solidFill>
            <a:schemeClr val="accent1">
              <a:alpha val="0"/>
            </a:schemeClr>
          </a:solidFill>
          <a:ln w="19050" cap="flat" cmpd="sng" algn="ctr">
            <a:noFill/>
            <a:prstDash val="solid"/>
            <a:round/>
            <a:headEnd type="none" w="med" len="med"/>
            <a:tailEnd type="triangle" w="sm" len="lg"/>
          </a:ln>
          <a:effectLst/>
        </p:spPr>
        <p:txBody>
          <a:bodyPr lIns="89985" tIns="46792" rIns="89985" bIns="46792"/>
          <a:lstStyle/>
          <a:p>
            <a:pPr defTabSz="776157">
              <a:spcAft>
                <a:spcPts val="300"/>
              </a:spcAft>
              <a:buClr>
                <a:schemeClr val="accent1"/>
              </a:buClr>
              <a:buFont typeface="Wingdings" pitchFamily="2" charset="2"/>
              <a:buChar char="§"/>
            </a:pPr>
            <a:r>
              <a:rPr lang="en-US" sz="1400" dirty="0" smtClean="0">
                <a:solidFill>
                  <a:srgbClr val="666666"/>
                </a:solidFill>
              </a:rPr>
              <a:t> Seeking </a:t>
            </a:r>
            <a:r>
              <a:rPr lang="en-US" sz="1400" dirty="0">
                <a:solidFill>
                  <a:srgbClr val="666666"/>
                </a:solidFill>
              </a:rPr>
              <a:t>to avoid becoming “data rich and information poor” </a:t>
            </a:r>
            <a:r>
              <a:rPr lang="en-US" sz="1400" dirty="0" smtClean="0">
                <a:solidFill>
                  <a:srgbClr val="666666"/>
                </a:solidFill>
              </a:rPr>
              <a:t>(1) </a:t>
            </a:r>
            <a:r>
              <a:rPr lang="en-US" sz="1400" dirty="0">
                <a:solidFill>
                  <a:srgbClr val="666666"/>
                </a:solidFill>
              </a:rPr>
              <a:t>in an era of uncertain economic times and increased global competitive pressure </a:t>
            </a:r>
            <a:r>
              <a:rPr lang="en-US" sz="1400" dirty="0" smtClean="0">
                <a:solidFill>
                  <a:srgbClr val="666666"/>
                </a:solidFill>
              </a:rPr>
              <a:t>(2), </a:t>
            </a:r>
            <a:r>
              <a:rPr lang="en-US" sz="1400" dirty="0">
                <a:solidFill>
                  <a:srgbClr val="666666"/>
                </a:solidFill>
              </a:rPr>
              <a:t>enterprises across corporate cultures are increasingly dealing with, rather than discarding, big data by investing in advanced and uniquely tailored analytic technologies </a:t>
            </a:r>
            <a:r>
              <a:rPr lang="en-US" sz="1400" dirty="0" smtClean="0">
                <a:solidFill>
                  <a:srgbClr val="666666"/>
                </a:solidFill>
              </a:rPr>
              <a:t>(3)</a:t>
            </a:r>
          </a:p>
          <a:p>
            <a:pPr lvl="0">
              <a:buClr>
                <a:srgbClr val="F0AB00"/>
              </a:buClr>
              <a:buSzPct val="80000"/>
            </a:pPr>
            <a:endParaRPr lang="en-CA" sz="800" dirty="0" smtClean="0">
              <a:solidFill>
                <a:srgbClr val="000000"/>
              </a:solidFill>
              <a:latin typeface="Arial Narrow" panose="020B0606020202030204" pitchFamily="34" charset="0"/>
            </a:endParaRPr>
          </a:p>
          <a:p>
            <a:pPr lvl="0">
              <a:buClr>
                <a:srgbClr val="F0AB00"/>
              </a:buClr>
              <a:buSzPct val="80000"/>
            </a:pPr>
            <a:r>
              <a:rPr lang="en-CA" sz="800" dirty="0">
                <a:solidFill>
                  <a:srgbClr val="000000"/>
                </a:solidFill>
                <a:latin typeface="Arial Narrow" panose="020B0606020202030204" pitchFamily="34" charset="0"/>
              </a:rPr>
              <a:t>1</a:t>
            </a:r>
            <a:r>
              <a:rPr lang="en-CA" sz="800" dirty="0" smtClean="0">
                <a:solidFill>
                  <a:srgbClr val="000000"/>
                </a:solidFill>
                <a:latin typeface="Arial Narrow" panose="020B0606020202030204" pitchFamily="34" charset="0"/>
              </a:rPr>
              <a:t>. </a:t>
            </a:r>
            <a:r>
              <a:rPr lang="en-US" sz="800" dirty="0" err="1">
                <a:solidFill>
                  <a:srgbClr val="000000"/>
                </a:solidFill>
                <a:latin typeface="Arial Narrow" panose="020B0606020202030204" pitchFamily="34" charset="0"/>
              </a:rPr>
              <a:t>Popovic</a:t>
            </a:r>
            <a:r>
              <a:rPr lang="en-US" sz="800" dirty="0">
                <a:solidFill>
                  <a:srgbClr val="000000"/>
                </a:solidFill>
                <a:latin typeface="Arial Narrow" panose="020B0606020202030204" pitchFamily="34" charset="0"/>
              </a:rPr>
              <a:t>̌, A., Turk, T., &amp; </a:t>
            </a:r>
            <a:r>
              <a:rPr lang="en-US" sz="800" dirty="0" err="1">
                <a:solidFill>
                  <a:srgbClr val="000000"/>
                </a:solidFill>
                <a:latin typeface="Arial Narrow" panose="020B0606020202030204" pitchFamily="34" charset="0"/>
              </a:rPr>
              <a:t>Jaklic</a:t>
            </a:r>
            <a:r>
              <a:rPr lang="en-US" sz="800" dirty="0">
                <a:solidFill>
                  <a:srgbClr val="000000"/>
                </a:solidFill>
                <a:latin typeface="Arial Narrow" panose="020B0606020202030204" pitchFamily="34" charset="0"/>
              </a:rPr>
              <a:t>̌, J. (January 01, 2010). Conceptual model of business value of business intelligence systems. </a:t>
            </a:r>
            <a:r>
              <a:rPr lang="en-US" sz="800" i="1" dirty="0">
                <a:solidFill>
                  <a:srgbClr val="000000"/>
                </a:solidFill>
                <a:latin typeface="Arial Narrow" panose="020B0606020202030204" pitchFamily="34" charset="0"/>
              </a:rPr>
              <a:t>Management</a:t>
            </a:r>
            <a:r>
              <a:rPr lang="en-US" sz="800" dirty="0">
                <a:solidFill>
                  <a:srgbClr val="000000"/>
                </a:solidFill>
                <a:latin typeface="Arial Narrow" panose="020B0606020202030204" pitchFamily="34" charset="0"/>
              </a:rPr>
              <a:t>, 15, 1, 5-29.</a:t>
            </a:r>
          </a:p>
          <a:p>
            <a:pPr lvl="0">
              <a:buClr>
                <a:srgbClr val="F0AB00"/>
              </a:buClr>
              <a:buSzPct val="80000"/>
            </a:pPr>
            <a:r>
              <a:rPr lang="en-CA" sz="800" dirty="0" smtClean="0">
                <a:solidFill>
                  <a:srgbClr val="000000"/>
                </a:solidFill>
                <a:latin typeface="Arial Narrow" panose="020B0606020202030204" pitchFamily="34" charset="0"/>
              </a:rPr>
              <a:t>2. </a:t>
            </a:r>
            <a:r>
              <a:rPr lang="en-US" sz="800" dirty="0">
                <a:solidFill>
                  <a:srgbClr val="000000"/>
                </a:solidFill>
                <a:latin typeface="Arial Narrow" panose="020B0606020202030204" pitchFamily="34" charset="0"/>
              </a:rPr>
              <a:t>Griffin, Jane. (November 01, 2010). How Do I Make Deep Analytics Fit My Business?. Information Management 20(6).</a:t>
            </a:r>
          </a:p>
          <a:p>
            <a:pPr lvl="0">
              <a:buClr>
                <a:srgbClr val="F0AB00"/>
              </a:buClr>
              <a:buSzPct val="80000"/>
            </a:pPr>
            <a:r>
              <a:rPr lang="en-CA" sz="800" dirty="0" smtClean="0">
                <a:solidFill>
                  <a:srgbClr val="000000"/>
                </a:solidFill>
                <a:latin typeface="Arial Narrow" panose="020B0606020202030204" pitchFamily="34" charset="0"/>
              </a:rPr>
              <a:t>3. </a:t>
            </a:r>
            <a:r>
              <a:rPr lang="en-US" sz="800" dirty="0">
                <a:solidFill>
                  <a:srgbClr val="000000"/>
                </a:solidFill>
                <a:latin typeface="Arial Narrow" panose="020B0606020202030204" pitchFamily="34" charset="0"/>
              </a:rPr>
              <a:t>Chen, H., Chiang, R. H. L., &amp; </a:t>
            </a:r>
            <a:r>
              <a:rPr lang="en-US" sz="800" dirty="0" err="1">
                <a:solidFill>
                  <a:srgbClr val="000000"/>
                </a:solidFill>
                <a:latin typeface="Arial Narrow" panose="020B0606020202030204" pitchFamily="34" charset="0"/>
              </a:rPr>
              <a:t>Storey</a:t>
            </a:r>
            <a:r>
              <a:rPr lang="en-US" sz="800" dirty="0">
                <a:solidFill>
                  <a:srgbClr val="000000"/>
                </a:solidFill>
                <a:latin typeface="Arial Narrow" panose="020B0606020202030204" pitchFamily="34" charset="0"/>
              </a:rPr>
              <a:t>, V. C. (January 01, 2012). Business Intelligence and Analytics: From Big Data to Big Impact. Management Information Systems Quarterly, 36, 4, 1165-1188</a:t>
            </a:r>
            <a:r>
              <a:rPr lang="en-US" sz="800" dirty="0" smtClean="0">
                <a:solidFill>
                  <a:srgbClr val="000000"/>
                </a:solidFill>
                <a:latin typeface="Arial Narrow" panose="020B0606020202030204" pitchFamily="34" charset="0"/>
              </a:rPr>
              <a:t>.</a:t>
            </a:r>
            <a:endParaRPr lang="de-DE" sz="1200" dirty="0" smtClean="0">
              <a:solidFill>
                <a:srgbClr val="666666"/>
              </a:solidFill>
            </a:endParaRPr>
          </a:p>
        </p:txBody>
      </p:sp>
    </p:spTree>
    <p:extLst>
      <p:ext uri="{BB962C8B-B14F-4D97-AF65-F5344CB8AC3E}">
        <p14:creationId xmlns:p14="http://schemas.microsoft.com/office/powerpoint/2010/main" val="3886595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5"/>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939054" y="2295533"/>
            <a:ext cx="2364649" cy="34294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35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Challenges for </a:t>
            </a:r>
            <a:r>
              <a:rPr lang="en-US" sz="1700" cap="small" dirty="0" smtClean="0">
                <a:solidFill>
                  <a:srgbClr val="FFC000"/>
                </a:solidFill>
                <a:latin typeface="Calibri" pitchFamily="34" charset="0"/>
                <a:cs typeface="Calibri" pitchFamily="34" charset="0"/>
              </a:rPr>
              <a:t>companies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966752" y="1517881"/>
            <a:ext cx="7210497" cy="391426"/>
          </a:xfrm>
          <a:prstGeom prst="rect">
            <a:avLst/>
          </a:prstGeom>
          <a:noFill/>
          <a:ln w="9525">
            <a:noFill/>
            <a:miter lim="800000"/>
            <a:headEnd/>
            <a:tailEnd/>
          </a:ln>
        </p:spPr>
        <p:txBody>
          <a:bodyPr wrap="square" lIns="128561" tIns="64280" rIns="128561" bIns="64280">
            <a:spAutoFit/>
          </a:bodyPr>
          <a:lstStyle/>
          <a:p>
            <a:pPr algn="ctr"/>
            <a:r>
              <a:rPr lang="en-US" sz="1700" b="1" cap="small" dirty="0">
                <a:solidFill>
                  <a:schemeClr val="bg2">
                    <a:lumMod val="50000"/>
                  </a:schemeClr>
                </a:solidFill>
                <a:ea typeface="Arial Unicode MS" pitchFamily="34" charset="-128"/>
                <a:cs typeface="Calibri" pitchFamily="34" charset="0"/>
              </a:rPr>
              <a:t>Challenges for Business Intelligence &amp; Analytics</a:t>
            </a:r>
            <a:endParaRPr lang="en-US" sz="1700" b="1" cap="small" dirty="0">
              <a:solidFill>
                <a:schemeClr val="bg2">
                  <a:lumMod val="50000"/>
                </a:schemeClr>
              </a:solidFill>
              <a:latin typeface="+mj-lt"/>
              <a:ea typeface="Arial Unicode MS" pitchFamily="34" charset="-128"/>
              <a:cs typeface="Calibri" pitchFamily="34" charset="0"/>
            </a:endParaRP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feld 7"/>
          <p:cNvSpPr txBox="1"/>
          <p:nvPr/>
        </p:nvSpPr>
        <p:spPr bwMode="auto">
          <a:xfrm>
            <a:off x="3845859" y="2133221"/>
            <a:ext cx="4763030" cy="2622249"/>
          </a:xfrm>
          <a:prstGeom prst="rect">
            <a:avLst/>
          </a:prstGeom>
          <a:solidFill>
            <a:schemeClr val="accent1">
              <a:alpha val="0"/>
            </a:schemeClr>
          </a:solidFill>
          <a:ln w="19050" cap="flat" cmpd="sng" algn="ctr">
            <a:noFill/>
            <a:prstDash val="solid"/>
            <a:round/>
            <a:headEnd type="none" w="med" len="med"/>
            <a:tailEnd type="triangle" w="sm" len="lg"/>
          </a:ln>
          <a:effectLst/>
        </p:spPr>
        <p:txBody>
          <a:bodyPr lIns="89985" tIns="46792" rIns="89985" bIns="46792"/>
          <a:lstStyle/>
          <a:p>
            <a:pPr defTabSz="776157">
              <a:spcAft>
                <a:spcPts val="300"/>
              </a:spcAft>
              <a:buClr>
                <a:schemeClr val="accent1"/>
              </a:buClr>
              <a:buFont typeface="Wingdings" pitchFamily="2" charset="2"/>
              <a:buChar char="§"/>
            </a:pPr>
            <a:r>
              <a:rPr lang="en-US" sz="1400" dirty="0">
                <a:solidFill>
                  <a:srgbClr val="666666"/>
                </a:solidFill>
              </a:rPr>
              <a:t>Effective implementation of BI&amp;A platforms depends heavily on the professional skills of an enterprise’s workers (1,2,3) </a:t>
            </a:r>
          </a:p>
          <a:p>
            <a:pPr defTabSz="776157">
              <a:spcAft>
                <a:spcPts val="300"/>
              </a:spcAft>
              <a:buClr>
                <a:schemeClr val="accent1"/>
              </a:buClr>
            </a:pPr>
            <a:r>
              <a:rPr lang="en-US" sz="1400" b="1" dirty="0">
                <a:solidFill>
                  <a:srgbClr val="F0AB00"/>
                </a:solidFill>
              </a:rPr>
              <a:t>“There is no such thing as business intelligence without the people to interpret the meaning and significance of information and to act on their knowledge gained” (1)</a:t>
            </a:r>
          </a:p>
          <a:p>
            <a:pPr defTabSz="776157">
              <a:spcAft>
                <a:spcPts val="300"/>
              </a:spcAft>
              <a:buClr>
                <a:schemeClr val="accent1"/>
              </a:buClr>
              <a:buFont typeface="Wingdings" pitchFamily="2" charset="2"/>
              <a:buChar char="§"/>
            </a:pPr>
            <a:r>
              <a:rPr lang="en-US" sz="1400" dirty="0">
                <a:solidFill>
                  <a:srgbClr val="666666"/>
                </a:solidFill>
              </a:rPr>
              <a:t>Employees must know what questions to ask, how to act upon the information presented, and when to communicate this information to domain experts within the organization (2,4). </a:t>
            </a:r>
            <a:endParaRPr lang="de-DE" sz="1400" b="1" dirty="0" smtClean="0">
              <a:solidFill>
                <a:srgbClr val="F0AB00"/>
              </a:solidFill>
            </a:endParaRPr>
          </a:p>
        </p:txBody>
      </p:sp>
      <p:sp>
        <p:nvSpPr>
          <p:cNvPr id="10" name="Rectangle 9"/>
          <p:cNvSpPr/>
          <p:nvPr/>
        </p:nvSpPr>
        <p:spPr>
          <a:xfrm>
            <a:off x="3845860" y="5432363"/>
            <a:ext cx="4763030" cy="954107"/>
          </a:xfrm>
          <a:prstGeom prst="rect">
            <a:avLst/>
          </a:prstGeom>
        </p:spPr>
        <p:txBody>
          <a:bodyPr wrap="square">
            <a:spAutoFit/>
          </a:bodyPr>
          <a:lstStyle/>
          <a:p>
            <a:r>
              <a:rPr lang="en-US" sz="800" dirty="0" smtClean="0">
                <a:latin typeface="Arial Narrow" panose="020B0606020202030204" pitchFamily="34" charset="0"/>
              </a:rPr>
              <a:t>1. Popovic</a:t>
            </a:r>
            <a:r>
              <a:rPr lang="en-US" sz="800" dirty="0">
                <a:latin typeface="Arial Narrow" panose="020B0606020202030204" pitchFamily="34" charset="0"/>
              </a:rPr>
              <a:t>̌, A., Turk, T., &amp; Jaklič, J. (January 01, 2010). Conceptual model of business value of business intelligence systems. </a:t>
            </a:r>
            <a:r>
              <a:rPr lang="en-US" sz="800" i="1" dirty="0">
                <a:latin typeface="Arial Narrow" panose="020B0606020202030204" pitchFamily="34" charset="0"/>
              </a:rPr>
              <a:t>Management</a:t>
            </a:r>
            <a:r>
              <a:rPr lang="en-US" sz="800" dirty="0">
                <a:latin typeface="Arial Narrow" panose="020B0606020202030204" pitchFamily="34" charset="0"/>
              </a:rPr>
              <a:t>, 15, 1, 5-29</a:t>
            </a:r>
            <a:r>
              <a:rPr lang="en-US" sz="800" dirty="0" smtClean="0">
                <a:latin typeface="Arial Narrow" panose="020B0606020202030204" pitchFamily="34" charset="0"/>
              </a:rPr>
              <a:t>.</a:t>
            </a:r>
          </a:p>
          <a:p>
            <a:r>
              <a:rPr lang="en-CA" sz="800" dirty="0" smtClean="0">
                <a:latin typeface="Arial Narrow" panose="020B0606020202030204" pitchFamily="34" charset="0"/>
              </a:rPr>
              <a:t>2. </a:t>
            </a:r>
            <a:r>
              <a:rPr lang="en-US" sz="800" dirty="0">
                <a:latin typeface="Arial Narrow" panose="020B0606020202030204" pitchFamily="34" charset="0"/>
              </a:rPr>
              <a:t>Glaser, J., &amp; Stone, J. (January 01, 2008). Effective use of business intelligence. Healthcare Financial Management : </a:t>
            </a:r>
            <a:r>
              <a:rPr lang="en-US" sz="800" i="1" dirty="0">
                <a:latin typeface="Arial Narrow" panose="020B0606020202030204" pitchFamily="34" charset="0"/>
              </a:rPr>
              <a:t>Journal of the Healthcare Financial Management Association</a:t>
            </a:r>
            <a:r>
              <a:rPr lang="en-US" sz="800" dirty="0">
                <a:latin typeface="Arial Narrow" panose="020B0606020202030204" pitchFamily="34" charset="0"/>
              </a:rPr>
              <a:t>, 62(2), 68-72</a:t>
            </a:r>
            <a:r>
              <a:rPr lang="en-US" sz="800" dirty="0" smtClean="0">
                <a:latin typeface="Arial Narrow" panose="020B0606020202030204" pitchFamily="34" charset="0"/>
              </a:rPr>
              <a:t>.</a:t>
            </a:r>
          </a:p>
          <a:p>
            <a:r>
              <a:rPr lang="en-CA" sz="800" dirty="0">
                <a:latin typeface="Arial Narrow" panose="020B0606020202030204" pitchFamily="34" charset="0"/>
              </a:rPr>
              <a:t>3. Davenport, T. H. (December 01, 2013). Analytics 3.0. </a:t>
            </a:r>
            <a:r>
              <a:rPr lang="en-CA" sz="800" i="1" dirty="0">
                <a:latin typeface="Arial Narrow" panose="020B0606020202030204" pitchFamily="34" charset="0"/>
              </a:rPr>
              <a:t>Harvard Business Review</a:t>
            </a:r>
            <a:r>
              <a:rPr lang="en-CA" sz="800" dirty="0">
                <a:latin typeface="Arial Narrow" panose="020B0606020202030204" pitchFamily="34" charset="0"/>
              </a:rPr>
              <a:t>, 12(1</a:t>
            </a:r>
            <a:r>
              <a:rPr lang="en-CA" sz="800" dirty="0" smtClean="0">
                <a:latin typeface="Arial Narrow" panose="020B0606020202030204" pitchFamily="34" charset="0"/>
              </a:rPr>
              <a:t>).</a:t>
            </a:r>
          </a:p>
          <a:p>
            <a:r>
              <a:rPr lang="en-CA" sz="800" dirty="0" smtClean="0">
                <a:latin typeface="Arial Narrow" panose="020B0606020202030204" pitchFamily="34" charset="0"/>
              </a:rPr>
              <a:t>4. </a:t>
            </a:r>
            <a:r>
              <a:rPr lang="en-CA" sz="800" dirty="0">
                <a:latin typeface="Arial Narrow" panose="020B0606020202030204" pitchFamily="34" charset="0"/>
              </a:rPr>
              <a:t>Chen, H., Chiang, R. H. L., &amp; Storey, V. C. (January 01, 2012). Business Intelligence and Analytics: From Big Data to Big Impact. </a:t>
            </a:r>
            <a:r>
              <a:rPr lang="en-CA" sz="800" i="1" dirty="0">
                <a:latin typeface="Arial Narrow" panose="020B0606020202030204" pitchFamily="34" charset="0"/>
              </a:rPr>
              <a:t>Management Information Systems Quarterly</a:t>
            </a:r>
            <a:r>
              <a:rPr lang="en-CA" sz="800" dirty="0">
                <a:latin typeface="Arial Narrow" panose="020B0606020202030204" pitchFamily="34" charset="0"/>
              </a:rPr>
              <a:t>, 36, 4, </a:t>
            </a:r>
            <a:r>
              <a:rPr lang="en-CA" sz="800" dirty="0" smtClean="0">
                <a:latin typeface="Arial Narrow" panose="020B0606020202030204" pitchFamily="34" charset="0"/>
              </a:rPr>
              <a:t>1165-1188</a:t>
            </a:r>
            <a:endParaRPr lang="en-US" sz="800" dirty="0" smtClean="0">
              <a:latin typeface="Arial Narrow" panose="020B0606020202030204" pitchFamily="34" charset="0"/>
            </a:endParaRPr>
          </a:p>
        </p:txBody>
      </p:sp>
    </p:spTree>
    <p:extLst>
      <p:ext uri="{BB962C8B-B14F-4D97-AF65-F5344CB8AC3E}">
        <p14:creationId xmlns:p14="http://schemas.microsoft.com/office/powerpoint/2010/main" val="1077444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5"/>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939054" y="2295533"/>
            <a:ext cx="2364649" cy="34294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37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Challenges for </a:t>
            </a:r>
            <a:r>
              <a:rPr lang="en-US" sz="1700" cap="small" dirty="0" smtClean="0">
                <a:solidFill>
                  <a:srgbClr val="FFC000"/>
                </a:solidFill>
                <a:latin typeface="Calibri" pitchFamily="34" charset="0"/>
                <a:cs typeface="Calibri" pitchFamily="34" charset="0"/>
              </a:rPr>
              <a:t>companies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966752" y="1517881"/>
            <a:ext cx="7210497" cy="391426"/>
          </a:xfrm>
          <a:prstGeom prst="rect">
            <a:avLst/>
          </a:prstGeom>
          <a:noFill/>
          <a:ln w="9525">
            <a:noFill/>
            <a:miter lim="800000"/>
            <a:headEnd/>
            <a:tailEnd/>
          </a:ln>
        </p:spPr>
        <p:txBody>
          <a:bodyPr wrap="square" lIns="128561" tIns="64280" rIns="128561" bIns="64280">
            <a:spAutoFit/>
          </a:bodyPr>
          <a:lstStyle/>
          <a:p>
            <a:pPr algn="ctr"/>
            <a:r>
              <a:rPr lang="en-US" sz="1700" b="1" cap="small" dirty="0">
                <a:solidFill>
                  <a:schemeClr val="bg2">
                    <a:lumMod val="50000"/>
                  </a:schemeClr>
                </a:solidFill>
                <a:ea typeface="Arial Unicode MS" pitchFamily="34" charset="-128"/>
                <a:cs typeface="Calibri" pitchFamily="34" charset="0"/>
              </a:rPr>
              <a:t>Challenges for Business Intelligence &amp; Analytics</a:t>
            </a:r>
            <a:endParaRPr lang="en-US" sz="1700" b="1" cap="small" dirty="0">
              <a:solidFill>
                <a:schemeClr val="bg2">
                  <a:lumMod val="50000"/>
                </a:schemeClr>
              </a:solidFill>
              <a:latin typeface="+mj-lt"/>
              <a:ea typeface="Arial Unicode MS" pitchFamily="34" charset="-128"/>
              <a:cs typeface="Calibri" pitchFamily="34" charset="0"/>
            </a:endParaRP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feld 7"/>
          <p:cNvSpPr txBox="1"/>
          <p:nvPr/>
        </p:nvSpPr>
        <p:spPr bwMode="auto">
          <a:xfrm>
            <a:off x="3845859" y="2133221"/>
            <a:ext cx="4763030" cy="3754058"/>
          </a:xfrm>
          <a:prstGeom prst="rect">
            <a:avLst/>
          </a:prstGeom>
          <a:solidFill>
            <a:schemeClr val="accent1">
              <a:alpha val="0"/>
            </a:schemeClr>
          </a:solidFill>
          <a:ln w="19050" cap="flat" cmpd="sng" algn="ctr">
            <a:noFill/>
            <a:prstDash val="solid"/>
            <a:round/>
            <a:headEnd type="none" w="med" len="med"/>
            <a:tailEnd type="triangle" w="sm" len="lg"/>
          </a:ln>
          <a:effectLst/>
        </p:spPr>
        <p:txBody>
          <a:bodyPr lIns="89985" tIns="46792" rIns="89985" bIns="46792"/>
          <a:lstStyle/>
          <a:p>
            <a:pPr defTabSz="776157">
              <a:spcAft>
                <a:spcPts val="300"/>
              </a:spcAft>
              <a:buClr>
                <a:schemeClr val="accent1"/>
              </a:buClr>
              <a:buFont typeface="Wingdings" pitchFamily="2" charset="2"/>
              <a:buChar char="§"/>
            </a:pPr>
            <a:r>
              <a:rPr lang="en-US" sz="1400" dirty="0" smtClean="0">
                <a:solidFill>
                  <a:srgbClr val="666666"/>
                </a:solidFill>
              </a:rPr>
              <a:t> Employees </a:t>
            </a:r>
            <a:r>
              <a:rPr lang="en-US" sz="1400" dirty="0">
                <a:solidFill>
                  <a:srgbClr val="666666"/>
                </a:solidFill>
              </a:rPr>
              <a:t>require a mix of technical and business knowledge that pairs strong information systems, and analytic software skills with occupational knowledge of the company’s business operations </a:t>
            </a:r>
            <a:r>
              <a:rPr lang="en-US" sz="1400" dirty="0" smtClean="0">
                <a:solidFill>
                  <a:srgbClr val="666666"/>
                </a:solidFill>
              </a:rPr>
              <a:t>(2 ,3)</a:t>
            </a:r>
            <a:endParaRPr lang="en-US" sz="1400" dirty="0">
              <a:solidFill>
                <a:srgbClr val="666666"/>
              </a:solidFill>
            </a:endParaRPr>
          </a:p>
          <a:p>
            <a:pPr defTabSz="776157">
              <a:spcAft>
                <a:spcPts val="300"/>
              </a:spcAft>
              <a:buClr>
                <a:schemeClr val="accent1"/>
              </a:buClr>
              <a:buFont typeface="Wingdings" pitchFamily="2" charset="2"/>
              <a:buChar char="§"/>
            </a:pPr>
            <a:r>
              <a:rPr lang="en-US" sz="1400" dirty="0" smtClean="0">
                <a:solidFill>
                  <a:srgbClr val="666666"/>
                </a:solidFill>
              </a:rPr>
              <a:t> Critics </a:t>
            </a:r>
            <a:r>
              <a:rPr lang="en-US" sz="1400" dirty="0">
                <a:solidFill>
                  <a:srgbClr val="666666"/>
                </a:solidFill>
              </a:rPr>
              <a:t>feel that a significant constraint in exploiting the potential of BI&amp;A is a shortage of talented employees </a:t>
            </a:r>
            <a:r>
              <a:rPr lang="en-US" sz="1400" dirty="0" smtClean="0">
                <a:solidFill>
                  <a:srgbClr val="666666"/>
                </a:solidFill>
              </a:rPr>
              <a:t>(1,4,8)</a:t>
            </a:r>
          </a:p>
          <a:p>
            <a:pPr defTabSz="776157">
              <a:spcAft>
                <a:spcPts val="300"/>
              </a:spcAft>
              <a:buClr>
                <a:schemeClr val="accent1"/>
              </a:buClr>
              <a:buFont typeface="Wingdings" pitchFamily="2" charset="2"/>
              <a:buChar char="§"/>
            </a:pPr>
            <a:endParaRPr lang="en-US" sz="1400" dirty="0">
              <a:solidFill>
                <a:srgbClr val="666666"/>
              </a:solidFill>
            </a:endParaRPr>
          </a:p>
          <a:p>
            <a:pPr defTabSz="776157">
              <a:spcAft>
                <a:spcPts val="300"/>
              </a:spcAft>
              <a:buClr>
                <a:schemeClr val="accent1"/>
              </a:buClr>
            </a:pPr>
            <a:r>
              <a:rPr lang="en-US" sz="1400" b="1" dirty="0">
                <a:solidFill>
                  <a:srgbClr val="F0AB00"/>
                </a:solidFill>
              </a:rPr>
              <a:t>“In the US alone a projected 1.5 million managers and analysts will lack the requisite skills to understand and  make decisions based on the </a:t>
            </a:r>
            <a:r>
              <a:rPr lang="en-US" sz="1400" b="1" dirty="0" smtClean="0">
                <a:solidFill>
                  <a:srgbClr val="F0AB00"/>
                </a:solidFill>
              </a:rPr>
              <a:t>Analytics </a:t>
            </a:r>
            <a:r>
              <a:rPr lang="en-US" sz="1400" b="1" dirty="0">
                <a:solidFill>
                  <a:srgbClr val="F0AB00"/>
                </a:solidFill>
              </a:rPr>
              <a:t>of vast amounts of data” </a:t>
            </a:r>
            <a:r>
              <a:rPr lang="en-US" sz="1400" b="1" dirty="0" smtClean="0">
                <a:solidFill>
                  <a:srgbClr val="F0AB00"/>
                </a:solidFill>
              </a:rPr>
              <a:t>(5) </a:t>
            </a:r>
            <a:endParaRPr lang="en-US" sz="1400" b="1" dirty="0">
              <a:solidFill>
                <a:srgbClr val="F0AB00"/>
              </a:solidFill>
            </a:endParaRPr>
          </a:p>
          <a:p>
            <a:pPr defTabSz="776157">
              <a:spcAft>
                <a:spcPts val="300"/>
              </a:spcAft>
              <a:buClr>
                <a:schemeClr val="accent1"/>
              </a:buClr>
            </a:pPr>
            <a:endParaRPr lang="de-DE" sz="1400" b="1" dirty="0" smtClean="0">
              <a:solidFill>
                <a:srgbClr val="F0AB00"/>
              </a:solidFill>
            </a:endParaRPr>
          </a:p>
        </p:txBody>
      </p:sp>
      <p:sp>
        <p:nvSpPr>
          <p:cNvPr id="10" name="Rectangle 9"/>
          <p:cNvSpPr/>
          <p:nvPr/>
        </p:nvSpPr>
        <p:spPr>
          <a:xfrm>
            <a:off x="3845859" y="5225559"/>
            <a:ext cx="4932381" cy="1323439"/>
          </a:xfrm>
          <a:prstGeom prst="rect">
            <a:avLst/>
          </a:prstGeom>
        </p:spPr>
        <p:txBody>
          <a:bodyPr wrap="square">
            <a:spAutoFit/>
          </a:bodyPr>
          <a:lstStyle/>
          <a:p>
            <a:r>
              <a:rPr lang="en-CA" sz="800" dirty="0" smtClean="0">
                <a:latin typeface="Arial Narrow" panose="020B0606020202030204" pitchFamily="34" charset="0"/>
              </a:rPr>
              <a:t>1. </a:t>
            </a:r>
            <a:r>
              <a:rPr lang="en-CA" sz="800" dirty="0">
                <a:latin typeface="Arial Narrow" panose="020B0606020202030204" pitchFamily="34" charset="0"/>
              </a:rPr>
              <a:t>Chen, H., Chiang, R. H. L., &amp; Storey, V. C. (January 01, 2012). Business Intelligence and Analytics: From Big Data to Big Impact. </a:t>
            </a:r>
            <a:r>
              <a:rPr lang="en-CA" sz="800" i="1" dirty="0">
                <a:latin typeface="Arial Narrow" panose="020B0606020202030204" pitchFamily="34" charset="0"/>
              </a:rPr>
              <a:t>Management Information Systems Quarterly</a:t>
            </a:r>
            <a:r>
              <a:rPr lang="en-CA" sz="800" dirty="0">
                <a:latin typeface="Arial Narrow" panose="020B0606020202030204" pitchFamily="34" charset="0"/>
              </a:rPr>
              <a:t>, 36, 4, </a:t>
            </a:r>
            <a:r>
              <a:rPr lang="en-CA" sz="800" dirty="0" smtClean="0">
                <a:latin typeface="Arial Narrow" panose="020B0606020202030204" pitchFamily="34" charset="0"/>
              </a:rPr>
              <a:t>1165-1188</a:t>
            </a:r>
          </a:p>
          <a:p>
            <a:r>
              <a:rPr lang="en-CA" sz="800" dirty="0">
                <a:latin typeface="Arial Narrow" panose="020B0606020202030204" pitchFamily="34" charset="0"/>
              </a:rPr>
              <a:t>2</a:t>
            </a:r>
            <a:r>
              <a:rPr lang="en-CA" sz="800" dirty="0" smtClean="0">
                <a:latin typeface="Arial Narrow" panose="020B0606020202030204" pitchFamily="34" charset="0"/>
              </a:rPr>
              <a:t>. </a:t>
            </a:r>
            <a:r>
              <a:rPr lang="en-CA" sz="800" dirty="0">
                <a:latin typeface="Arial Narrow" panose="020B0606020202030204" pitchFamily="34" charset="0"/>
              </a:rPr>
              <a:t>Davenport, T. H. (2006). Competing on analytics. </a:t>
            </a:r>
            <a:r>
              <a:rPr lang="en-CA" sz="800" i="1" dirty="0">
                <a:latin typeface="Arial Narrow" panose="020B0606020202030204" pitchFamily="34" charset="0"/>
              </a:rPr>
              <a:t>Harvard Business Review</a:t>
            </a:r>
            <a:r>
              <a:rPr lang="en-CA" sz="800" dirty="0">
                <a:latin typeface="Arial Narrow" panose="020B0606020202030204" pitchFamily="34" charset="0"/>
              </a:rPr>
              <a:t>, 84(1), 98–107</a:t>
            </a:r>
            <a:r>
              <a:rPr lang="en-CA" sz="800" dirty="0" smtClean="0">
                <a:latin typeface="Arial Narrow" panose="020B0606020202030204" pitchFamily="34" charset="0"/>
              </a:rPr>
              <a:t>.</a:t>
            </a:r>
          </a:p>
          <a:p>
            <a:r>
              <a:rPr lang="en-CA" sz="800" dirty="0" smtClean="0">
                <a:latin typeface="Arial Narrow" panose="020B0606020202030204" pitchFamily="34" charset="0"/>
              </a:rPr>
              <a:t>3. </a:t>
            </a:r>
            <a:r>
              <a:rPr lang="en-CA" sz="800" dirty="0">
                <a:latin typeface="Arial Narrow" panose="020B0606020202030204" pitchFamily="34" charset="0"/>
              </a:rPr>
              <a:t>Shanks, G., Bekmamedova, N., &amp; Willcocks, L. (July 01, 2013). Using Business Analytics for Strategic Alignment and Organisational Transformation. </a:t>
            </a:r>
            <a:r>
              <a:rPr lang="en-CA" sz="800" i="1" dirty="0">
                <a:latin typeface="Arial Narrow" panose="020B0606020202030204" pitchFamily="34" charset="0"/>
              </a:rPr>
              <a:t>International Journal of Business Intelligence Research</a:t>
            </a:r>
            <a:r>
              <a:rPr lang="en-CA" sz="800" dirty="0">
                <a:latin typeface="Arial Narrow" panose="020B0606020202030204" pitchFamily="34" charset="0"/>
              </a:rPr>
              <a:t>, 4 (3), 1-15</a:t>
            </a:r>
            <a:r>
              <a:rPr lang="en-CA" sz="800" dirty="0" smtClean="0">
                <a:latin typeface="Arial Narrow" panose="020B0606020202030204" pitchFamily="34" charset="0"/>
              </a:rPr>
              <a:t>.</a:t>
            </a:r>
          </a:p>
          <a:p>
            <a:r>
              <a:rPr lang="en-CA" sz="800" dirty="0">
                <a:latin typeface="Arial Narrow" panose="020B0606020202030204" pitchFamily="34" charset="0"/>
              </a:rPr>
              <a:t>4</a:t>
            </a:r>
            <a:r>
              <a:rPr lang="en-CA" sz="800" dirty="0" smtClean="0">
                <a:latin typeface="Arial Narrow" panose="020B0606020202030204" pitchFamily="34" charset="0"/>
              </a:rPr>
              <a:t>. Olsen, </a:t>
            </a:r>
            <a:r>
              <a:rPr lang="en-CA" sz="800" dirty="0">
                <a:latin typeface="Arial Narrow" panose="020B0606020202030204" pitchFamily="34" charset="0"/>
              </a:rPr>
              <a:t>D. H., &amp; Dupin-Bryant, P. A. (January 23, 2013). Combining business intelligence and stock market data: A primer for data analytics and business intelligence. </a:t>
            </a:r>
            <a:r>
              <a:rPr lang="en-CA" sz="800" i="1" dirty="0">
                <a:latin typeface="Arial Narrow" panose="020B0606020202030204" pitchFamily="34" charset="0"/>
              </a:rPr>
              <a:t>Journal of Applied Business Research</a:t>
            </a:r>
            <a:r>
              <a:rPr lang="en-CA" sz="800" dirty="0">
                <a:latin typeface="Arial Narrow" panose="020B0606020202030204" pitchFamily="34" charset="0"/>
              </a:rPr>
              <a:t>, 29, 1, 139-156</a:t>
            </a:r>
            <a:r>
              <a:rPr lang="en-CA" sz="800" dirty="0" smtClean="0">
                <a:latin typeface="Arial Narrow" panose="020B0606020202030204" pitchFamily="34" charset="0"/>
              </a:rPr>
              <a:t>.</a:t>
            </a:r>
          </a:p>
          <a:p>
            <a:r>
              <a:rPr lang="en-CA" sz="800" dirty="0" smtClean="0">
                <a:latin typeface="Arial Narrow" panose="020B0606020202030204" pitchFamily="34" charset="0"/>
              </a:rPr>
              <a:t>5. </a:t>
            </a:r>
            <a:r>
              <a:rPr lang="en-US" sz="800" dirty="0">
                <a:latin typeface="Arial Narrow" panose="020B0606020202030204" pitchFamily="34" charset="0"/>
              </a:rPr>
              <a:t>Manyika, J., Chui, M., Brown, B., Bughin, J., Dobbs, R., Roxburgh, C., and Byers, A. H. 2011. “Big Data: The Next Frontier for Innovation, Competition, and Productivity,” </a:t>
            </a:r>
            <a:r>
              <a:rPr lang="en-US" sz="800" i="1" dirty="0">
                <a:latin typeface="Arial Narrow" panose="020B0606020202030204" pitchFamily="34" charset="0"/>
              </a:rPr>
              <a:t>McKinsey Global Institute </a:t>
            </a:r>
          </a:p>
          <a:p>
            <a:endParaRPr lang="en-US" sz="800" dirty="0" smtClean="0">
              <a:latin typeface="Arial Narrow" panose="020B0606020202030204" pitchFamily="34" charset="0"/>
            </a:endParaRPr>
          </a:p>
        </p:txBody>
      </p:sp>
    </p:spTree>
    <p:extLst>
      <p:ext uri="{BB962C8B-B14F-4D97-AF65-F5344CB8AC3E}">
        <p14:creationId xmlns:p14="http://schemas.microsoft.com/office/powerpoint/2010/main" val="3635920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44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Opportunities and benefits for companies</a:t>
            </a:r>
          </a:p>
        </p:txBody>
      </p:sp>
      <p:sp>
        <p:nvSpPr>
          <p:cNvPr id="7" name="TextBox 62"/>
          <p:cNvSpPr txBox="1">
            <a:spLocks noChangeArrowheads="1"/>
          </p:cNvSpPr>
          <p:nvPr/>
        </p:nvSpPr>
        <p:spPr bwMode="auto">
          <a:xfrm>
            <a:off x="966752" y="1517881"/>
            <a:ext cx="7210497" cy="391426"/>
          </a:xfrm>
          <a:prstGeom prst="rect">
            <a:avLst/>
          </a:prstGeom>
          <a:noFill/>
          <a:ln w="9525">
            <a:noFill/>
            <a:miter lim="800000"/>
            <a:headEnd/>
            <a:tailEnd/>
          </a:ln>
        </p:spPr>
        <p:txBody>
          <a:bodyPr wrap="square" lIns="128561" tIns="64280" rIns="128561" bIns="64280">
            <a:spAutoFit/>
          </a:bodyPr>
          <a:lstStyle/>
          <a:p>
            <a:pPr algn="ctr"/>
            <a:r>
              <a:rPr lang="en-US" sz="1700" b="1" cap="small" dirty="0">
                <a:solidFill>
                  <a:schemeClr val="bg2">
                    <a:lumMod val="50000"/>
                  </a:schemeClr>
                </a:solidFill>
                <a:ea typeface="Arial Unicode MS" pitchFamily="34" charset="-128"/>
                <a:cs typeface="Calibri" pitchFamily="34" charset="0"/>
              </a:rPr>
              <a:t>The Impact of Analytics</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47517" y="2130384"/>
            <a:ext cx="7848965" cy="4075938"/>
          </a:xfrm>
          <a:prstGeom prst="rect">
            <a:avLst/>
          </a:prstGeom>
        </p:spPr>
      </p:pic>
    </p:spTree>
    <p:extLst>
      <p:ext uri="{BB962C8B-B14F-4D97-AF65-F5344CB8AC3E}">
        <p14:creationId xmlns:p14="http://schemas.microsoft.com/office/powerpoint/2010/main" val="1580443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4000" y="2444400"/>
            <a:ext cx="4895011" cy="738664"/>
          </a:xfrm>
        </p:spPr>
        <p:txBody>
          <a:bodyPr/>
          <a:lstStyle/>
          <a:p>
            <a:pPr lvl="1" algn="l" rtl="0">
              <a:spcBef>
                <a:spcPct val="0"/>
              </a:spcBef>
            </a:pPr>
            <a:r>
              <a:rPr lang="en-US" sz="3600" b="1" dirty="0" smtClean="0">
                <a:solidFill>
                  <a:schemeClr val="tx2">
                    <a:lumMod val="60000"/>
                    <a:lumOff val="40000"/>
                  </a:schemeClr>
                </a:solidFill>
              </a:rPr>
              <a:t>Practical Analytics</a:t>
            </a:r>
            <a:r>
              <a:rPr lang="en-US" sz="3600" b="1" dirty="0" smtClean="0"/>
              <a:t/>
            </a:r>
            <a:br>
              <a:rPr lang="en-US" sz="3600" b="1" dirty="0" smtClean="0"/>
            </a:br>
            <a:r>
              <a:rPr lang="en-US" sz="3600" b="1" dirty="0" smtClean="0"/>
              <a:t/>
            </a:r>
            <a:br>
              <a:rPr lang="en-US" sz="3600" b="1" dirty="0" smtClean="0"/>
            </a:br>
            <a:r>
              <a:rPr lang="en-US" sz="3600" b="1" dirty="0" smtClean="0"/>
              <a:t>by Nitin Kale, Nancy Jones</a:t>
            </a:r>
            <a:br>
              <a:rPr lang="en-US" sz="3600" b="1" dirty="0" smtClean="0"/>
            </a:br>
            <a:r>
              <a:rPr lang="en-US" sz="3600" b="1" dirty="0" smtClean="0"/>
              <a:t/>
            </a:r>
            <a:br>
              <a:rPr lang="en-US" sz="3600" b="1" dirty="0" smtClean="0"/>
            </a:br>
            <a:r>
              <a:rPr lang="en-US" b="1" dirty="0" smtClean="0"/>
              <a:t/>
            </a:r>
            <a:br>
              <a:rPr lang="en-US" b="1" dirty="0" smtClean="0"/>
            </a:br>
            <a:endParaRPr lang="en-US" sz="3600" b="1" dirty="0"/>
          </a:p>
        </p:txBody>
      </p:sp>
      <p:pic>
        <p:nvPicPr>
          <p:cNvPr id="5" name="Picture Placeholder 4"/>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37564" b="37564"/>
          <a:stretch>
            <a:fillRect/>
          </a:stretch>
        </p:blipFill>
        <p:spPr>
          <a:xfrm>
            <a:off x="324000" y="91460"/>
            <a:ext cx="8496000" cy="2134800"/>
          </a:xfrm>
        </p:spPr>
      </p:pic>
      <p:pic>
        <p:nvPicPr>
          <p:cNvPr id="3074" name="Picture 2" descr="http://epistemypress.com/wp-content/uploads/2014/03/PracticalAnalytics_HiRe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5237" y="777318"/>
            <a:ext cx="3167755" cy="407282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224118" y="4859349"/>
            <a:ext cx="8695764" cy="1015663"/>
          </a:xfrm>
          <a:prstGeom prst="rect">
            <a:avLst/>
          </a:prstGeom>
        </p:spPr>
        <p:txBody>
          <a:bodyPr wrap="square">
            <a:spAutoFit/>
          </a:bodyPr>
          <a:lstStyle/>
          <a:p>
            <a:r>
              <a:rPr lang="en-US" sz="2000" b="1" dirty="0">
                <a:solidFill>
                  <a:srgbClr val="000000"/>
                </a:solidFill>
                <a:hlinkClick r:id="rId5"/>
              </a:rPr>
              <a:t>http://www.epistemypress.com/books/practical-analytics</a:t>
            </a:r>
            <a:r>
              <a:rPr lang="en-US" sz="2000" b="1" dirty="0" smtClean="0">
                <a:solidFill>
                  <a:srgbClr val="000000"/>
                </a:solidFill>
                <a:hlinkClick r:id="rId5"/>
              </a:rPr>
              <a:t>/</a:t>
            </a:r>
            <a:endParaRPr lang="en-US" sz="2000" b="1" dirty="0" smtClean="0">
              <a:solidFill>
                <a:srgbClr val="000000"/>
              </a:solidFill>
            </a:endParaRPr>
          </a:p>
          <a:p>
            <a:endParaRPr lang="en-US" sz="2000" b="1" dirty="0" smtClean="0">
              <a:solidFill>
                <a:srgbClr val="000000"/>
              </a:solidFill>
            </a:endParaRPr>
          </a:p>
          <a:p>
            <a:r>
              <a:rPr lang="en-US" sz="2000" b="1" dirty="0" smtClean="0">
                <a:solidFill>
                  <a:srgbClr val="000000"/>
                </a:solidFill>
              </a:rPr>
              <a:t>To request </a:t>
            </a:r>
            <a:r>
              <a:rPr lang="en-US" sz="2000" b="1" dirty="0">
                <a:solidFill>
                  <a:srgbClr val="000000"/>
                </a:solidFill>
              </a:rPr>
              <a:t>a faculty review </a:t>
            </a:r>
            <a:r>
              <a:rPr lang="en-US" sz="2000" b="1" dirty="0" smtClean="0">
                <a:solidFill>
                  <a:srgbClr val="000000"/>
                </a:solidFill>
              </a:rPr>
              <a:t>copy: </a:t>
            </a:r>
            <a:r>
              <a:rPr lang="en-US" sz="2000" b="1" dirty="0" smtClean="0">
                <a:solidFill>
                  <a:srgbClr val="000000"/>
                </a:solidFill>
                <a:hlinkClick r:id="rId6"/>
              </a:rPr>
              <a:t>http</a:t>
            </a:r>
            <a:r>
              <a:rPr lang="en-US" sz="2000" b="1" dirty="0">
                <a:solidFill>
                  <a:srgbClr val="000000"/>
                </a:solidFill>
                <a:hlinkClick r:id="rId6"/>
              </a:rPr>
              <a:t>://epistemypress.com/pasample</a:t>
            </a:r>
            <a:r>
              <a:rPr lang="en-US" sz="2000" b="1" dirty="0" smtClean="0">
                <a:solidFill>
                  <a:srgbClr val="000000"/>
                </a:solidFill>
                <a:hlinkClick r:id="rId6"/>
              </a:rPr>
              <a:t>/</a:t>
            </a:r>
            <a:r>
              <a:rPr lang="en-US" sz="2000" b="1" dirty="0" smtClean="0">
                <a:solidFill>
                  <a:srgbClr val="000000"/>
                </a:solidFill>
              </a:rPr>
              <a:t> </a:t>
            </a:r>
            <a:endParaRPr lang="en-US" sz="2000" dirty="0">
              <a:solidFill>
                <a:srgbClr val="000000"/>
              </a:solidFill>
            </a:endParaRPr>
          </a:p>
        </p:txBody>
      </p:sp>
      <p:sp>
        <p:nvSpPr>
          <p:cNvPr id="2" name="Oval Callout 1"/>
          <p:cNvSpPr/>
          <p:nvPr/>
        </p:nvSpPr>
        <p:spPr bwMode="gray">
          <a:xfrm>
            <a:off x="1712259" y="777318"/>
            <a:ext cx="2454133" cy="1558012"/>
          </a:xfrm>
          <a:prstGeom prst="wedgeEllipseCallout">
            <a:avLst>
              <a:gd name="adj1" fmla="val 92247"/>
              <a:gd name="adj2" fmla="val 53377"/>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CA" b="0" i="0" u="none" strike="noStrike" kern="0" cap="none" spc="0" normalizeH="0" baseline="0" noProof="0" dirty="0" smtClean="0">
                <a:ln>
                  <a:noFill/>
                </a:ln>
                <a:effectLst/>
                <a:uLnTx/>
                <a:uFillTx/>
                <a:ea typeface="Arial Unicode MS" pitchFamily="34" charset="-128"/>
                <a:cs typeface="Arial Unicode MS" pitchFamily="34" charset="-128"/>
              </a:rPr>
              <a:t>An</a:t>
            </a:r>
            <a:r>
              <a:rPr kumimoji="0" lang="en-CA" b="0" i="0" u="none" strike="noStrike" kern="0" cap="none" spc="0" normalizeH="0" noProof="0" dirty="0" smtClean="0">
                <a:ln>
                  <a:noFill/>
                </a:ln>
                <a:effectLst/>
                <a:uLnTx/>
                <a:uFillTx/>
                <a:ea typeface="Arial Unicode MS" pitchFamily="34" charset="-128"/>
                <a:cs typeface="Arial Unicode MS" pitchFamily="34" charset="-128"/>
              </a:rPr>
              <a:t> excellent resource for teaching Analytics with SAP</a:t>
            </a:r>
            <a:r>
              <a:rPr kumimoji="0" lang="en-CA" b="0" i="0" u="none" strike="noStrike" kern="0" cap="none" spc="0" normalizeH="0" baseline="0" noProof="0" dirty="0" smtClean="0">
                <a:ln>
                  <a:noFill/>
                </a:ln>
                <a:effectLst/>
                <a:uLnTx/>
                <a:uFillTx/>
                <a:ea typeface="Arial Unicode MS" pitchFamily="34" charset="-128"/>
                <a:cs typeface="Arial Unicode MS" pitchFamily="34" charset="-128"/>
              </a:rPr>
              <a:t> </a:t>
            </a:r>
          </a:p>
        </p:txBody>
      </p:sp>
    </p:spTree>
    <p:extLst>
      <p:ext uri="{BB962C8B-B14F-4D97-AF65-F5344CB8AC3E}">
        <p14:creationId xmlns:p14="http://schemas.microsoft.com/office/powerpoint/2010/main" val="176597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52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Opportunities and benefits for companies</a:t>
            </a:r>
          </a:p>
        </p:txBody>
      </p:sp>
      <p:sp>
        <p:nvSpPr>
          <p:cNvPr id="7" name="TextBox 62"/>
          <p:cNvSpPr txBox="1">
            <a:spLocks noChangeArrowheads="1"/>
          </p:cNvSpPr>
          <p:nvPr/>
        </p:nvSpPr>
        <p:spPr bwMode="auto">
          <a:xfrm>
            <a:off x="966752" y="1517881"/>
            <a:ext cx="7210497" cy="391426"/>
          </a:xfrm>
          <a:prstGeom prst="rect">
            <a:avLst/>
          </a:prstGeom>
          <a:noFill/>
          <a:ln w="9525">
            <a:noFill/>
            <a:miter lim="800000"/>
            <a:headEnd/>
            <a:tailEnd/>
          </a:ln>
        </p:spPr>
        <p:txBody>
          <a:bodyPr wrap="square" lIns="128561" tIns="64280" rIns="128561" bIns="64280">
            <a:spAutoFit/>
          </a:bodyPr>
          <a:lstStyle/>
          <a:p>
            <a:pPr algn="ctr"/>
            <a:r>
              <a:rPr lang="en-US" sz="1700" b="1" cap="small" dirty="0">
                <a:solidFill>
                  <a:schemeClr val="bg2">
                    <a:lumMod val="50000"/>
                  </a:schemeClr>
                </a:solidFill>
                <a:ea typeface="Arial Unicode MS" pitchFamily="34" charset="-128"/>
                <a:cs typeface="Calibri" pitchFamily="34" charset="0"/>
              </a:rPr>
              <a:t>Business is paying attention to Predictive Analytics!</a:t>
            </a:r>
            <a:endParaRPr lang="en-US" sz="1700" b="1" cap="small" dirty="0">
              <a:solidFill>
                <a:schemeClr val="bg2">
                  <a:lumMod val="50000"/>
                </a:schemeClr>
              </a:solidFill>
              <a:latin typeface="+mj-lt"/>
              <a:ea typeface="Arial Unicode MS" pitchFamily="34" charset="-128"/>
              <a:cs typeface="Calibri" pitchFamily="34" charset="0"/>
            </a:endParaRP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0"/>
          </p:nvPr>
        </p:nvSpPr>
        <p:spPr>
          <a:xfrm>
            <a:off x="195942" y="2078181"/>
            <a:ext cx="8752115" cy="4417621"/>
          </a:xfrm>
        </p:spPr>
        <p:txBody>
          <a:bodyPr/>
          <a:lstStyle/>
          <a:p>
            <a:r>
              <a:rPr lang="en-US" sz="1200" b="1" dirty="0">
                <a:solidFill>
                  <a:schemeClr val="accent1"/>
                </a:solidFill>
              </a:rPr>
              <a:t>Competitive Advantage from Predictive Analytics</a:t>
            </a:r>
          </a:p>
          <a:p>
            <a:pPr marL="285702" lvl="1" indent="-285702">
              <a:buFont typeface="Arial" panose="020B0604020202020204" pitchFamily="34" charset="0"/>
              <a:buChar char="•"/>
            </a:pPr>
            <a:r>
              <a:rPr lang="en-US" sz="1200" b="1" dirty="0"/>
              <a:t>90% agree </a:t>
            </a:r>
            <a:r>
              <a:rPr lang="en-US" sz="1200" dirty="0"/>
              <a:t>that predictive analytics has given them a </a:t>
            </a:r>
            <a:r>
              <a:rPr lang="en-US" sz="1200" b="1" dirty="0"/>
              <a:t>competitive advantage</a:t>
            </a:r>
          </a:p>
          <a:p>
            <a:pPr marL="285702" lvl="1" indent="-285702">
              <a:buFont typeface="Arial" panose="020B0604020202020204" pitchFamily="34" charset="0"/>
              <a:buChar char="•"/>
            </a:pPr>
            <a:r>
              <a:rPr lang="en-US" sz="1200" b="1" dirty="0"/>
              <a:t>60% agree </a:t>
            </a:r>
            <a:r>
              <a:rPr lang="en-US" sz="1200" dirty="0"/>
              <a:t>that predictive analytics is currently </a:t>
            </a:r>
            <a:r>
              <a:rPr lang="en-US" sz="1200" b="1" dirty="0"/>
              <a:t>an investment priority </a:t>
            </a:r>
            <a:r>
              <a:rPr lang="en-US" sz="1200" dirty="0"/>
              <a:t>for their organization </a:t>
            </a:r>
          </a:p>
          <a:p>
            <a:pPr marL="285702" lvl="1" indent="-285702">
              <a:buFont typeface="Arial" panose="020B0604020202020204" pitchFamily="34" charset="0"/>
              <a:buChar char="•"/>
            </a:pPr>
            <a:r>
              <a:rPr lang="en-US" sz="1200" b="1" dirty="0"/>
              <a:t>80% think</a:t>
            </a:r>
            <a:r>
              <a:rPr lang="en-US" sz="1200" dirty="0"/>
              <a:t> predictive analytics will be a </a:t>
            </a:r>
            <a:r>
              <a:rPr lang="en-US" sz="1200" b="1" dirty="0"/>
              <a:t>crucial investment </a:t>
            </a:r>
            <a:r>
              <a:rPr lang="en-US" sz="1200" dirty="0"/>
              <a:t>within the next five years. </a:t>
            </a:r>
          </a:p>
          <a:p>
            <a:r>
              <a:rPr lang="en-US" sz="1200" b="1" dirty="0">
                <a:solidFill>
                  <a:schemeClr val="accent1"/>
                </a:solidFill>
              </a:rPr>
              <a:t>Rise of Big Data</a:t>
            </a:r>
          </a:p>
          <a:p>
            <a:pPr marL="285702" lvl="1" indent="-285702">
              <a:buFont typeface="Arial" panose="020B0604020202020204" pitchFamily="34" charset="0"/>
              <a:buChar char="•"/>
            </a:pPr>
            <a:r>
              <a:rPr lang="en-US" sz="1200" b="1" dirty="0"/>
              <a:t>95% have seen an increase in the volume of data </a:t>
            </a:r>
            <a:r>
              <a:rPr lang="en-US" sz="1200" dirty="0"/>
              <a:t>they are dealing with over the past year. </a:t>
            </a:r>
          </a:p>
          <a:p>
            <a:r>
              <a:rPr lang="en-US" sz="1200" b="1" dirty="0">
                <a:solidFill>
                  <a:schemeClr val="accent1"/>
                </a:solidFill>
              </a:rPr>
              <a:t>Quick ROI</a:t>
            </a:r>
          </a:p>
          <a:p>
            <a:pPr marL="285702" lvl="1" indent="-285702">
              <a:buFont typeface="Arial" panose="020B0604020202020204" pitchFamily="34" charset="0"/>
              <a:buChar char="•"/>
            </a:pPr>
            <a:r>
              <a:rPr lang="en-US" sz="1200" dirty="0"/>
              <a:t>Seeing return on investment quickly, with around </a:t>
            </a:r>
            <a:r>
              <a:rPr lang="en-US" sz="1200" b="1" dirty="0"/>
              <a:t>30% of respondents reporting a “major positive impact” </a:t>
            </a:r>
            <a:r>
              <a:rPr lang="en-US" sz="1200" dirty="0"/>
              <a:t>from predictive analytics </a:t>
            </a:r>
            <a:r>
              <a:rPr lang="en-US" sz="1200" b="1" dirty="0"/>
              <a:t>within the first six months </a:t>
            </a:r>
            <a:r>
              <a:rPr lang="en-US" sz="1200" dirty="0"/>
              <a:t>and more than </a:t>
            </a:r>
            <a:r>
              <a:rPr lang="en-US" sz="1200" b="1" dirty="0"/>
              <a:t>50% indicating positive impact six to nine months</a:t>
            </a:r>
            <a:r>
              <a:rPr lang="en-US" sz="1200" dirty="0"/>
              <a:t> after roll out</a:t>
            </a:r>
          </a:p>
          <a:p>
            <a:r>
              <a:rPr lang="en-US" sz="1200" b="1" dirty="0">
                <a:solidFill>
                  <a:schemeClr val="accent1"/>
                </a:solidFill>
              </a:rPr>
              <a:t>Customer Facing Apps benefit most</a:t>
            </a:r>
          </a:p>
          <a:p>
            <a:pPr marL="285702" lvl="1" indent="-285702">
              <a:buFont typeface="Arial" panose="020B0604020202020204" pitchFamily="34" charset="0"/>
              <a:buChar char="•"/>
            </a:pPr>
            <a:r>
              <a:rPr lang="en-US" sz="1200" dirty="0"/>
              <a:t>Those using predictive analytics say it has had a </a:t>
            </a:r>
            <a:r>
              <a:rPr lang="en-US" sz="1200" b="1" dirty="0"/>
              <a:t>positive impact </a:t>
            </a:r>
            <a:r>
              <a:rPr lang="en-US" sz="1200" dirty="0"/>
              <a:t>on their organization with </a:t>
            </a:r>
            <a:r>
              <a:rPr lang="en-US" sz="1200" b="1" dirty="0"/>
              <a:t>finance, sales and marketing </a:t>
            </a:r>
            <a:r>
              <a:rPr lang="en-US" sz="1200" dirty="0"/>
              <a:t>and expect to benefit most from the use of predictive analytics in the future</a:t>
            </a:r>
          </a:p>
          <a:p>
            <a:pPr marL="285702" lvl="1" indent="-285702">
              <a:buFont typeface="Arial" panose="020B0604020202020204" pitchFamily="34" charset="0"/>
              <a:buChar char="•"/>
            </a:pPr>
            <a:r>
              <a:rPr lang="en-US" sz="1200" b="1" dirty="0"/>
              <a:t>Predicting customer needs and market trends</a:t>
            </a:r>
            <a:r>
              <a:rPr lang="en-US" sz="1200" dirty="0"/>
              <a:t> are seen as the most valuable</a:t>
            </a:r>
          </a:p>
          <a:p>
            <a:pPr lvl="1"/>
            <a:endParaRPr lang="en-CA" sz="1200" dirty="0"/>
          </a:p>
          <a:p>
            <a:pPr lvl="1"/>
            <a:r>
              <a:rPr lang="en-CA" sz="1200" dirty="0"/>
              <a:t>Full story about the </a:t>
            </a:r>
            <a:r>
              <a:rPr lang="en-CA" sz="1200" dirty="0" err="1"/>
              <a:t>LoudHouse</a:t>
            </a:r>
            <a:r>
              <a:rPr lang="en-CA" sz="1200" dirty="0"/>
              <a:t> survey is here:</a:t>
            </a:r>
          </a:p>
          <a:p>
            <a:pPr lvl="1"/>
            <a:r>
              <a:rPr lang="en-CA" sz="1200" dirty="0"/>
              <a:t> </a:t>
            </a:r>
            <a:r>
              <a:rPr lang="en-CA" sz="1200" dirty="0">
                <a:hlinkClick r:id="rId8"/>
              </a:rPr>
              <a:t>http://www.news-sap.com/sap-survey-finds-predictive-analytics-software-no-longer-in-the-hands-of-data-scientists/</a:t>
            </a:r>
            <a:endParaRPr lang="en-US" sz="1200" dirty="0"/>
          </a:p>
        </p:txBody>
      </p:sp>
    </p:spTree>
    <p:extLst>
      <p:ext uri="{BB962C8B-B14F-4D97-AF65-F5344CB8AC3E}">
        <p14:creationId xmlns:p14="http://schemas.microsoft.com/office/powerpoint/2010/main" val="1532489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56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Introducing </a:t>
            </a:r>
            <a:r>
              <a:rPr lang="en-US" sz="1700" cap="small" dirty="0" smtClean="0">
                <a:solidFill>
                  <a:srgbClr val="FFC000"/>
                </a:solidFill>
                <a:latin typeface="Calibri" pitchFamily="34" charset="0"/>
                <a:cs typeface="Calibri" pitchFamily="34" charset="0"/>
              </a:rPr>
              <a:t>Predictive Analytics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0" y="1371419"/>
            <a:ext cx="9143999" cy="622258"/>
          </a:xfrm>
          <a:prstGeom prst="rect">
            <a:avLst/>
          </a:prstGeom>
          <a:noFill/>
          <a:ln w="9525">
            <a:noFill/>
            <a:miter lim="800000"/>
            <a:headEnd/>
            <a:tailEnd/>
          </a:ln>
        </p:spPr>
        <p:txBody>
          <a:bodyPr wrap="square" lIns="128561" tIns="64280" rIns="128561" bIns="64280">
            <a:spAutoFit/>
          </a:bodyPr>
          <a:lstStyle/>
          <a:p>
            <a:pPr algn="ctr"/>
            <a:r>
              <a:rPr lang="en-US" sz="1600" b="1" cap="small" dirty="0">
                <a:solidFill>
                  <a:schemeClr val="bg2">
                    <a:lumMod val="50000"/>
                  </a:schemeClr>
                </a:solidFill>
                <a:ea typeface="Arial Unicode MS" pitchFamily="34" charset="-128"/>
                <a:cs typeface="Calibri" pitchFamily="34" charset="0"/>
              </a:rPr>
              <a:t>Vodafone Netherlands Helps Customers Enjoy Their Mobile Life with </a:t>
            </a:r>
            <a:r>
              <a:rPr lang="en-US" sz="1600" b="1" cap="small" dirty="0" smtClean="0">
                <a:solidFill>
                  <a:schemeClr val="bg2">
                    <a:lumMod val="50000"/>
                  </a:schemeClr>
                </a:solidFill>
                <a:ea typeface="Arial Unicode MS" pitchFamily="34" charset="-128"/>
                <a:cs typeface="Calibri" pitchFamily="34" charset="0"/>
              </a:rPr>
              <a:t>Predictive Analytics </a:t>
            </a:r>
            <a:endParaRPr lang="en-US" sz="1600" b="1" cap="small" dirty="0">
              <a:solidFill>
                <a:schemeClr val="bg2">
                  <a:lumMod val="50000"/>
                </a:schemeClr>
              </a:solidFill>
              <a:ea typeface="Arial Unicode MS" pitchFamily="34" charset="-128"/>
              <a:cs typeface="Calibri" pitchFamily="34" charset="0"/>
            </a:endParaRP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285999" y="5119194"/>
            <a:ext cx="4572000" cy="261610"/>
          </a:xfrm>
          <a:prstGeom prst="rect">
            <a:avLst/>
          </a:prstGeom>
        </p:spPr>
        <p:txBody>
          <a:bodyPr>
            <a:spAutoFit/>
          </a:bodyPr>
          <a:lstStyle/>
          <a:p>
            <a:r>
              <a:rPr lang="en-CA" sz="1100" dirty="0">
                <a:hlinkClick r:id="rId8"/>
              </a:rPr>
              <a:t>https://www.youtube.com/watch?v=fEQ6DEKOAOU#t=148</a:t>
            </a:r>
            <a:endParaRPr lang="en-CA" sz="1100" dirty="0"/>
          </a:p>
        </p:txBody>
      </p:sp>
      <p:pic>
        <p:nvPicPr>
          <p:cNvPr id="18452" name="Picture 20"/>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827638" y="2175755"/>
            <a:ext cx="4837180" cy="2856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7076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56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Introducing </a:t>
            </a:r>
            <a:r>
              <a:rPr lang="en-US" sz="1700" cap="small" dirty="0" smtClean="0">
                <a:solidFill>
                  <a:srgbClr val="FFC000"/>
                </a:solidFill>
                <a:latin typeface="Calibri" pitchFamily="34" charset="0"/>
                <a:cs typeface="Calibri" pitchFamily="34" charset="0"/>
              </a:rPr>
              <a:t>Predictive Analytics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0" y="1545230"/>
            <a:ext cx="9143999" cy="376037"/>
          </a:xfrm>
          <a:prstGeom prst="rect">
            <a:avLst/>
          </a:prstGeom>
          <a:noFill/>
          <a:ln w="9525">
            <a:noFill/>
            <a:miter lim="800000"/>
            <a:headEnd/>
            <a:tailEnd/>
          </a:ln>
        </p:spPr>
        <p:txBody>
          <a:bodyPr wrap="square" lIns="128561" tIns="64280" rIns="128561" bIns="64280">
            <a:spAutoFit/>
          </a:bodyPr>
          <a:lstStyle/>
          <a:p>
            <a:pPr algn="ctr"/>
            <a:r>
              <a:rPr lang="en-US" sz="1600" b="1" cap="small" dirty="0">
                <a:solidFill>
                  <a:schemeClr val="bg2">
                    <a:lumMod val="50000"/>
                  </a:schemeClr>
                </a:solidFill>
                <a:ea typeface="Arial Unicode MS" pitchFamily="34" charset="-128"/>
                <a:cs typeface="Calibri" pitchFamily="34" charset="0"/>
              </a:rPr>
              <a:t>Business Analytics User Personas</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8"/>
          <a:stretch>
            <a:fillRect/>
          </a:stretch>
        </p:blipFill>
        <p:spPr>
          <a:xfrm>
            <a:off x="822482" y="2123540"/>
            <a:ext cx="7499033" cy="4170381"/>
          </a:xfrm>
          <a:prstGeom prst="rect">
            <a:avLst/>
          </a:prstGeom>
        </p:spPr>
      </p:pic>
    </p:spTree>
    <p:extLst>
      <p:ext uri="{BB962C8B-B14F-4D97-AF65-F5344CB8AC3E}">
        <p14:creationId xmlns:p14="http://schemas.microsoft.com/office/powerpoint/2010/main" val="248692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59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7513488"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Introducing </a:t>
            </a:r>
            <a:r>
              <a:rPr lang="en-US" sz="1700" cap="small" dirty="0" smtClean="0">
                <a:solidFill>
                  <a:srgbClr val="FFC000"/>
                </a:solidFill>
                <a:latin typeface="Calibri" pitchFamily="34" charset="0"/>
                <a:cs typeface="Calibri" pitchFamily="34" charset="0"/>
              </a:rPr>
              <a:t>Predictive Analytics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0" y="1545230"/>
            <a:ext cx="9143999" cy="376037"/>
          </a:xfrm>
          <a:prstGeom prst="rect">
            <a:avLst/>
          </a:prstGeom>
          <a:noFill/>
          <a:ln w="9525">
            <a:noFill/>
            <a:miter lim="800000"/>
            <a:headEnd/>
            <a:tailEnd/>
          </a:ln>
        </p:spPr>
        <p:txBody>
          <a:bodyPr wrap="square" lIns="128561" tIns="64280" rIns="128561" bIns="64280">
            <a:spAutoFit/>
          </a:bodyPr>
          <a:lstStyle/>
          <a:p>
            <a:pPr algn="ctr"/>
            <a:r>
              <a:rPr lang="en-US" sz="1600" b="1" cap="small" dirty="0">
                <a:solidFill>
                  <a:schemeClr val="bg2">
                    <a:lumMod val="50000"/>
                  </a:schemeClr>
                </a:solidFill>
                <a:ea typeface="Arial Unicode MS" pitchFamily="34" charset="-128"/>
                <a:cs typeface="Calibri" pitchFamily="34" charset="0"/>
              </a:rPr>
              <a:t>Bringing Advanced Analytics to a Wider Audience</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7938" name="Picture 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12348" y="2034440"/>
            <a:ext cx="7919302" cy="4262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9135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66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8068160"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Introducing </a:t>
            </a:r>
            <a:r>
              <a:rPr lang="en-US" sz="1700" cap="small" dirty="0" smtClean="0">
                <a:solidFill>
                  <a:srgbClr val="FFC000"/>
                </a:solidFill>
                <a:latin typeface="Calibri" pitchFamily="34" charset="0"/>
                <a:cs typeface="Calibri" pitchFamily="34" charset="0"/>
              </a:rPr>
              <a:t>Predictive Analytics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281874" y="1533270"/>
            <a:ext cx="8862126" cy="376037"/>
          </a:xfrm>
          <a:prstGeom prst="rect">
            <a:avLst/>
          </a:prstGeom>
          <a:noFill/>
          <a:ln w="9525">
            <a:noFill/>
            <a:miter lim="800000"/>
            <a:headEnd/>
            <a:tailEnd/>
          </a:ln>
        </p:spPr>
        <p:txBody>
          <a:bodyPr wrap="square" lIns="128561" tIns="64280" rIns="128561" bIns="64280">
            <a:spAutoFit/>
          </a:bodyPr>
          <a:lstStyle/>
          <a:p>
            <a:pPr algn="ctr"/>
            <a:r>
              <a:rPr lang="en-US" sz="1600" b="1" cap="small" dirty="0">
                <a:solidFill>
                  <a:schemeClr val="bg2">
                    <a:lumMod val="50000"/>
                  </a:schemeClr>
                </a:solidFill>
                <a:latin typeface="+mj-lt"/>
                <a:ea typeface="Arial Unicode MS" pitchFamily="34" charset="-128"/>
                <a:cs typeface="Calibri" pitchFamily="34" charset="0"/>
              </a:rPr>
              <a:t>Working with real business data</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8"/>
          <a:stretch>
            <a:fillRect/>
          </a:stretch>
        </p:blipFill>
        <p:spPr>
          <a:xfrm>
            <a:off x="281874" y="2304149"/>
            <a:ext cx="8573516" cy="4040038"/>
          </a:xfrm>
          <a:prstGeom prst="rect">
            <a:avLst/>
          </a:prstGeom>
        </p:spPr>
      </p:pic>
    </p:spTree>
    <p:extLst>
      <p:ext uri="{BB962C8B-B14F-4D97-AF65-F5344CB8AC3E}">
        <p14:creationId xmlns:p14="http://schemas.microsoft.com/office/powerpoint/2010/main" val="3002597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768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8068160"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Introducing </a:t>
            </a:r>
            <a:r>
              <a:rPr lang="en-US" sz="1700" cap="small" dirty="0" smtClean="0">
                <a:solidFill>
                  <a:srgbClr val="FFC000"/>
                </a:solidFill>
                <a:latin typeface="Calibri" pitchFamily="34" charset="0"/>
                <a:cs typeface="Calibri" pitchFamily="34" charset="0"/>
              </a:rPr>
              <a:t>Predictive Analytics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281874" y="1533270"/>
            <a:ext cx="8862126" cy="376037"/>
          </a:xfrm>
          <a:prstGeom prst="rect">
            <a:avLst/>
          </a:prstGeom>
          <a:noFill/>
          <a:ln w="9525">
            <a:noFill/>
            <a:miter lim="800000"/>
            <a:headEnd/>
            <a:tailEnd/>
          </a:ln>
        </p:spPr>
        <p:txBody>
          <a:bodyPr wrap="square" lIns="128561" tIns="64280" rIns="128561" bIns="64280">
            <a:spAutoFit/>
          </a:bodyPr>
          <a:lstStyle/>
          <a:p>
            <a:pPr algn="ctr"/>
            <a:r>
              <a:rPr lang="en-US" sz="1600" b="1" cap="small" dirty="0">
                <a:solidFill>
                  <a:schemeClr val="bg2">
                    <a:lumMod val="50000"/>
                  </a:schemeClr>
                </a:solidFill>
                <a:latin typeface="+mj-lt"/>
                <a:ea typeface="Arial Unicode MS" pitchFamily="34" charset="-128"/>
                <a:cs typeface="Calibri" pitchFamily="34" charset="0"/>
              </a:rPr>
              <a:t>Analytics Task Simplification</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t="10161" b="4715"/>
          <a:stretch/>
        </p:blipFill>
        <p:spPr bwMode="auto">
          <a:xfrm>
            <a:off x="1326911" y="2228571"/>
            <a:ext cx="6609746" cy="4202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gray">
          <a:xfrm>
            <a:off x="5198262" y="2362577"/>
            <a:ext cx="2593188" cy="266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CA" sz="1200"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rPr>
              <a:t>Automated Analytics</a:t>
            </a:r>
            <a:r>
              <a:rPr kumimoji="0" lang="en-CA" sz="1200" b="0" i="0" u="none" strike="noStrike" kern="0" cap="none" spc="0" normalizeH="0" noProof="0" dirty="0" smtClean="0">
                <a:ln>
                  <a:noFill/>
                </a:ln>
                <a:solidFill>
                  <a:schemeClr val="bg1"/>
                </a:solidFill>
                <a:effectLst/>
                <a:uLnTx/>
                <a:uFillTx/>
                <a:ea typeface="Arial Unicode MS" pitchFamily="34" charset="-128"/>
                <a:cs typeface="Arial Unicode MS" pitchFamily="34" charset="-128"/>
              </a:rPr>
              <a:t> Mode</a:t>
            </a:r>
            <a:endParaRPr kumimoji="0" lang="en-CA" sz="1200"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6213019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871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8068160"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Introducing </a:t>
            </a:r>
            <a:r>
              <a:rPr lang="en-US" sz="1700" cap="small" dirty="0" smtClean="0">
                <a:solidFill>
                  <a:srgbClr val="FFC000"/>
                </a:solidFill>
                <a:latin typeface="Calibri" pitchFamily="34" charset="0"/>
                <a:cs typeface="Calibri" pitchFamily="34" charset="0"/>
              </a:rPr>
              <a:t>Predictive Analytics</a:t>
            </a:r>
            <a:endParaRPr lang="en-US" sz="1700" cap="small" dirty="0">
              <a:solidFill>
                <a:srgbClr val="FFC000"/>
              </a:solidFill>
              <a:latin typeface="Calibri" pitchFamily="34" charset="0"/>
              <a:cs typeface="Calibri" pitchFamily="34" charset="0"/>
            </a:endParaRPr>
          </a:p>
        </p:txBody>
      </p:sp>
      <p:sp>
        <p:nvSpPr>
          <p:cNvPr id="7" name="TextBox 62"/>
          <p:cNvSpPr txBox="1">
            <a:spLocks noChangeArrowheads="1"/>
          </p:cNvSpPr>
          <p:nvPr/>
        </p:nvSpPr>
        <p:spPr bwMode="auto">
          <a:xfrm>
            <a:off x="281874" y="1299009"/>
            <a:ext cx="8862126" cy="622258"/>
          </a:xfrm>
          <a:prstGeom prst="rect">
            <a:avLst/>
          </a:prstGeom>
          <a:noFill/>
          <a:ln w="9525">
            <a:noFill/>
            <a:miter lim="800000"/>
            <a:headEnd/>
            <a:tailEnd/>
          </a:ln>
        </p:spPr>
        <p:txBody>
          <a:bodyPr wrap="square" lIns="128561" tIns="64280" rIns="128561" bIns="64280">
            <a:spAutoFit/>
          </a:bodyPr>
          <a:lstStyle/>
          <a:p>
            <a:pPr algn="ctr"/>
            <a:r>
              <a:rPr lang="en-US" sz="1600" b="1" cap="small" dirty="0">
                <a:solidFill>
                  <a:schemeClr val="bg2">
                    <a:lumMod val="50000"/>
                  </a:schemeClr>
                </a:solidFill>
                <a:latin typeface="+mj-lt"/>
                <a:ea typeface="Arial Unicode MS" pitchFamily="34" charset="-128"/>
                <a:cs typeface="Calibri" pitchFamily="34" charset="0"/>
              </a:rPr>
              <a:t>Simplified Analytic </a:t>
            </a:r>
            <a:r>
              <a:rPr lang="en-US" sz="1600" b="1" cap="small" dirty="0" smtClean="0">
                <a:solidFill>
                  <a:schemeClr val="bg2">
                    <a:lumMod val="50000"/>
                  </a:schemeClr>
                </a:solidFill>
                <a:latin typeface="+mj-lt"/>
                <a:ea typeface="Arial Unicode MS" pitchFamily="34" charset="-128"/>
                <a:cs typeface="Calibri" pitchFamily="34" charset="0"/>
              </a:rPr>
              <a:t>Process</a:t>
            </a:r>
          </a:p>
          <a:p>
            <a:pPr algn="ctr"/>
            <a:r>
              <a:rPr lang="en-US" sz="1600" dirty="0">
                <a:solidFill>
                  <a:schemeClr val="bg2">
                    <a:lumMod val="50000"/>
                  </a:schemeClr>
                </a:solidFill>
              </a:rPr>
              <a:t>Faster Model Development Process with </a:t>
            </a:r>
            <a:r>
              <a:rPr lang="en-US" sz="1600" dirty="0" smtClean="0">
                <a:solidFill>
                  <a:schemeClr val="bg2">
                    <a:lumMod val="50000"/>
                  </a:schemeClr>
                </a:solidFill>
              </a:rPr>
              <a:t>Predictive Analytics</a:t>
            </a:r>
            <a:endParaRPr lang="en-US" sz="1600" dirty="0">
              <a:solidFill>
                <a:schemeClr val="bg2">
                  <a:lumMod val="50000"/>
                </a:schemeClr>
              </a:solidFill>
            </a:endParaRP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t="22572" r="4169" b="23941"/>
          <a:stretch/>
        </p:blipFill>
        <p:spPr bwMode="auto">
          <a:xfrm>
            <a:off x="1" y="2339212"/>
            <a:ext cx="8752114" cy="3672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84181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8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 5" hidden="1"/>
          <p:cNvSpPr/>
          <p:nvPr>
            <p:custDataLst>
              <p:tags r:id="rId3"/>
            </p:custDataLst>
          </p:nvPr>
        </p:nvSpPr>
        <p:spPr bwMode="auto">
          <a:xfrm>
            <a:off x="0" y="0"/>
            <a:ext cx="158750" cy="158750"/>
          </a:xfrm>
          <a:prstGeom prst="rect">
            <a:avLst/>
          </a:prstGeom>
          <a:solidFill>
            <a:schemeClr val="accent1"/>
          </a:solidFill>
          <a:ln w="6350" algn="ctr">
            <a:noFill/>
            <a:miter lim="800000"/>
            <a:headEnd/>
            <a:tailEnd/>
          </a:ln>
        </p:spPr>
        <p:txBody>
          <a:bodyPr vert="horz" wrap="none" lIns="0" tIns="0" rIns="0" bIns="0" rtlCol="0" anchor="ctr" anchorCtr="0">
            <a:noAutofit/>
          </a:bodyPr>
          <a:lstStyle/>
          <a:p>
            <a:pPr algn="ctr" fontAlgn="base">
              <a:spcBef>
                <a:spcPct val="0"/>
              </a:spcBef>
              <a:spcAft>
                <a:spcPct val="0"/>
              </a:spcAft>
              <a:buClr>
                <a:srgbClr val="F0AB00"/>
              </a:buClr>
              <a:buSzPct val="80000"/>
            </a:pPr>
            <a:endParaRPr kumimoji="0" lang="en-US" altLang="zh-HK" sz="1100" b="1" u="none" strike="noStrike" kern="0" cap="none" spc="0" normalizeH="0" noProof="0" dirty="0" smtClean="0">
              <a:ln>
                <a:noFill/>
              </a:ln>
              <a:effectLst/>
              <a:uLnTx/>
              <a:uFillTx/>
              <a:cs typeface="Arial"/>
              <a:sym typeface="Arial"/>
            </a:endParaRPr>
          </a:p>
        </p:txBody>
      </p:sp>
      <p:sp>
        <p:nvSpPr>
          <p:cNvPr id="8" name="Title 7"/>
          <p:cNvSpPr>
            <a:spLocks noGrp="1"/>
          </p:cNvSpPr>
          <p:nvPr>
            <p:ph type="title"/>
          </p:nvPr>
        </p:nvSpPr>
        <p:spPr>
          <a:xfrm>
            <a:off x="324000" y="324000"/>
            <a:ext cx="8068160" cy="756000"/>
          </a:xfrm>
        </p:spPr>
        <p:txBody>
          <a:bodyPr/>
          <a:lstStyle/>
          <a:p>
            <a:pPr fontAlgn="base">
              <a:spcBef>
                <a:spcPct val="50000"/>
              </a:spcBef>
              <a:spcAft>
                <a:spcPct val="0"/>
              </a:spcAft>
            </a:pPr>
            <a:r>
              <a:rPr lang="de-DE" sz="1800" dirty="0"/>
              <a:t>Introduction to Next Generation Business Intelligence with </a:t>
            </a:r>
            <a:r>
              <a:rPr lang="en-CA" sz="1800" dirty="0"/>
              <a:t>Automated Analytics Mode in SAP Predictive Analytics</a:t>
            </a:r>
            <a:r>
              <a:rPr lang="en-US" sz="1800" dirty="0" smtClean="0"/>
              <a:t/>
            </a:r>
            <a:br>
              <a:rPr lang="en-US" sz="1800" dirty="0" smtClean="0"/>
            </a:br>
            <a:r>
              <a:rPr lang="en-US" sz="1700" cap="small" dirty="0">
                <a:solidFill>
                  <a:srgbClr val="FFC000"/>
                </a:solidFill>
                <a:latin typeface="Calibri" pitchFamily="34" charset="0"/>
                <a:cs typeface="Calibri" pitchFamily="34" charset="0"/>
              </a:rPr>
              <a:t>How does </a:t>
            </a:r>
            <a:r>
              <a:rPr lang="en-US" sz="1700" cap="small" dirty="0" smtClean="0">
                <a:solidFill>
                  <a:srgbClr val="FFC000"/>
                </a:solidFill>
                <a:latin typeface="Calibri" pitchFamily="34" charset="0"/>
                <a:cs typeface="Calibri" pitchFamily="34" charset="0"/>
              </a:rPr>
              <a:t>Predictive Analytics </a:t>
            </a:r>
            <a:r>
              <a:rPr lang="en-US" sz="1700" cap="small" dirty="0">
                <a:solidFill>
                  <a:srgbClr val="FFC000"/>
                </a:solidFill>
                <a:latin typeface="Calibri" pitchFamily="34" charset="0"/>
                <a:cs typeface="Calibri" pitchFamily="34" charset="0"/>
              </a:rPr>
              <a:t>fit in with other existing SAP Advanced Analytics Solutions?</a:t>
            </a:r>
          </a:p>
        </p:txBody>
      </p:sp>
      <p:sp>
        <p:nvSpPr>
          <p:cNvPr id="7" name="TextBox 62"/>
          <p:cNvSpPr txBox="1">
            <a:spLocks noChangeArrowheads="1"/>
          </p:cNvSpPr>
          <p:nvPr/>
        </p:nvSpPr>
        <p:spPr bwMode="auto">
          <a:xfrm>
            <a:off x="281874" y="1533270"/>
            <a:ext cx="8862126" cy="376037"/>
          </a:xfrm>
          <a:prstGeom prst="rect">
            <a:avLst/>
          </a:prstGeom>
          <a:noFill/>
          <a:ln w="9525">
            <a:noFill/>
            <a:miter lim="800000"/>
            <a:headEnd/>
            <a:tailEnd/>
          </a:ln>
        </p:spPr>
        <p:txBody>
          <a:bodyPr wrap="square" lIns="128561" tIns="64280" rIns="128561" bIns="64280">
            <a:spAutoFit/>
          </a:bodyPr>
          <a:lstStyle/>
          <a:p>
            <a:pPr algn="ctr"/>
            <a:r>
              <a:rPr lang="en-US" sz="1600" b="1" cap="small" dirty="0">
                <a:solidFill>
                  <a:schemeClr val="bg2">
                    <a:lumMod val="50000"/>
                  </a:schemeClr>
                </a:solidFill>
                <a:latin typeface="+mj-lt"/>
                <a:ea typeface="Arial Unicode MS" pitchFamily="34" charset="-128"/>
                <a:cs typeface="Calibri" pitchFamily="34" charset="0"/>
              </a:rPr>
              <a:t>Different Tools for different Users</a:t>
            </a:r>
          </a:p>
        </p:txBody>
      </p:sp>
      <p:cxnSp>
        <p:nvCxnSpPr>
          <p:cNvPr id="9"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Gerade Verbindung 30"/>
          <p:cNvCxnSpPr/>
          <p:nvPr/>
        </p:nvCxnSpPr>
        <p:spPr bwMode="auto">
          <a:xfrm>
            <a:off x="1326911" y="1909307"/>
            <a:ext cx="6723934" cy="1196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8" cstate="screen">
            <a:extLst>
              <a:ext uri="{28A0092B-C50C-407E-A947-70E740481C1C}">
                <a14:useLocalDpi xmlns:a14="http://schemas.microsoft.com/office/drawing/2010/main"/>
              </a:ext>
            </a:extLst>
          </a:blip>
          <a:srcRect t="3581" b="4451"/>
          <a:stretch/>
        </p:blipFill>
        <p:spPr>
          <a:xfrm>
            <a:off x="613117" y="2038218"/>
            <a:ext cx="7985265" cy="4266260"/>
          </a:xfrm>
          <a:prstGeom prst="rect">
            <a:avLst/>
          </a:prstGeom>
        </p:spPr>
      </p:pic>
    </p:spTree>
    <p:extLst>
      <p:ext uri="{BB962C8B-B14F-4D97-AF65-F5344CB8AC3E}">
        <p14:creationId xmlns:p14="http://schemas.microsoft.com/office/powerpoint/2010/main" val="16818307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23999" y="2444400"/>
            <a:ext cx="8820001" cy="738664"/>
          </a:xfrm>
        </p:spPr>
        <p:txBody>
          <a:bodyPr/>
          <a:lstStyle/>
          <a:p>
            <a:r>
              <a:rPr lang="en-US" dirty="0" smtClean="0"/>
              <a:t>Hands-On Exercises – </a:t>
            </a:r>
            <a:br>
              <a:rPr lang="en-US" dirty="0" smtClean="0"/>
            </a:br>
            <a:r>
              <a:rPr lang="en-US" dirty="0" smtClean="0"/>
              <a:t/>
            </a:r>
            <a:br>
              <a:rPr lang="en-US" dirty="0" smtClean="0"/>
            </a:br>
            <a:r>
              <a:rPr lang="en-US" sz="2400" dirty="0" smtClean="0"/>
              <a:t>07 – Predictive Analytics Automated Mode (4 exercises)</a:t>
            </a:r>
            <a:br>
              <a:rPr lang="en-US" sz="2400" dirty="0" smtClean="0"/>
            </a:br>
            <a:r>
              <a:rPr lang="en-US" sz="2400" dirty="0" smtClean="0"/>
              <a:t/>
            </a:r>
            <a:br>
              <a:rPr lang="en-US" sz="2400" dirty="0" smtClean="0"/>
            </a:br>
            <a:r>
              <a:rPr lang="en-US" sz="2400" dirty="0" smtClean="0"/>
              <a:t>08 </a:t>
            </a:r>
            <a:r>
              <a:rPr lang="en-US" sz="2400" dirty="0"/>
              <a:t>– </a:t>
            </a:r>
            <a:r>
              <a:rPr lang="en-US" sz="2400" dirty="0" smtClean="0"/>
              <a:t>PA Automated Time Series</a:t>
            </a:r>
            <a:endParaRPr lang="en-US" sz="2800" dirty="0"/>
          </a:p>
        </p:txBody>
      </p:sp>
      <p:sp>
        <p:nvSpPr>
          <p:cNvPr id="2" name="Rectangle 1"/>
          <p:cNvSpPr/>
          <p:nvPr/>
        </p:nvSpPr>
        <p:spPr>
          <a:xfrm>
            <a:off x="242046" y="5925688"/>
            <a:ext cx="6122895" cy="646331"/>
          </a:xfrm>
          <a:prstGeom prst="rect">
            <a:avLst/>
          </a:prstGeom>
        </p:spPr>
        <p:txBody>
          <a:bodyPr wrap="square">
            <a:spAutoFit/>
          </a:bodyPr>
          <a:lstStyle/>
          <a:p>
            <a:r>
              <a:rPr lang="en-CA" dirty="0"/>
              <a:t>The following </a:t>
            </a:r>
            <a:r>
              <a:rPr lang="en-CA" dirty="0" smtClean="0"/>
              <a:t>exercises </a:t>
            </a:r>
            <a:r>
              <a:rPr lang="en-CA" dirty="0"/>
              <a:t>will introduce you to the basics of how predictive modelling works in Predictive Analytics. </a:t>
            </a:r>
            <a:endParaRPr lang="en-US" dirty="0"/>
          </a:p>
        </p:txBody>
      </p:sp>
    </p:spTree>
    <p:extLst>
      <p:ext uri="{BB962C8B-B14F-4D97-AF65-F5344CB8AC3E}">
        <p14:creationId xmlns:p14="http://schemas.microsoft.com/office/powerpoint/2010/main" val="243376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Day 3</a:t>
            </a:r>
            <a:endParaRPr lang="en-US" dirty="0"/>
          </a:p>
        </p:txBody>
      </p:sp>
      <p:pic>
        <p:nvPicPr>
          <p:cNvPr id="6" name="Picture 2" descr="C:\Users\d019534\AppData\Local\Microsoft\Windows\Temporary Internet Files\Content.IE5\STJ40QJH\275098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a:ext>
            </a:extLst>
          </a:blip>
          <a:src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39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for </a:t>
            </a:r>
            <a:r>
              <a:rPr lang="en-CA" dirty="0" smtClean="0"/>
              <a:t>Monday June 20, 2016</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94207045"/>
              </p:ext>
            </p:extLst>
          </p:nvPr>
        </p:nvGraphicFramePr>
        <p:xfrm>
          <a:off x="324000" y="1691978"/>
          <a:ext cx="8199657" cy="3893251"/>
        </p:xfrm>
        <a:graphic>
          <a:graphicData uri="http://schemas.openxmlformats.org/drawingml/2006/table">
            <a:tbl>
              <a:tblPr firstRow="1" bandRow="1">
                <a:tableStyleId>{BC89EF96-8CEA-46FF-86C4-4CE0E7609802}</a:tableStyleId>
              </a:tblPr>
              <a:tblGrid>
                <a:gridCol w="503438"/>
                <a:gridCol w="571056"/>
                <a:gridCol w="4222377"/>
                <a:gridCol w="2902786"/>
              </a:tblGrid>
              <a:tr h="284126">
                <a:tc>
                  <a:txBody>
                    <a:bodyPr/>
                    <a:lstStyle/>
                    <a:p>
                      <a:pPr algn="ctr" fontAlgn="ctr"/>
                      <a:r>
                        <a:rPr lang="en-CA" sz="1400" u="none" strike="noStrike" dirty="0">
                          <a:effectLst/>
                          <a:latin typeface="Cambria" panose="02040503050406030204" pitchFamily="18" charset="0"/>
                        </a:rPr>
                        <a:t>Start</a:t>
                      </a:r>
                      <a:endParaRPr lang="en-CA" sz="1400" b="0" i="0" u="none" strike="noStrike" dirty="0">
                        <a:solidFill>
                          <a:srgbClr val="000000"/>
                        </a:solidFill>
                        <a:effectLst/>
                        <a:latin typeface="Cambria" panose="02040503050406030204" pitchFamily="18" charset="0"/>
                      </a:endParaRPr>
                    </a:p>
                  </a:txBody>
                  <a:tcPr marL="9262" marR="9262" marT="9262" marB="0" anchor="ctr"/>
                </a:tc>
                <a:tc>
                  <a:txBody>
                    <a:bodyPr/>
                    <a:lstStyle/>
                    <a:p>
                      <a:pPr algn="ctr" fontAlgn="ctr"/>
                      <a:r>
                        <a:rPr lang="en-CA" sz="1400" u="none" strike="noStrike">
                          <a:effectLst/>
                          <a:latin typeface="Cambria" panose="02040503050406030204" pitchFamily="18" charset="0"/>
                        </a:rPr>
                        <a:t>End</a:t>
                      </a:r>
                      <a:endParaRPr lang="en-CA" sz="1400" b="0" i="0" u="none" strike="noStrike">
                        <a:solidFill>
                          <a:srgbClr val="000000"/>
                        </a:solidFill>
                        <a:effectLst/>
                        <a:latin typeface="Cambria" panose="02040503050406030204" pitchFamily="18" charset="0"/>
                      </a:endParaRPr>
                    </a:p>
                  </a:txBody>
                  <a:tcPr marL="9262" marR="9262" marT="9262" marB="0" anchor="ctr"/>
                </a:tc>
                <a:tc>
                  <a:txBody>
                    <a:bodyPr/>
                    <a:lstStyle/>
                    <a:p>
                      <a:pPr algn="ctr" fontAlgn="ctr"/>
                      <a:r>
                        <a:rPr lang="en-CA" sz="1400" u="none" strike="noStrike" dirty="0">
                          <a:effectLst/>
                          <a:latin typeface="Cambria" panose="02040503050406030204" pitchFamily="18" charset="0"/>
                        </a:rPr>
                        <a:t>Topic</a:t>
                      </a:r>
                      <a:endParaRPr lang="en-CA" sz="1400" b="0" i="0" u="none" strike="noStrike" dirty="0">
                        <a:solidFill>
                          <a:srgbClr val="000000"/>
                        </a:solidFill>
                        <a:effectLst/>
                        <a:latin typeface="Cambria" panose="02040503050406030204" pitchFamily="18" charset="0"/>
                      </a:endParaRPr>
                    </a:p>
                  </a:txBody>
                  <a:tcPr marL="9262" marR="9262" marT="9262" marB="0" anchor="ctr"/>
                </a:tc>
                <a:tc>
                  <a:txBody>
                    <a:bodyPr/>
                    <a:lstStyle/>
                    <a:p>
                      <a:pPr algn="ctr" fontAlgn="b"/>
                      <a:r>
                        <a:rPr lang="en-CA" sz="1400" u="none" strike="noStrike" dirty="0">
                          <a:effectLst/>
                          <a:latin typeface="Cambria" panose="02040503050406030204" pitchFamily="18" charset="0"/>
                        </a:rPr>
                        <a:t>Description</a:t>
                      </a:r>
                      <a:endParaRPr lang="en-CA" sz="1400" b="0" i="0" u="none" strike="noStrike" dirty="0">
                        <a:solidFill>
                          <a:srgbClr val="000000"/>
                        </a:solidFill>
                        <a:effectLst/>
                        <a:latin typeface="Cambria" panose="02040503050406030204" pitchFamily="18" charset="0"/>
                      </a:endParaRPr>
                    </a:p>
                  </a:txBody>
                  <a:tcPr marL="9262" marR="9262" marT="9262" marB="0" anchor="b"/>
                </a:tc>
              </a:tr>
              <a:tr h="284126">
                <a:tc>
                  <a:txBody>
                    <a:bodyPr/>
                    <a:lstStyle/>
                    <a:p>
                      <a:pPr algn="r" fontAlgn="ctr"/>
                      <a:r>
                        <a:rPr lang="en-CA" sz="1400" b="0" i="0" u="none" strike="noStrike">
                          <a:solidFill>
                            <a:srgbClr val="000000"/>
                          </a:solidFill>
                          <a:effectLst/>
                          <a:latin typeface="Cambria" panose="02040503050406030204" pitchFamily="18" charset="0"/>
                        </a:rPr>
                        <a:t>9:00</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9:30</a:t>
                      </a:r>
                    </a:p>
                  </a:txBody>
                  <a:tcPr marL="7620" marR="7620" marT="7620" marB="0" anchor="ctr"/>
                </a:tc>
                <a:tc>
                  <a:txBody>
                    <a:bodyPr/>
                    <a:lstStyle/>
                    <a:p>
                      <a:pPr algn="l" fontAlgn="ctr"/>
                      <a:r>
                        <a:rPr lang="en-CA" sz="1400" b="0" i="0" u="none" strike="noStrike">
                          <a:solidFill>
                            <a:srgbClr val="000000"/>
                          </a:solidFill>
                          <a:effectLst/>
                          <a:latin typeface="Cambria" panose="02040503050406030204" pitchFamily="18" charset="0"/>
                        </a:rPr>
                        <a:t>Welcome and introductions</a:t>
                      </a:r>
                    </a:p>
                  </a:txBody>
                  <a:tcPr marL="7620" marR="7620" marT="7620" marB="0" anchor="ctr"/>
                </a:tc>
                <a:tc>
                  <a:txBody>
                    <a:bodyPr/>
                    <a:lstStyle/>
                    <a:p>
                      <a:pPr algn="l" fontAlgn="b"/>
                      <a:r>
                        <a:rPr lang="en-CA" sz="1400" b="0" i="0" u="none" strike="noStrike">
                          <a:solidFill>
                            <a:srgbClr val="000000"/>
                          </a:solidFill>
                          <a:effectLst/>
                          <a:latin typeface="Cambria" panose="02040503050406030204" pitchFamily="18" charset="0"/>
                        </a:rPr>
                        <a:t>General introductions, agenda</a:t>
                      </a:r>
                    </a:p>
                  </a:txBody>
                  <a:tcPr marL="7620" marR="7620" marT="7620" marB="0" anchor="b"/>
                </a:tc>
              </a:tr>
              <a:tr h="284126">
                <a:tc>
                  <a:txBody>
                    <a:bodyPr/>
                    <a:lstStyle/>
                    <a:p>
                      <a:pPr algn="r" fontAlgn="ctr"/>
                      <a:r>
                        <a:rPr lang="en-CA" sz="1400" b="0" i="0" u="none" strike="noStrike">
                          <a:solidFill>
                            <a:srgbClr val="000000"/>
                          </a:solidFill>
                          <a:effectLst/>
                          <a:latin typeface="Cambria" panose="02040503050406030204" pitchFamily="18" charset="0"/>
                        </a:rPr>
                        <a:t>9:30</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10:30</a:t>
                      </a:r>
                    </a:p>
                  </a:txBody>
                  <a:tcPr marL="7620" marR="7620" marT="7620" marB="0" anchor="ctr"/>
                </a:tc>
                <a:tc>
                  <a:txBody>
                    <a:bodyPr/>
                    <a:lstStyle/>
                    <a:p>
                      <a:pPr algn="l" fontAlgn="ctr"/>
                      <a:r>
                        <a:rPr lang="en-CA" sz="1400" b="0" i="0" u="none" strike="noStrike">
                          <a:solidFill>
                            <a:srgbClr val="000000"/>
                          </a:solidFill>
                          <a:effectLst/>
                          <a:latin typeface="Cambria" panose="02040503050406030204" pitchFamily="18" charset="0"/>
                        </a:rPr>
                        <a:t>UA Teaching resources, Analytics BI/BW curriculum, Data Sources</a:t>
                      </a:r>
                    </a:p>
                  </a:txBody>
                  <a:tcPr marL="7620" marR="7620" marT="7620" marB="0" anchor="ctr"/>
                </a:tc>
                <a:tc>
                  <a:txBody>
                    <a:bodyPr/>
                    <a:lstStyle/>
                    <a:p>
                      <a:pPr algn="l" fontAlgn="b"/>
                      <a:r>
                        <a:rPr lang="en-CA" sz="1400" b="0" i="0" u="none" strike="noStrike">
                          <a:solidFill>
                            <a:srgbClr val="000000"/>
                          </a:solidFill>
                          <a:effectLst/>
                          <a:latin typeface="Cambria" panose="02040503050406030204" pitchFamily="18" charset="0"/>
                        </a:rPr>
                        <a:t>Where to find curriculum, updates and discussions</a:t>
                      </a:r>
                    </a:p>
                  </a:txBody>
                  <a:tcPr marL="7620" marR="7620" marT="7620" marB="0" anchor="b"/>
                </a:tc>
              </a:tr>
              <a:tr h="284126">
                <a:tc>
                  <a:txBody>
                    <a:bodyPr/>
                    <a:lstStyle/>
                    <a:p>
                      <a:pPr algn="r" fontAlgn="ctr"/>
                      <a:r>
                        <a:rPr lang="en-CA" sz="1400" b="0" i="0" u="none" strike="noStrike">
                          <a:solidFill>
                            <a:srgbClr val="000000"/>
                          </a:solidFill>
                          <a:effectLst/>
                          <a:latin typeface="Cambria" panose="02040503050406030204" pitchFamily="18" charset="0"/>
                        </a:rPr>
                        <a:t>10:30</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10:45</a:t>
                      </a:r>
                    </a:p>
                  </a:txBody>
                  <a:tcPr marL="7620" marR="7620" marT="7620" marB="0" anchor="ctr"/>
                </a:tc>
                <a:tc>
                  <a:txBody>
                    <a:bodyPr/>
                    <a:lstStyle/>
                    <a:p>
                      <a:pPr algn="l" fontAlgn="ctr"/>
                      <a:r>
                        <a:rPr lang="en-CA" sz="1400" b="0" i="0" u="none" strike="noStrike">
                          <a:solidFill>
                            <a:srgbClr val="000000"/>
                          </a:solidFill>
                          <a:effectLst/>
                          <a:latin typeface="Cambria" panose="02040503050406030204" pitchFamily="18" charset="0"/>
                        </a:rPr>
                        <a:t>Break</a:t>
                      </a:r>
                    </a:p>
                  </a:txBody>
                  <a:tcPr marL="7620" marR="7620" marT="7620" marB="0" anchor="ctr"/>
                </a:tc>
                <a:tc>
                  <a:txBody>
                    <a:bodyPr/>
                    <a:lstStyle/>
                    <a:p>
                      <a:pPr algn="l" fontAlgn="b"/>
                      <a:r>
                        <a:rPr lang="en-CA" sz="1400" b="0" i="0" u="none" strike="noStrike">
                          <a:solidFill>
                            <a:srgbClr val="000000"/>
                          </a:solidFill>
                          <a:effectLst/>
                          <a:latin typeface="Cambria" panose="02040503050406030204" pitchFamily="18" charset="0"/>
                        </a:rPr>
                        <a:t> </a:t>
                      </a:r>
                    </a:p>
                  </a:txBody>
                  <a:tcPr marL="7620" marR="7620" marT="7620" marB="0" anchor="b"/>
                </a:tc>
              </a:tr>
              <a:tr h="451135">
                <a:tc>
                  <a:txBody>
                    <a:bodyPr/>
                    <a:lstStyle/>
                    <a:p>
                      <a:pPr algn="r" fontAlgn="ctr"/>
                      <a:r>
                        <a:rPr lang="en-CA" sz="1400" b="0" i="0" u="none" strike="noStrike">
                          <a:solidFill>
                            <a:srgbClr val="000000"/>
                          </a:solidFill>
                          <a:effectLst/>
                          <a:latin typeface="Cambria" panose="02040503050406030204" pitchFamily="18" charset="0"/>
                        </a:rPr>
                        <a:t>10:45</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12:00</a:t>
                      </a:r>
                    </a:p>
                  </a:txBody>
                  <a:tcPr marL="7620" marR="7620" marT="7620" marB="0" anchor="ctr"/>
                </a:tc>
                <a:tc>
                  <a:txBody>
                    <a:bodyPr/>
                    <a:lstStyle/>
                    <a:p>
                      <a:pPr algn="l" fontAlgn="ctr"/>
                      <a:r>
                        <a:rPr lang="en-CA" sz="1400" b="0" i="0" u="none" strike="noStrike" dirty="0">
                          <a:solidFill>
                            <a:srgbClr val="000000"/>
                          </a:solidFill>
                          <a:effectLst/>
                          <a:latin typeface="Cambria" panose="02040503050406030204" pitchFamily="18" charset="0"/>
                        </a:rPr>
                        <a:t>SAP BW Data Modeling, GBI </a:t>
                      </a:r>
                      <a:r>
                        <a:rPr lang="en-CA" sz="1400" b="0" i="0" u="none" strike="noStrike" dirty="0" err="1">
                          <a:solidFill>
                            <a:srgbClr val="000000"/>
                          </a:solidFill>
                          <a:effectLst/>
                          <a:latin typeface="Cambria" panose="02040503050406030204" pitchFamily="18" charset="0"/>
                        </a:rPr>
                        <a:t>InfoCube</a:t>
                      </a:r>
                      <a:r>
                        <a:rPr lang="en-CA" sz="1400" b="0" i="0" u="none" strike="noStrike" dirty="0">
                          <a:solidFill>
                            <a:srgbClr val="000000"/>
                          </a:solidFill>
                          <a:effectLst/>
                          <a:latin typeface="Cambria" panose="02040503050406030204" pitchFamily="18" charset="0"/>
                        </a:rPr>
                        <a:t>, dimensions and fact tables, ETL of master data </a:t>
                      </a:r>
                    </a:p>
                  </a:txBody>
                  <a:tcPr marL="7620" marR="7620" marT="7620" marB="0" anchor="ctr"/>
                </a:tc>
                <a:tc>
                  <a:txBody>
                    <a:bodyPr/>
                    <a:lstStyle/>
                    <a:p>
                      <a:pPr algn="l" fontAlgn="b"/>
                      <a:r>
                        <a:rPr lang="en-CA" sz="1400" b="0" i="0" u="none" strike="noStrike">
                          <a:solidFill>
                            <a:srgbClr val="000000"/>
                          </a:solidFill>
                          <a:effectLst/>
                          <a:latin typeface="Cambria" panose="02040503050406030204" pitchFamily="18" charset="0"/>
                        </a:rPr>
                        <a:t>Demo</a:t>
                      </a:r>
                    </a:p>
                  </a:txBody>
                  <a:tcPr marL="7620" marR="7620" marT="7620" marB="0" anchor="b"/>
                </a:tc>
              </a:tr>
              <a:tr h="284126">
                <a:tc>
                  <a:txBody>
                    <a:bodyPr/>
                    <a:lstStyle/>
                    <a:p>
                      <a:pPr algn="r" fontAlgn="ctr"/>
                      <a:r>
                        <a:rPr lang="en-CA" sz="1400" b="0" i="0" u="none" strike="noStrike">
                          <a:solidFill>
                            <a:srgbClr val="000000"/>
                          </a:solidFill>
                          <a:effectLst/>
                          <a:latin typeface="Cambria" panose="02040503050406030204" pitchFamily="18" charset="0"/>
                        </a:rPr>
                        <a:t>12:00</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13:00</a:t>
                      </a:r>
                    </a:p>
                  </a:txBody>
                  <a:tcPr marL="7620" marR="7620" marT="7620" marB="0" anchor="ctr"/>
                </a:tc>
                <a:tc>
                  <a:txBody>
                    <a:bodyPr/>
                    <a:lstStyle/>
                    <a:p>
                      <a:pPr algn="l" fontAlgn="ctr"/>
                      <a:r>
                        <a:rPr lang="en-CA" sz="1400" b="0" i="0" u="none" strike="noStrike">
                          <a:solidFill>
                            <a:srgbClr val="000000"/>
                          </a:solidFill>
                          <a:effectLst/>
                          <a:latin typeface="Cambria" panose="02040503050406030204" pitchFamily="18" charset="0"/>
                        </a:rPr>
                        <a:t>Lunch break</a:t>
                      </a:r>
                    </a:p>
                  </a:txBody>
                  <a:tcPr marL="7620" marR="7620" marT="7620" marB="0" anchor="ctr"/>
                </a:tc>
                <a:tc>
                  <a:txBody>
                    <a:bodyPr/>
                    <a:lstStyle/>
                    <a:p>
                      <a:pPr algn="l" fontAlgn="b"/>
                      <a:r>
                        <a:rPr lang="en-CA" sz="1400" b="0" i="0" u="none" strike="noStrike">
                          <a:solidFill>
                            <a:srgbClr val="000000"/>
                          </a:solidFill>
                          <a:effectLst/>
                          <a:latin typeface="Cambria" panose="02040503050406030204" pitchFamily="18" charset="0"/>
                        </a:rPr>
                        <a:t> </a:t>
                      </a:r>
                    </a:p>
                  </a:txBody>
                  <a:tcPr marL="7620" marR="7620" marT="7620" marB="0" anchor="b"/>
                </a:tc>
              </a:tr>
              <a:tr h="284126">
                <a:tc>
                  <a:txBody>
                    <a:bodyPr/>
                    <a:lstStyle/>
                    <a:p>
                      <a:pPr algn="r" fontAlgn="ctr"/>
                      <a:r>
                        <a:rPr lang="en-CA" sz="1400" b="0" i="0" u="none" strike="noStrike">
                          <a:solidFill>
                            <a:srgbClr val="000000"/>
                          </a:solidFill>
                          <a:effectLst/>
                          <a:latin typeface="Cambria" panose="02040503050406030204" pitchFamily="18" charset="0"/>
                        </a:rPr>
                        <a:t>13:00</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13:45</a:t>
                      </a:r>
                    </a:p>
                  </a:txBody>
                  <a:tcPr marL="7620" marR="7620" marT="7620" marB="0" anchor="ctr"/>
                </a:tc>
                <a:tc>
                  <a:txBody>
                    <a:bodyPr/>
                    <a:lstStyle/>
                    <a:p>
                      <a:pPr algn="l" fontAlgn="ctr"/>
                      <a:r>
                        <a:rPr lang="en-CA" sz="1400" b="0" i="0" u="none" strike="noStrike">
                          <a:solidFill>
                            <a:srgbClr val="000000"/>
                          </a:solidFill>
                          <a:effectLst/>
                          <a:latin typeface="Cambria" panose="02040503050406030204" pitchFamily="18" charset="0"/>
                        </a:rPr>
                        <a:t>Self-serve analytics: GBI on HANA</a:t>
                      </a:r>
                    </a:p>
                  </a:txBody>
                  <a:tcPr marL="7620" marR="7620" marT="7620" marB="0" anchor="ctr"/>
                </a:tc>
                <a:tc>
                  <a:txBody>
                    <a:bodyPr/>
                    <a:lstStyle/>
                    <a:p>
                      <a:pPr algn="l" fontAlgn="b"/>
                      <a:r>
                        <a:rPr lang="en-CA" sz="1400" b="0" i="0" u="none" strike="noStrike">
                          <a:solidFill>
                            <a:srgbClr val="000000"/>
                          </a:solidFill>
                          <a:effectLst/>
                          <a:latin typeface="Cambria" panose="02040503050406030204" pitchFamily="18" charset="0"/>
                        </a:rPr>
                        <a:t>Hands on exercises on ERP system in HANA</a:t>
                      </a:r>
                    </a:p>
                  </a:txBody>
                  <a:tcPr marL="7620" marR="7620" marT="7620" marB="0" anchor="b"/>
                </a:tc>
              </a:tr>
              <a:tr h="284126">
                <a:tc>
                  <a:txBody>
                    <a:bodyPr/>
                    <a:lstStyle/>
                    <a:p>
                      <a:pPr algn="r" fontAlgn="ctr"/>
                      <a:r>
                        <a:rPr lang="en-CA" sz="1400" b="0" i="0" u="none" strike="noStrike">
                          <a:solidFill>
                            <a:srgbClr val="000000"/>
                          </a:solidFill>
                          <a:effectLst/>
                          <a:latin typeface="Cambria" panose="02040503050406030204" pitchFamily="18" charset="0"/>
                        </a:rPr>
                        <a:t>13:45</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14:30</a:t>
                      </a:r>
                    </a:p>
                  </a:txBody>
                  <a:tcPr marL="7620" marR="7620" marT="7620" marB="0" anchor="ctr"/>
                </a:tc>
                <a:tc>
                  <a:txBody>
                    <a:bodyPr/>
                    <a:lstStyle/>
                    <a:p>
                      <a:pPr algn="l" fontAlgn="ctr"/>
                      <a:r>
                        <a:rPr lang="en-CA" sz="1400" b="0" i="0" u="none" strike="noStrike" dirty="0">
                          <a:solidFill>
                            <a:srgbClr val="000000"/>
                          </a:solidFill>
                          <a:effectLst/>
                          <a:latin typeface="Cambria" panose="02040503050406030204" pitchFamily="18" charset="0"/>
                        </a:rPr>
                        <a:t>Reporting on SAP BW, </a:t>
                      </a:r>
                      <a:r>
                        <a:rPr lang="en-CA" sz="1400" b="0" i="0" u="none" strike="noStrike" dirty="0" err="1">
                          <a:solidFill>
                            <a:srgbClr val="000000"/>
                          </a:solidFill>
                          <a:effectLst/>
                          <a:latin typeface="Cambria" panose="02040503050406030204" pitchFamily="18" charset="0"/>
                        </a:rPr>
                        <a:t>BEx</a:t>
                      </a:r>
                      <a:r>
                        <a:rPr lang="en-CA" sz="1400" b="0" i="0" u="none" strike="noStrike" dirty="0">
                          <a:solidFill>
                            <a:srgbClr val="000000"/>
                          </a:solidFill>
                          <a:effectLst/>
                          <a:latin typeface="Cambria" panose="02040503050406030204" pitchFamily="18" charset="0"/>
                        </a:rPr>
                        <a:t> Query Designer</a:t>
                      </a:r>
                    </a:p>
                  </a:txBody>
                  <a:tcPr marL="7620" marR="7620" marT="7620" marB="0" anchor="ctr"/>
                </a:tc>
                <a:tc>
                  <a:txBody>
                    <a:bodyPr/>
                    <a:lstStyle/>
                    <a:p>
                      <a:pPr algn="l" fontAlgn="b"/>
                      <a:r>
                        <a:rPr lang="en-CA" sz="1400" b="0" i="0" u="none" strike="noStrike" dirty="0">
                          <a:solidFill>
                            <a:srgbClr val="000000"/>
                          </a:solidFill>
                          <a:effectLst/>
                          <a:latin typeface="Cambria" panose="02040503050406030204" pitchFamily="18" charset="0"/>
                        </a:rPr>
                        <a:t>Hands on exercises in </a:t>
                      </a:r>
                      <a:r>
                        <a:rPr lang="en-CA" sz="1400" b="0" i="0" u="none" strike="noStrike" dirty="0" err="1">
                          <a:solidFill>
                            <a:srgbClr val="000000"/>
                          </a:solidFill>
                          <a:effectLst/>
                          <a:latin typeface="Cambria" panose="02040503050406030204" pitchFamily="18" charset="0"/>
                        </a:rPr>
                        <a:t>BEx</a:t>
                      </a:r>
                      <a:r>
                        <a:rPr lang="en-CA" sz="1400" b="0" i="0" u="none" strike="noStrike" dirty="0">
                          <a:solidFill>
                            <a:srgbClr val="000000"/>
                          </a:solidFill>
                          <a:effectLst/>
                          <a:latin typeface="Cambria" panose="02040503050406030204" pitchFamily="18" charset="0"/>
                        </a:rPr>
                        <a:t> Query Designer</a:t>
                      </a:r>
                    </a:p>
                  </a:txBody>
                  <a:tcPr marL="7620" marR="7620" marT="7620" marB="0" anchor="b"/>
                </a:tc>
              </a:tr>
              <a:tr h="284126">
                <a:tc>
                  <a:txBody>
                    <a:bodyPr/>
                    <a:lstStyle/>
                    <a:p>
                      <a:pPr algn="r" fontAlgn="ctr"/>
                      <a:r>
                        <a:rPr lang="en-CA" sz="1400" b="0" i="0" u="none" strike="noStrike">
                          <a:solidFill>
                            <a:srgbClr val="000000"/>
                          </a:solidFill>
                          <a:effectLst/>
                          <a:latin typeface="Cambria" panose="02040503050406030204" pitchFamily="18" charset="0"/>
                        </a:rPr>
                        <a:t>14:30</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14:45</a:t>
                      </a:r>
                    </a:p>
                  </a:txBody>
                  <a:tcPr marL="7620" marR="7620" marT="7620" marB="0" anchor="ctr"/>
                </a:tc>
                <a:tc>
                  <a:txBody>
                    <a:bodyPr/>
                    <a:lstStyle/>
                    <a:p>
                      <a:pPr algn="l" fontAlgn="ctr"/>
                      <a:r>
                        <a:rPr lang="en-CA" sz="1400" b="0" i="0" u="none" strike="noStrike">
                          <a:solidFill>
                            <a:srgbClr val="000000"/>
                          </a:solidFill>
                          <a:effectLst/>
                          <a:latin typeface="Cambria" panose="02040503050406030204" pitchFamily="18" charset="0"/>
                        </a:rPr>
                        <a:t>Break</a:t>
                      </a:r>
                    </a:p>
                  </a:txBody>
                  <a:tcPr marL="7620" marR="7620" marT="7620" marB="0" anchor="ctr"/>
                </a:tc>
                <a:tc>
                  <a:txBody>
                    <a:bodyPr/>
                    <a:lstStyle/>
                    <a:p>
                      <a:pPr algn="l" fontAlgn="b"/>
                      <a:r>
                        <a:rPr lang="en-CA" sz="1400" b="0" i="0" u="none" strike="noStrike">
                          <a:solidFill>
                            <a:srgbClr val="000000"/>
                          </a:solidFill>
                          <a:effectLst/>
                          <a:latin typeface="Cambria" panose="02040503050406030204" pitchFamily="18" charset="0"/>
                        </a:rPr>
                        <a:t> </a:t>
                      </a:r>
                    </a:p>
                  </a:txBody>
                  <a:tcPr marL="7620" marR="7620" marT="7620" marB="0" anchor="b"/>
                </a:tc>
              </a:tr>
              <a:tr h="284126">
                <a:tc>
                  <a:txBody>
                    <a:bodyPr/>
                    <a:lstStyle/>
                    <a:p>
                      <a:pPr algn="r" fontAlgn="ctr"/>
                      <a:r>
                        <a:rPr lang="en-CA" sz="1400" b="0" i="0" u="none" strike="noStrike">
                          <a:solidFill>
                            <a:srgbClr val="000000"/>
                          </a:solidFill>
                          <a:effectLst/>
                          <a:latin typeface="Cambria" panose="02040503050406030204" pitchFamily="18" charset="0"/>
                        </a:rPr>
                        <a:t>14:45</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15:45</a:t>
                      </a:r>
                    </a:p>
                  </a:txBody>
                  <a:tcPr marL="7620" marR="7620" marT="7620" marB="0" anchor="ctr"/>
                </a:tc>
                <a:tc>
                  <a:txBody>
                    <a:bodyPr/>
                    <a:lstStyle/>
                    <a:p>
                      <a:pPr algn="l" fontAlgn="ctr"/>
                      <a:r>
                        <a:rPr lang="en-CA" sz="1400" b="0" i="0" u="none" strike="noStrike" dirty="0">
                          <a:solidFill>
                            <a:srgbClr val="000000"/>
                          </a:solidFill>
                          <a:effectLst/>
                          <a:latin typeface="Cambria" panose="02040503050406030204" pitchFamily="18" charset="0"/>
                        </a:rPr>
                        <a:t>Reporting on SAP BW, </a:t>
                      </a:r>
                      <a:r>
                        <a:rPr lang="en-CA" sz="1400" b="0" i="0" u="none" strike="noStrike" dirty="0" err="1">
                          <a:solidFill>
                            <a:srgbClr val="000000"/>
                          </a:solidFill>
                          <a:effectLst/>
                          <a:latin typeface="Cambria" panose="02040503050406030204" pitchFamily="18" charset="0"/>
                        </a:rPr>
                        <a:t>BEx</a:t>
                      </a:r>
                      <a:r>
                        <a:rPr lang="en-CA" sz="1400" b="0" i="0" u="none" strike="noStrike" dirty="0">
                          <a:solidFill>
                            <a:srgbClr val="000000"/>
                          </a:solidFill>
                          <a:effectLst/>
                          <a:latin typeface="Cambria" panose="02040503050406030204" pitchFamily="18" charset="0"/>
                        </a:rPr>
                        <a:t> Query Designer (cont.)</a:t>
                      </a:r>
                    </a:p>
                  </a:txBody>
                  <a:tcPr marL="7620" marR="7620" marT="7620" marB="0" anchor="ctr"/>
                </a:tc>
                <a:tc>
                  <a:txBody>
                    <a:bodyPr/>
                    <a:lstStyle/>
                    <a:p>
                      <a:pPr algn="l" fontAlgn="b"/>
                      <a:r>
                        <a:rPr lang="en-CA" sz="1400" b="0" i="0" u="none" strike="noStrike" dirty="0">
                          <a:solidFill>
                            <a:srgbClr val="000000"/>
                          </a:solidFill>
                          <a:effectLst/>
                          <a:latin typeface="Cambria" panose="02040503050406030204" pitchFamily="18" charset="0"/>
                        </a:rPr>
                        <a:t>Hands on exercises in </a:t>
                      </a:r>
                      <a:r>
                        <a:rPr lang="en-CA" sz="1400" b="0" i="0" u="none" strike="noStrike" dirty="0" err="1">
                          <a:solidFill>
                            <a:srgbClr val="000000"/>
                          </a:solidFill>
                          <a:effectLst/>
                          <a:latin typeface="Cambria" panose="02040503050406030204" pitchFamily="18" charset="0"/>
                        </a:rPr>
                        <a:t>BEx</a:t>
                      </a:r>
                      <a:r>
                        <a:rPr lang="en-CA" sz="1400" b="0" i="0" u="none" strike="noStrike" dirty="0">
                          <a:solidFill>
                            <a:srgbClr val="000000"/>
                          </a:solidFill>
                          <a:effectLst/>
                          <a:latin typeface="Cambria" panose="02040503050406030204" pitchFamily="18" charset="0"/>
                        </a:rPr>
                        <a:t> Query Designer cont.</a:t>
                      </a:r>
                    </a:p>
                  </a:txBody>
                  <a:tcPr marL="7620" marR="7620" marT="7620" marB="0" anchor="b"/>
                </a:tc>
              </a:tr>
              <a:tr h="284126">
                <a:tc>
                  <a:txBody>
                    <a:bodyPr/>
                    <a:lstStyle/>
                    <a:p>
                      <a:pPr algn="r" fontAlgn="ctr"/>
                      <a:r>
                        <a:rPr lang="en-CA" sz="1400" b="0" i="0" u="none" strike="noStrike">
                          <a:solidFill>
                            <a:srgbClr val="000000"/>
                          </a:solidFill>
                          <a:effectLst/>
                          <a:latin typeface="Cambria" panose="02040503050406030204" pitchFamily="18" charset="0"/>
                        </a:rPr>
                        <a:t>15:45</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17:00</a:t>
                      </a:r>
                    </a:p>
                  </a:txBody>
                  <a:tcPr marL="7620" marR="7620" marT="7620" marB="0" anchor="ctr"/>
                </a:tc>
                <a:tc>
                  <a:txBody>
                    <a:bodyPr/>
                    <a:lstStyle/>
                    <a:p>
                      <a:pPr algn="l" fontAlgn="ctr"/>
                      <a:r>
                        <a:rPr lang="en-CA" sz="1400" b="0" i="0" u="none" strike="noStrike" dirty="0">
                          <a:solidFill>
                            <a:srgbClr val="000000"/>
                          </a:solidFill>
                          <a:effectLst/>
                          <a:latin typeface="Cambria" panose="02040503050406030204" pitchFamily="18" charset="0"/>
                        </a:rPr>
                        <a:t>HANA, in-memory databases, Hadoop </a:t>
                      </a:r>
                    </a:p>
                  </a:txBody>
                  <a:tcPr marL="7620" marR="7620" marT="7620" marB="0" anchor="ctr"/>
                </a:tc>
                <a:tc>
                  <a:txBody>
                    <a:bodyPr/>
                    <a:lstStyle/>
                    <a:p>
                      <a:pPr algn="l" fontAlgn="b"/>
                      <a:r>
                        <a:rPr lang="en-CA" sz="1400" b="0" i="0" u="none" strike="noStrike" dirty="0">
                          <a:solidFill>
                            <a:srgbClr val="000000"/>
                          </a:solidFill>
                          <a:effectLst/>
                          <a:latin typeface="Cambria" panose="02040503050406030204" pitchFamily="18" charset="0"/>
                        </a:rPr>
                        <a:t>Discussion and Hadoop class activity</a:t>
                      </a:r>
                    </a:p>
                  </a:txBody>
                  <a:tcPr marL="7620" marR="7620" marT="7620" marB="0" anchor="b"/>
                </a:tc>
              </a:tr>
            </a:tbl>
          </a:graphicData>
        </a:graphic>
      </p:graphicFrame>
    </p:spTree>
    <p:extLst>
      <p:ext uri="{BB962C8B-B14F-4D97-AF65-F5344CB8AC3E}">
        <p14:creationId xmlns:p14="http://schemas.microsoft.com/office/powerpoint/2010/main" val="317228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Other Books I Also like for Analytics</a:t>
            </a:r>
            <a:endParaRPr lang="en-US" dirty="0"/>
          </a:p>
        </p:txBody>
      </p:sp>
      <p:sp>
        <p:nvSpPr>
          <p:cNvPr id="8" name="Text Placeholder 7"/>
          <p:cNvSpPr>
            <a:spLocks noGrp="1"/>
          </p:cNvSpPr>
          <p:nvPr>
            <p:ph type="body" sz="quarter" idx="11"/>
          </p:nvPr>
        </p:nvSpPr>
        <p:spPr>
          <a:xfrm>
            <a:off x="5402749" y="1485811"/>
            <a:ext cx="2721600" cy="4392000"/>
          </a:xfrm>
        </p:spPr>
        <p:txBody>
          <a:bodyPr/>
          <a:lstStyle/>
          <a:p>
            <a:r>
              <a:rPr lang="en-CA" sz="1600" dirty="0" smtClean="0"/>
              <a:t>Getting </a:t>
            </a:r>
            <a:r>
              <a:rPr lang="en-CA" sz="1600" dirty="0"/>
              <a:t>Started with SAP </a:t>
            </a:r>
            <a:r>
              <a:rPr lang="en-CA" sz="1600" dirty="0" smtClean="0"/>
              <a:t>Lumira, by Christian </a:t>
            </a:r>
            <a:r>
              <a:rPr lang="en-CA" sz="1600" dirty="0"/>
              <a:t>Ah-Soon, Peter </a:t>
            </a:r>
            <a:r>
              <a:rPr lang="en-CA" sz="1600" dirty="0" smtClean="0"/>
              <a:t>Snowdon, 2014</a:t>
            </a:r>
            <a:r>
              <a:rPr lang="en-CA" sz="1600" dirty="0"/>
              <a:t>, SAP Press</a:t>
            </a:r>
            <a:endParaRPr lang="en-US" sz="1600" dirty="0"/>
          </a:p>
          <a:p>
            <a:endParaRPr lang="en-CA" sz="1600" dirty="0" smtClean="0"/>
          </a:p>
          <a:p>
            <a:endParaRPr lang="en-CA" sz="1600" dirty="0" smtClean="0"/>
          </a:p>
          <a:p>
            <a:endParaRPr lang="en-CA" sz="1600" dirty="0" smtClean="0"/>
          </a:p>
          <a:p>
            <a:r>
              <a:rPr lang="en-CA" sz="1600" dirty="0" smtClean="0"/>
              <a:t>Predictive </a:t>
            </a:r>
            <a:r>
              <a:rPr lang="en-CA" sz="1600" dirty="0"/>
              <a:t>Analysis with SAP: The </a:t>
            </a:r>
            <a:r>
              <a:rPr lang="en-CA" sz="1600" dirty="0" smtClean="0"/>
              <a:t>Comprehensive </a:t>
            </a:r>
            <a:r>
              <a:rPr lang="en-CA" sz="1600" dirty="0"/>
              <a:t>Guide, </a:t>
            </a:r>
            <a:r>
              <a:rPr lang="en-US" sz="1600" dirty="0" smtClean="0"/>
              <a:t>John MacGregor, 2013</a:t>
            </a:r>
            <a:r>
              <a:rPr lang="en-US" sz="1600" dirty="0"/>
              <a:t>, SAP </a:t>
            </a:r>
            <a:r>
              <a:rPr lang="en-US" sz="1600" dirty="0" smtClean="0"/>
              <a:t>Press</a:t>
            </a:r>
            <a:endParaRPr lang="en-US" sz="1600" dirty="0"/>
          </a:p>
        </p:txBody>
      </p:sp>
      <p:sp>
        <p:nvSpPr>
          <p:cNvPr id="9" name="Text Placeholder 8"/>
          <p:cNvSpPr>
            <a:spLocks noGrp="1"/>
          </p:cNvSpPr>
          <p:nvPr>
            <p:ph type="body" sz="quarter" idx="12"/>
          </p:nvPr>
        </p:nvSpPr>
        <p:spPr>
          <a:xfrm>
            <a:off x="552324" y="1557528"/>
            <a:ext cx="2721600" cy="4392000"/>
          </a:xfrm>
        </p:spPr>
        <p:txBody>
          <a:bodyPr/>
          <a:lstStyle/>
          <a:p>
            <a:r>
              <a:rPr lang="en-US" sz="1600" dirty="0" smtClean="0"/>
              <a:t>Business </a:t>
            </a:r>
            <a:r>
              <a:rPr lang="en-US" sz="1600" dirty="0"/>
              <a:t>Intelligence: A Managerial Perspective on Analytics, </a:t>
            </a:r>
            <a:r>
              <a:rPr lang="en-US" sz="1600" dirty="0" smtClean="0"/>
              <a:t>by Ramesh </a:t>
            </a:r>
            <a:r>
              <a:rPr lang="en-US" sz="1600" dirty="0" err="1"/>
              <a:t>Sharda</a:t>
            </a:r>
            <a:r>
              <a:rPr lang="en-US" sz="1600" dirty="0"/>
              <a:t>, </a:t>
            </a:r>
            <a:r>
              <a:rPr lang="en-US" sz="1600" dirty="0" err="1"/>
              <a:t>Dursun</a:t>
            </a:r>
            <a:r>
              <a:rPr lang="en-US" sz="1600" dirty="0"/>
              <a:t> </a:t>
            </a:r>
            <a:r>
              <a:rPr lang="en-US" sz="1600" dirty="0" err="1"/>
              <a:t>Delen</a:t>
            </a:r>
            <a:r>
              <a:rPr lang="en-US" sz="1600" dirty="0"/>
              <a:t>, and </a:t>
            </a:r>
            <a:r>
              <a:rPr lang="en-US" sz="1600" dirty="0" err="1"/>
              <a:t>Efraim</a:t>
            </a:r>
            <a:r>
              <a:rPr lang="en-US" sz="1600" dirty="0"/>
              <a:t> Turban. </a:t>
            </a:r>
            <a:r>
              <a:rPr lang="en-US" sz="1600" dirty="0" smtClean="0"/>
              <a:t>3</a:t>
            </a:r>
            <a:r>
              <a:rPr lang="en-US" sz="1600" baseline="30000" dirty="0" smtClean="0"/>
              <a:t>rd</a:t>
            </a:r>
            <a:r>
              <a:rPr lang="en-US" sz="1600" dirty="0" smtClean="0"/>
              <a:t> </a:t>
            </a:r>
            <a:r>
              <a:rPr lang="en-US" sz="1600" dirty="0"/>
              <a:t>Edition,  </a:t>
            </a:r>
            <a:r>
              <a:rPr lang="en-US" sz="1600" dirty="0" smtClean="0"/>
              <a:t>2014, Prentice </a:t>
            </a:r>
            <a:r>
              <a:rPr lang="en-US" sz="1600" dirty="0"/>
              <a:t>Hall</a:t>
            </a:r>
            <a:r>
              <a:rPr lang="en-US" sz="1600" dirty="0" smtClean="0"/>
              <a:t>.</a:t>
            </a:r>
          </a:p>
          <a:p>
            <a:endParaRPr lang="en-CA" dirty="0"/>
          </a:p>
          <a:p>
            <a:endParaRPr lang="en-US" dirty="0" smtClean="0"/>
          </a:p>
          <a:p>
            <a:r>
              <a:rPr lang="en-US" sz="1600" dirty="0" smtClean="0"/>
              <a:t>Dimensional </a:t>
            </a:r>
            <a:r>
              <a:rPr lang="en-US" sz="1600" dirty="0"/>
              <a:t>Modeling: In a Business Intelligence </a:t>
            </a:r>
            <a:r>
              <a:rPr lang="en-US" sz="1600" dirty="0" smtClean="0"/>
              <a:t>Environment, by Chuck </a:t>
            </a:r>
            <a:r>
              <a:rPr lang="en-US" sz="1600" dirty="0"/>
              <a:t>Ballard, Daniel M. Farrell, Amit Gupta, Carlos </a:t>
            </a:r>
            <a:r>
              <a:rPr lang="en-US" sz="1600" dirty="0" err="1"/>
              <a:t>Mazuela</a:t>
            </a:r>
            <a:r>
              <a:rPr lang="en-US" sz="1600" dirty="0"/>
              <a:t>, and Stanislav </a:t>
            </a:r>
            <a:r>
              <a:rPr lang="en-US" sz="1600" dirty="0" err="1" smtClean="0"/>
              <a:t>Vohnik</a:t>
            </a:r>
            <a:r>
              <a:rPr lang="en-US" sz="1600" dirty="0" smtClean="0"/>
              <a:t>, IBM </a:t>
            </a:r>
            <a:r>
              <a:rPr lang="en-US" sz="1600" dirty="0"/>
              <a:t>Redbooks, 2006</a:t>
            </a:r>
          </a:p>
          <a:p>
            <a:endParaRPr lang="en-US" dirty="0"/>
          </a:p>
          <a:p>
            <a:endParaRPr lang="en-US" dirty="0"/>
          </a:p>
        </p:txBody>
      </p:sp>
      <p:pic>
        <p:nvPicPr>
          <p:cNvPr id="10" name="Picture 9" descr="http://ecx.images-amazon.com/images/I/51srQnABxrL._SL500_.jpg"/>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56064" y="1691999"/>
            <a:ext cx="746775" cy="997149"/>
          </a:xfrm>
          <a:prstGeom prst="rect">
            <a:avLst/>
          </a:prstGeom>
          <a:noFill/>
          <a:ln>
            <a:noFill/>
          </a:ln>
        </p:spPr>
      </p:pic>
      <p:pic>
        <p:nvPicPr>
          <p:cNvPr id="11" name="Picture 10" descr="Cover of Getting Started with SAP Lumira"/>
          <p:cNvPicPr/>
          <p:nvPr/>
        </p:nvPicPr>
        <p:blipFill rotWithShape="1">
          <a:blip r:embed="rId4" cstate="screen">
            <a:extLst>
              <a:ext uri="{28A0092B-C50C-407E-A947-70E740481C1C}">
                <a14:useLocalDpi xmlns:a14="http://schemas.microsoft.com/office/drawing/2010/main"/>
              </a:ext>
            </a:extLst>
          </a:blip>
          <a:srcRect/>
          <a:stretch/>
        </p:blipFill>
        <p:spPr bwMode="auto">
          <a:xfrm>
            <a:off x="6763549" y="2292682"/>
            <a:ext cx="845185" cy="1010920"/>
          </a:xfrm>
          <a:prstGeom prst="rect">
            <a:avLst/>
          </a:prstGeom>
          <a:noFill/>
          <a:ln>
            <a:noFill/>
          </a:ln>
          <a:extLst>
            <a:ext uri="{53640926-AAD7-44D8-BBD7-CCE9431645EC}">
              <a14:shadowObscured xmlns:a14="http://schemas.microsoft.com/office/drawing/2010/main"/>
            </a:ext>
          </a:extLst>
        </p:spPr>
      </p:pic>
      <p:pic>
        <p:nvPicPr>
          <p:cNvPr id="12" name="fancybox-img" descr="Titel: Predictive Analysis with SAP"/>
          <p:cNvPicPr/>
          <p:nvPr/>
        </p:nvPicPr>
        <p:blipFill rotWithShape="1">
          <a:blip r:embed="rId5" cstate="screen">
            <a:extLst>
              <a:ext uri="{28A0092B-C50C-407E-A947-70E740481C1C}">
                <a14:useLocalDpi xmlns:a14="http://schemas.microsoft.com/office/drawing/2010/main"/>
              </a:ext>
            </a:extLst>
          </a:blip>
          <a:srcRect/>
          <a:stretch/>
        </p:blipFill>
        <p:spPr bwMode="auto">
          <a:xfrm>
            <a:off x="7103570" y="4895697"/>
            <a:ext cx="845185" cy="1031240"/>
          </a:xfrm>
          <a:prstGeom prst="rect">
            <a:avLst/>
          </a:prstGeom>
          <a:noFill/>
          <a:ln>
            <a:noFill/>
          </a:ln>
          <a:extLst>
            <a:ext uri="{53640926-AAD7-44D8-BBD7-CCE9431645EC}">
              <a14:shadowObscured xmlns:a14="http://schemas.microsoft.com/office/drawing/2010/main"/>
            </a:ext>
          </a:extLst>
        </p:spPr>
      </p:pic>
      <p:pic>
        <p:nvPicPr>
          <p:cNvPr id="13" name="Picture 12"/>
          <p:cNvPicPr/>
          <p:nvPr/>
        </p:nvPicPr>
        <p:blipFill>
          <a:blip r:embed="rId6" cstate="screen">
            <a:extLst>
              <a:ext uri="{28A0092B-C50C-407E-A947-70E740481C1C}">
                <a14:useLocalDpi xmlns:a14="http://schemas.microsoft.com/office/drawing/2010/main"/>
              </a:ext>
            </a:extLst>
          </a:blip>
          <a:stretch>
            <a:fillRect/>
          </a:stretch>
        </p:blipFill>
        <p:spPr>
          <a:xfrm>
            <a:off x="3692909" y="4516285"/>
            <a:ext cx="709930" cy="758825"/>
          </a:xfrm>
          <a:prstGeom prst="rect">
            <a:avLst/>
          </a:prstGeom>
        </p:spPr>
      </p:pic>
    </p:spTree>
    <p:extLst>
      <p:ext uri="{BB962C8B-B14F-4D97-AF65-F5344CB8AC3E}">
        <p14:creationId xmlns:p14="http://schemas.microsoft.com/office/powerpoint/2010/main" val="132215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for </a:t>
            </a:r>
            <a:r>
              <a:rPr lang="en-CA" dirty="0" smtClean="0"/>
              <a:t>Wednesday June 22, 2016</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330482906"/>
              </p:ext>
            </p:extLst>
          </p:nvPr>
        </p:nvGraphicFramePr>
        <p:xfrm>
          <a:off x="242369" y="1790590"/>
          <a:ext cx="8713094" cy="2920315"/>
        </p:xfrm>
        <a:graphic>
          <a:graphicData uri="http://schemas.openxmlformats.org/drawingml/2006/table">
            <a:tbl>
              <a:tblPr firstRow="1" bandRow="1">
                <a:tableStyleId>{BC89EF96-8CEA-46FF-86C4-4CE0E7609802}</a:tableStyleId>
              </a:tblPr>
              <a:tblGrid>
                <a:gridCol w="537560"/>
                <a:gridCol w="573742"/>
                <a:gridCol w="3774141"/>
                <a:gridCol w="3827651"/>
              </a:tblGrid>
              <a:tr h="215960">
                <a:tc>
                  <a:txBody>
                    <a:bodyPr/>
                    <a:lstStyle/>
                    <a:p>
                      <a:pPr algn="ctr" fontAlgn="ctr"/>
                      <a:r>
                        <a:rPr lang="en-CA" sz="1400" u="none" strike="noStrike" dirty="0">
                          <a:effectLst/>
                        </a:rPr>
                        <a:t>Start</a:t>
                      </a:r>
                      <a:endParaRPr lang="en-CA" sz="1400" b="0" i="0" u="none" strike="noStrike" dirty="0">
                        <a:solidFill>
                          <a:srgbClr val="000000"/>
                        </a:solidFill>
                        <a:effectLst/>
                        <a:latin typeface="Cambria" panose="02040503050406030204" pitchFamily="18" charset="0"/>
                      </a:endParaRPr>
                    </a:p>
                  </a:txBody>
                  <a:tcPr marL="9262" marR="9262" marT="9262" marB="0" anchor="ctr"/>
                </a:tc>
                <a:tc>
                  <a:txBody>
                    <a:bodyPr/>
                    <a:lstStyle/>
                    <a:p>
                      <a:pPr algn="ctr" fontAlgn="ctr"/>
                      <a:r>
                        <a:rPr lang="en-CA" sz="1400" u="none" strike="noStrike">
                          <a:effectLst/>
                        </a:rPr>
                        <a:t>End</a:t>
                      </a:r>
                      <a:endParaRPr lang="en-CA" sz="1400" b="0" i="0" u="none" strike="noStrike">
                        <a:solidFill>
                          <a:srgbClr val="000000"/>
                        </a:solidFill>
                        <a:effectLst/>
                        <a:latin typeface="Cambria" panose="02040503050406030204" pitchFamily="18" charset="0"/>
                      </a:endParaRPr>
                    </a:p>
                  </a:txBody>
                  <a:tcPr marL="9262" marR="9262" marT="9262" marB="0" anchor="ctr"/>
                </a:tc>
                <a:tc>
                  <a:txBody>
                    <a:bodyPr/>
                    <a:lstStyle/>
                    <a:p>
                      <a:pPr algn="ctr" fontAlgn="ctr"/>
                      <a:r>
                        <a:rPr lang="en-CA" sz="1400" u="none" strike="noStrike" dirty="0">
                          <a:effectLst/>
                        </a:rPr>
                        <a:t>Topic</a:t>
                      </a:r>
                      <a:endParaRPr lang="en-CA" sz="1400" b="0" i="0" u="none" strike="noStrike" dirty="0">
                        <a:solidFill>
                          <a:srgbClr val="000000"/>
                        </a:solidFill>
                        <a:effectLst/>
                        <a:latin typeface="Cambria" panose="02040503050406030204" pitchFamily="18" charset="0"/>
                      </a:endParaRPr>
                    </a:p>
                  </a:txBody>
                  <a:tcPr marL="9262" marR="9262" marT="9262" marB="0" anchor="ctr"/>
                </a:tc>
                <a:tc>
                  <a:txBody>
                    <a:bodyPr/>
                    <a:lstStyle/>
                    <a:p>
                      <a:pPr algn="ctr" fontAlgn="b"/>
                      <a:r>
                        <a:rPr lang="en-CA" sz="1400" u="none" strike="noStrike" dirty="0">
                          <a:effectLst/>
                        </a:rPr>
                        <a:t>Description</a:t>
                      </a:r>
                      <a:endParaRPr lang="en-CA" sz="1400" b="0" i="0" u="none" strike="noStrike" dirty="0">
                        <a:solidFill>
                          <a:srgbClr val="000000"/>
                        </a:solidFill>
                        <a:effectLst/>
                        <a:latin typeface="Cambria" panose="02040503050406030204" pitchFamily="18" charset="0"/>
                      </a:endParaRPr>
                    </a:p>
                  </a:txBody>
                  <a:tcPr marL="9262" marR="9262" marT="9262" marB="0" anchor="b"/>
                </a:tc>
              </a:tr>
              <a:tr h="215960">
                <a:tc>
                  <a:txBody>
                    <a:bodyPr/>
                    <a:lstStyle/>
                    <a:p>
                      <a:pPr algn="r" fontAlgn="ctr"/>
                      <a:r>
                        <a:rPr lang="en-CA" sz="1400" b="0" i="0" u="none" strike="noStrike">
                          <a:solidFill>
                            <a:srgbClr val="000000"/>
                          </a:solidFill>
                          <a:effectLst/>
                          <a:latin typeface="Cambria" panose="02040503050406030204" pitchFamily="18" charset="0"/>
                        </a:rPr>
                        <a:t>9:00</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10:30</a:t>
                      </a:r>
                    </a:p>
                  </a:txBody>
                  <a:tcPr marL="7620" marR="7620" marT="7620" marB="0" anchor="ctr"/>
                </a:tc>
                <a:tc>
                  <a:txBody>
                    <a:bodyPr/>
                    <a:lstStyle/>
                    <a:p>
                      <a:pPr algn="l" fontAlgn="ctr"/>
                      <a:r>
                        <a:rPr lang="en-CA" sz="1400" b="0" i="0" u="none" strike="noStrike">
                          <a:solidFill>
                            <a:srgbClr val="000000"/>
                          </a:solidFill>
                          <a:effectLst/>
                          <a:latin typeface="Cambria" panose="02040503050406030204" pitchFamily="18" charset="0"/>
                        </a:rPr>
                        <a:t>Predictive Analytics Automated Mode</a:t>
                      </a:r>
                    </a:p>
                  </a:txBody>
                  <a:tcPr marL="7620" marR="7620" marT="7620" marB="0" anchor="ctr"/>
                </a:tc>
                <a:tc>
                  <a:txBody>
                    <a:bodyPr/>
                    <a:lstStyle/>
                    <a:p>
                      <a:pPr algn="l" fontAlgn="b"/>
                      <a:r>
                        <a:rPr lang="en-CA" sz="1400" b="0" i="0" u="none" strike="noStrike">
                          <a:solidFill>
                            <a:srgbClr val="000000"/>
                          </a:solidFill>
                          <a:effectLst/>
                          <a:latin typeface="Cambria" panose="02040503050406030204" pitchFamily="18" charset="0"/>
                        </a:rPr>
                        <a:t>Hands on Exercises in Predictive Analytics Auto cont.</a:t>
                      </a:r>
                    </a:p>
                  </a:txBody>
                  <a:tcPr marL="7620" marR="7620" marT="7620" marB="0" anchor="b"/>
                </a:tc>
              </a:tr>
              <a:tr h="215960">
                <a:tc>
                  <a:txBody>
                    <a:bodyPr/>
                    <a:lstStyle/>
                    <a:p>
                      <a:pPr algn="r" fontAlgn="ctr"/>
                      <a:r>
                        <a:rPr lang="en-CA" sz="1400" b="0" i="0" u="none" strike="noStrike">
                          <a:solidFill>
                            <a:srgbClr val="000000"/>
                          </a:solidFill>
                          <a:effectLst/>
                          <a:latin typeface="Cambria" panose="02040503050406030204" pitchFamily="18" charset="0"/>
                        </a:rPr>
                        <a:t>10:30</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10:45</a:t>
                      </a:r>
                    </a:p>
                  </a:txBody>
                  <a:tcPr marL="7620" marR="7620" marT="7620" marB="0" anchor="ctr"/>
                </a:tc>
                <a:tc>
                  <a:txBody>
                    <a:bodyPr/>
                    <a:lstStyle/>
                    <a:p>
                      <a:pPr algn="l" fontAlgn="ctr"/>
                      <a:r>
                        <a:rPr lang="en-CA" sz="1400" b="0" i="0" u="none" strike="noStrike" dirty="0">
                          <a:solidFill>
                            <a:srgbClr val="000000"/>
                          </a:solidFill>
                          <a:effectLst/>
                          <a:latin typeface="Cambria" panose="02040503050406030204" pitchFamily="18" charset="0"/>
                        </a:rPr>
                        <a:t>Break</a:t>
                      </a:r>
                    </a:p>
                  </a:txBody>
                  <a:tcPr marL="7620" marR="7620" marT="7620" marB="0" anchor="ctr"/>
                </a:tc>
                <a:tc>
                  <a:txBody>
                    <a:bodyPr/>
                    <a:lstStyle/>
                    <a:p>
                      <a:pPr algn="l" fontAlgn="b"/>
                      <a:r>
                        <a:rPr lang="en-CA" sz="1400" b="0" i="0" u="none" strike="noStrike">
                          <a:solidFill>
                            <a:srgbClr val="000000"/>
                          </a:solidFill>
                          <a:effectLst/>
                          <a:latin typeface="Cambria" panose="02040503050406030204" pitchFamily="18" charset="0"/>
                        </a:rPr>
                        <a:t> </a:t>
                      </a:r>
                    </a:p>
                  </a:txBody>
                  <a:tcPr marL="7620" marR="7620" marT="7620" marB="0" anchor="b"/>
                </a:tc>
              </a:tr>
              <a:tr h="215960">
                <a:tc>
                  <a:txBody>
                    <a:bodyPr/>
                    <a:lstStyle/>
                    <a:p>
                      <a:pPr algn="r" fontAlgn="ctr"/>
                      <a:r>
                        <a:rPr lang="en-CA" sz="1400" b="0" i="0" u="none" strike="noStrike">
                          <a:solidFill>
                            <a:srgbClr val="000000"/>
                          </a:solidFill>
                          <a:effectLst/>
                          <a:latin typeface="Cambria" panose="02040503050406030204" pitchFamily="18" charset="0"/>
                        </a:rPr>
                        <a:t>10:45</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12:00</a:t>
                      </a:r>
                    </a:p>
                  </a:txBody>
                  <a:tcPr marL="7620" marR="7620" marT="7620" marB="0" anchor="ctr"/>
                </a:tc>
                <a:tc>
                  <a:txBody>
                    <a:bodyPr/>
                    <a:lstStyle/>
                    <a:p>
                      <a:pPr algn="l" fontAlgn="ctr"/>
                      <a:r>
                        <a:rPr lang="en-CA" sz="1400" b="0" i="0" u="none" strike="noStrike">
                          <a:solidFill>
                            <a:srgbClr val="000000"/>
                          </a:solidFill>
                          <a:effectLst/>
                          <a:latin typeface="Cambria" panose="02040503050406030204" pitchFamily="18" charset="0"/>
                        </a:rPr>
                        <a:t>Predictive Analytics Automated Mode</a:t>
                      </a:r>
                    </a:p>
                  </a:txBody>
                  <a:tcPr marL="7620" marR="7620" marT="7620" marB="0" anchor="ctr"/>
                </a:tc>
                <a:tc>
                  <a:txBody>
                    <a:bodyPr/>
                    <a:lstStyle/>
                    <a:p>
                      <a:pPr algn="l" fontAlgn="b"/>
                      <a:r>
                        <a:rPr lang="en-CA" sz="1400" b="0" i="0" u="none" strike="noStrike">
                          <a:solidFill>
                            <a:srgbClr val="000000"/>
                          </a:solidFill>
                          <a:effectLst/>
                          <a:latin typeface="Cambria" panose="02040503050406030204" pitchFamily="18" charset="0"/>
                        </a:rPr>
                        <a:t>Hands on Exercises in Predictive Analytics Auto cont.</a:t>
                      </a:r>
                    </a:p>
                  </a:txBody>
                  <a:tcPr marL="7620" marR="7620" marT="7620" marB="0" anchor="b"/>
                </a:tc>
              </a:tr>
              <a:tr h="297393">
                <a:tc>
                  <a:txBody>
                    <a:bodyPr/>
                    <a:lstStyle/>
                    <a:p>
                      <a:pPr algn="r" fontAlgn="ctr"/>
                      <a:r>
                        <a:rPr lang="en-CA" sz="1400" b="0" i="0" u="none" strike="noStrike">
                          <a:solidFill>
                            <a:srgbClr val="000000"/>
                          </a:solidFill>
                          <a:effectLst/>
                          <a:latin typeface="Cambria" panose="02040503050406030204" pitchFamily="18" charset="0"/>
                        </a:rPr>
                        <a:t>12:00</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13:00</a:t>
                      </a:r>
                    </a:p>
                  </a:txBody>
                  <a:tcPr marL="7620" marR="7620" marT="7620" marB="0" anchor="ctr"/>
                </a:tc>
                <a:tc>
                  <a:txBody>
                    <a:bodyPr/>
                    <a:lstStyle/>
                    <a:p>
                      <a:pPr algn="l" fontAlgn="ctr"/>
                      <a:r>
                        <a:rPr lang="en-CA" sz="1400" b="0" i="0" u="none" strike="noStrike">
                          <a:solidFill>
                            <a:srgbClr val="000000"/>
                          </a:solidFill>
                          <a:effectLst/>
                          <a:latin typeface="Cambria" panose="02040503050406030204" pitchFamily="18" charset="0"/>
                        </a:rPr>
                        <a:t>Lunch break</a:t>
                      </a:r>
                    </a:p>
                  </a:txBody>
                  <a:tcPr marL="7620" marR="7620" marT="7620" marB="0" anchor="ctr"/>
                </a:tc>
                <a:tc>
                  <a:txBody>
                    <a:bodyPr/>
                    <a:lstStyle/>
                    <a:p>
                      <a:pPr algn="l" fontAlgn="b"/>
                      <a:r>
                        <a:rPr lang="en-CA" sz="1400" b="0" i="0" u="none" strike="noStrike">
                          <a:solidFill>
                            <a:srgbClr val="000000"/>
                          </a:solidFill>
                          <a:effectLst/>
                          <a:latin typeface="Cambria" panose="02040503050406030204" pitchFamily="18" charset="0"/>
                        </a:rPr>
                        <a:t> </a:t>
                      </a:r>
                    </a:p>
                  </a:txBody>
                  <a:tcPr marL="7620" marR="7620" marT="7620" marB="0" anchor="b"/>
                </a:tc>
              </a:tr>
              <a:tr h="215960">
                <a:tc>
                  <a:txBody>
                    <a:bodyPr/>
                    <a:lstStyle/>
                    <a:p>
                      <a:pPr algn="r" fontAlgn="ctr"/>
                      <a:r>
                        <a:rPr lang="en-CA" sz="1400" b="0" i="0" u="none" strike="noStrike">
                          <a:solidFill>
                            <a:srgbClr val="000000"/>
                          </a:solidFill>
                          <a:effectLst/>
                          <a:latin typeface="Cambria" panose="02040503050406030204" pitchFamily="18" charset="0"/>
                        </a:rPr>
                        <a:t>13:00</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13:45</a:t>
                      </a:r>
                    </a:p>
                  </a:txBody>
                  <a:tcPr marL="7620" marR="7620" marT="7620" marB="0" anchor="ctr"/>
                </a:tc>
                <a:tc>
                  <a:txBody>
                    <a:bodyPr/>
                    <a:lstStyle/>
                    <a:p>
                      <a:pPr algn="l" fontAlgn="ctr"/>
                      <a:r>
                        <a:rPr lang="en-CA" sz="1400" b="0" i="0" u="none" strike="noStrike">
                          <a:solidFill>
                            <a:srgbClr val="000000"/>
                          </a:solidFill>
                          <a:effectLst/>
                          <a:latin typeface="Cambria" panose="02040503050406030204" pitchFamily="18" charset="0"/>
                        </a:rPr>
                        <a:t>Predictive Analytics Automated Mode</a:t>
                      </a:r>
                    </a:p>
                  </a:txBody>
                  <a:tcPr marL="7620" marR="7620" marT="7620" marB="0" anchor="ctr"/>
                </a:tc>
                <a:tc>
                  <a:txBody>
                    <a:bodyPr/>
                    <a:lstStyle/>
                    <a:p>
                      <a:pPr algn="l" fontAlgn="b"/>
                      <a:r>
                        <a:rPr lang="en-CA" sz="1400" b="0" i="0" u="none" strike="noStrike">
                          <a:solidFill>
                            <a:srgbClr val="000000"/>
                          </a:solidFill>
                          <a:effectLst/>
                          <a:latin typeface="Cambria" panose="02040503050406030204" pitchFamily="18" charset="0"/>
                        </a:rPr>
                        <a:t>Hands on Exercises in Predictive Analytics Auto cont.</a:t>
                      </a:r>
                    </a:p>
                  </a:txBody>
                  <a:tcPr marL="7620" marR="7620" marT="7620" marB="0" anchor="b"/>
                </a:tc>
              </a:tr>
              <a:tr h="215960">
                <a:tc>
                  <a:txBody>
                    <a:bodyPr/>
                    <a:lstStyle/>
                    <a:p>
                      <a:pPr algn="r" fontAlgn="ctr"/>
                      <a:r>
                        <a:rPr lang="en-CA" sz="1400" b="0" i="0" u="none" strike="noStrike">
                          <a:solidFill>
                            <a:srgbClr val="000000"/>
                          </a:solidFill>
                          <a:effectLst/>
                          <a:latin typeface="Cambria" panose="02040503050406030204" pitchFamily="18" charset="0"/>
                        </a:rPr>
                        <a:t>13:45</a:t>
                      </a:r>
                    </a:p>
                  </a:txBody>
                  <a:tcPr marL="7620" marR="7620" marT="7620" marB="0" anchor="ctr"/>
                </a:tc>
                <a:tc>
                  <a:txBody>
                    <a:bodyPr/>
                    <a:lstStyle/>
                    <a:p>
                      <a:pPr algn="r" fontAlgn="ctr"/>
                      <a:r>
                        <a:rPr lang="en-CA" sz="1400" b="0" i="0" u="none" strike="noStrike" dirty="0">
                          <a:solidFill>
                            <a:srgbClr val="000000"/>
                          </a:solidFill>
                          <a:effectLst/>
                          <a:latin typeface="Cambria" panose="02040503050406030204" pitchFamily="18" charset="0"/>
                        </a:rPr>
                        <a:t>14:30</a:t>
                      </a:r>
                    </a:p>
                  </a:txBody>
                  <a:tcPr marL="7620" marR="7620" marT="7620" marB="0" anchor="ctr"/>
                </a:tc>
                <a:tc>
                  <a:txBody>
                    <a:bodyPr/>
                    <a:lstStyle/>
                    <a:p>
                      <a:pPr algn="l" fontAlgn="ctr"/>
                      <a:r>
                        <a:rPr lang="en-CA" sz="1400" b="0" i="0" u="none" strike="noStrike">
                          <a:solidFill>
                            <a:srgbClr val="000000"/>
                          </a:solidFill>
                          <a:effectLst/>
                          <a:latin typeface="Cambria" panose="02040503050406030204" pitchFamily="18" charset="0"/>
                        </a:rPr>
                        <a:t>Predictive Analytics Expert Mode</a:t>
                      </a:r>
                    </a:p>
                  </a:txBody>
                  <a:tcPr marL="7620" marR="7620" marT="7620" marB="0" anchor="ctr"/>
                </a:tc>
                <a:tc>
                  <a:txBody>
                    <a:bodyPr/>
                    <a:lstStyle/>
                    <a:p>
                      <a:pPr algn="l" fontAlgn="b"/>
                      <a:r>
                        <a:rPr lang="en-CA" sz="1400" b="0" i="0" u="none" strike="noStrike">
                          <a:solidFill>
                            <a:srgbClr val="000000"/>
                          </a:solidFill>
                          <a:effectLst/>
                          <a:latin typeface="Cambria" panose="02040503050406030204" pitchFamily="18" charset="0"/>
                        </a:rPr>
                        <a:t>Hands on Exercises in Predictive Analytics Expert </a:t>
                      </a:r>
                    </a:p>
                  </a:txBody>
                  <a:tcPr marL="7620" marR="7620" marT="7620" marB="0" anchor="b"/>
                </a:tc>
              </a:tr>
              <a:tr h="215960">
                <a:tc>
                  <a:txBody>
                    <a:bodyPr/>
                    <a:lstStyle/>
                    <a:p>
                      <a:pPr algn="r" fontAlgn="ctr"/>
                      <a:r>
                        <a:rPr lang="en-CA" sz="1400" b="0" i="0" u="none" strike="noStrike">
                          <a:solidFill>
                            <a:srgbClr val="000000"/>
                          </a:solidFill>
                          <a:effectLst/>
                          <a:latin typeface="Cambria" panose="02040503050406030204" pitchFamily="18" charset="0"/>
                        </a:rPr>
                        <a:t>14:30</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14:45</a:t>
                      </a:r>
                    </a:p>
                  </a:txBody>
                  <a:tcPr marL="7620" marR="7620" marT="7620" marB="0" anchor="ctr"/>
                </a:tc>
                <a:tc>
                  <a:txBody>
                    <a:bodyPr/>
                    <a:lstStyle/>
                    <a:p>
                      <a:pPr algn="l" fontAlgn="ctr"/>
                      <a:r>
                        <a:rPr lang="en-CA" sz="1400" b="0" i="0" u="none" strike="noStrike">
                          <a:solidFill>
                            <a:srgbClr val="000000"/>
                          </a:solidFill>
                          <a:effectLst/>
                          <a:latin typeface="Cambria" panose="02040503050406030204" pitchFamily="18" charset="0"/>
                        </a:rPr>
                        <a:t>Break</a:t>
                      </a:r>
                    </a:p>
                  </a:txBody>
                  <a:tcPr marL="7620" marR="7620" marT="7620" marB="0" anchor="ctr"/>
                </a:tc>
                <a:tc>
                  <a:txBody>
                    <a:bodyPr/>
                    <a:lstStyle/>
                    <a:p>
                      <a:pPr algn="l" fontAlgn="b"/>
                      <a:r>
                        <a:rPr lang="en-CA" sz="1400" b="0" i="0" u="none" strike="noStrike">
                          <a:solidFill>
                            <a:srgbClr val="000000"/>
                          </a:solidFill>
                          <a:effectLst/>
                          <a:latin typeface="Cambria" panose="02040503050406030204" pitchFamily="18" charset="0"/>
                        </a:rPr>
                        <a:t> </a:t>
                      </a:r>
                    </a:p>
                  </a:txBody>
                  <a:tcPr marL="7620" marR="7620" marT="7620" marB="0" anchor="b"/>
                </a:tc>
              </a:tr>
              <a:tr h="215960">
                <a:tc>
                  <a:txBody>
                    <a:bodyPr/>
                    <a:lstStyle/>
                    <a:p>
                      <a:pPr algn="r" fontAlgn="ctr"/>
                      <a:r>
                        <a:rPr lang="en-CA" sz="1400" b="0" i="0" u="none" strike="noStrike">
                          <a:solidFill>
                            <a:srgbClr val="000000"/>
                          </a:solidFill>
                          <a:effectLst/>
                          <a:latin typeface="Cambria" panose="02040503050406030204" pitchFamily="18" charset="0"/>
                        </a:rPr>
                        <a:t>14:45</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17:00</a:t>
                      </a:r>
                    </a:p>
                  </a:txBody>
                  <a:tcPr marL="7620" marR="7620" marT="7620" marB="0" anchor="ctr"/>
                </a:tc>
                <a:tc>
                  <a:txBody>
                    <a:bodyPr/>
                    <a:lstStyle/>
                    <a:p>
                      <a:pPr algn="l" fontAlgn="ctr"/>
                      <a:r>
                        <a:rPr lang="en-CA" sz="1400" b="0" i="0" u="none" strike="noStrike">
                          <a:solidFill>
                            <a:srgbClr val="000000"/>
                          </a:solidFill>
                          <a:effectLst/>
                          <a:latin typeface="Cambria" panose="02040503050406030204" pitchFamily="18" charset="0"/>
                        </a:rPr>
                        <a:t>Predictive Analytics Expert Mode</a:t>
                      </a:r>
                    </a:p>
                  </a:txBody>
                  <a:tcPr marL="7620" marR="7620" marT="7620" marB="0" anchor="ctr"/>
                </a:tc>
                <a:tc>
                  <a:txBody>
                    <a:bodyPr/>
                    <a:lstStyle/>
                    <a:p>
                      <a:pPr algn="l" fontAlgn="b"/>
                      <a:r>
                        <a:rPr lang="en-CA" sz="1400" b="0" i="0" u="none" strike="noStrike" dirty="0">
                          <a:solidFill>
                            <a:srgbClr val="000000"/>
                          </a:solidFill>
                          <a:effectLst/>
                          <a:latin typeface="Cambria" panose="02040503050406030204" pitchFamily="18" charset="0"/>
                        </a:rPr>
                        <a:t>Hands on Exercises in Predictive Analytics </a:t>
                      </a:r>
                      <a:r>
                        <a:rPr lang="en-CA" sz="1400" b="0" i="0" u="none" strike="noStrike" dirty="0" err="1">
                          <a:solidFill>
                            <a:srgbClr val="000000"/>
                          </a:solidFill>
                          <a:effectLst/>
                          <a:latin typeface="Cambria" panose="02040503050406030204" pitchFamily="18" charset="0"/>
                        </a:rPr>
                        <a:t>Exp</a:t>
                      </a:r>
                      <a:r>
                        <a:rPr lang="en-CA" sz="1400" b="0" i="0" u="none" strike="noStrike" dirty="0">
                          <a:solidFill>
                            <a:srgbClr val="000000"/>
                          </a:solidFill>
                          <a:effectLst/>
                          <a:latin typeface="Cambria" panose="02040503050406030204" pitchFamily="18" charset="0"/>
                        </a:rPr>
                        <a:t> cont.</a:t>
                      </a:r>
                    </a:p>
                  </a:txBody>
                  <a:tcPr marL="7620" marR="7620" marT="7620" marB="0" anchor="b"/>
                </a:tc>
              </a:tr>
            </a:tbl>
          </a:graphicData>
        </a:graphic>
      </p:graphicFrame>
    </p:spTree>
    <p:extLst>
      <p:ext uri="{BB962C8B-B14F-4D97-AF65-F5344CB8AC3E}">
        <p14:creationId xmlns:p14="http://schemas.microsoft.com/office/powerpoint/2010/main" val="252429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4000" y="2444400"/>
            <a:ext cx="8496000" cy="2399204"/>
          </a:xfrm>
        </p:spPr>
        <p:txBody>
          <a:bodyPr/>
          <a:lstStyle/>
          <a:p>
            <a:r>
              <a:rPr lang="en-US" dirty="0"/>
              <a:t>Data Mining with SAP Predictive </a:t>
            </a:r>
            <a:r>
              <a:rPr lang="en-US" dirty="0" smtClean="0"/>
              <a:t>Analytics Expert Mode</a:t>
            </a:r>
            <a:r>
              <a:rPr lang="en-US" dirty="0"/>
              <a:t/>
            </a:r>
            <a:br>
              <a:rPr lang="en-US" dirty="0"/>
            </a:br>
            <a:endParaRPr lang="en-US" dirty="0"/>
          </a:p>
        </p:txBody>
      </p:sp>
      <p:sp>
        <p:nvSpPr>
          <p:cNvPr id="3" name="TextBox 2"/>
          <p:cNvSpPr txBox="1"/>
          <p:nvPr/>
        </p:nvSpPr>
        <p:spPr>
          <a:xfrm>
            <a:off x="324000" y="6178489"/>
            <a:ext cx="3528392" cy="80021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CA" sz="1000" kern="0" dirty="0" smtClean="0">
                <a:latin typeface="+mj-lt"/>
                <a:ea typeface="Arial Unicode MS" pitchFamily="34" charset="-128"/>
                <a:cs typeface="Arial Unicode MS" pitchFamily="34" charset="-128"/>
              </a:rPr>
              <a:t>Slides used in class by Hossam Ali-Hassan &amp; Michael Bliemel</a:t>
            </a:r>
          </a:p>
          <a:p>
            <a:pPr fontAlgn="base">
              <a:spcBef>
                <a:spcPct val="50000"/>
              </a:spcBef>
              <a:spcAft>
                <a:spcPct val="0"/>
              </a:spcAft>
              <a:buClr>
                <a:srgbClr val="F0AB00"/>
              </a:buClr>
              <a:buSzPct val="80000"/>
            </a:pPr>
            <a:r>
              <a:rPr lang="en-CA" sz="1000" kern="0" dirty="0" smtClean="0">
                <a:latin typeface="+mj-lt"/>
                <a:ea typeface="Arial Unicode MS" pitchFamily="34" charset="-128"/>
                <a:cs typeface="Arial Unicode MS" pitchFamily="34" charset="-128"/>
              </a:rPr>
              <a:t>Rowe School of Business, Dalhousie University</a:t>
            </a:r>
          </a:p>
          <a:p>
            <a:pPr fontAlgn="base">
              <a:spcBef>
                <a:spcPct val="50000"/>
              </a:spcBef>
              <a:spcAft>
                <a:spcPct val="0"/>
              </a:spcAft>
              <a:buClr>
                <a:srgbClr val="F0AB00"/>
              </a:buClr>
              <a:buSzPct val="80000"/>
            </a:pPr>
            <a:endParaRPr lang="en-US" sz="1800" kern="0" dirty="0" err="1" smtClean="0">
              <a:ea typeface="Arial Unicode MS" pitchFamily="34" charset="-128"/>
              <a:cs typeface="Arial Unicode MS" pitchFamily="34" charset="-128"/>
            </a:endParaRPr>
          </a:p>
        </p:txBody>
      </p:sp>
      <p:pic>
        <p:nvPicPr>
          <p:cNvPr id="4" name="Picture 3"/>
          <p:cNvPicPr>
            <a:picLocks noChangeAspect="1"/>
          </p:cNvPicPr>
          <p:nvPr/>
        </p:nvPicPr>
        <p:blipFill>
          <a:blip r:embed="rId2"/>
          <a:stretch>
            <a:fillRect/>
          </a:stretch>
        </p:blipFill>
        <p:spPr>
          <a:xfrm>
            <a:off x="3852392" y="6178489"/>
            <a:ext cx="1155700" cy="279400"/>
          </a:xfrm>
          <a:prstGeom prst="rect">
            <a:avLst/>
          </a:prstGeom>
        </p:spPr>
      </p:pic>
    </p:spTree>
    <p:extLst>
      <p:ext uri="{BB962C8B-B14F-4D97-AF65-F5344CB8AC3E}">
        <p14:creationId xmlns:p14="http://schemas.microsoft.com/office/powerpoint/2010/main" val="235671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Sources for this section</a:t>
            </a:r>
          </a:p>
        </p:txBody>
      </p:sp>
      <p:sp>
        <p:nvSpPr>
          <p:cNvPr id="3" name="Text Placeholder 2"/>
          <p:cNvSpPr>
            <a:spLocks noGrp="1"/>
          </p:cNvSpPr>
          <p:nvPr>
            <p:ph type="body" sz="quarter" idx="10"/>
          </p:nvPr>
        </p:nvSpPr>
        <p:spPr/>
        <p:txBody>
          <a:bodyPr/>
          <a:lstStyle/>
          <a:p>
            <a:r>
              <a:rPr lang="en-CA" dirty="0" smtClean="0"/>
              <a:t>Hossam Ali Hassan and Michael Bliemel adapted materials for these teaching slides from (a) the book:</a:t>
            </a:r>
          </a:p>
          <a:p>
            <a:pPr lvl="1"/>
            <a:r>
              <a:rPr lang="en-CA" dirty="0" smtClean="0"/>
              <a:t>Predictive </a:t>
            </a:r>
            <a:r>
              <a:rPr lang="en-CA" dirty="0"/>
              <a:t>Analysis with SAP: The Comprehensive Guide, </a:t>
            </a:r>
          </a:p>
          <a:p>
            <a:pPr lvl="1"/>
            <a:r>
              <a:rPr lang="en-US" dirty="0"/>
              <a:t>John MacGregor</a:t>
            </a:r>
            <a:endParaRPr lang="en-CA" dirty="0"/>
          </a:p>
          <a:p>
            <a:pPr lvl="1"/>
            <a:r>
              <a:rPr lang="en-US" dirty="0"/>
              <a:t>2013, SAP Press</a:t>
            </a:r>
            <a:endParaRPr lang="en-CA" dirty="0"/>
          </a:p>
          <a:p>
            <a:endParaRPr lang="en-CA" dirty="0" smtClean="0"/>
          </a:p>
          <a:p>
            <a:endParaRPr lang="en-CA" dirty="0"/>
          </a:p>
          <a:p>
            <a:r>
              <a:rPr lang="en-CA" dirty="0" smtClean="0"/>
              <a:t>(b) UA materials developed by Nitin Kale and Nancy Jones</a:t>
            </a:r>
          </a:p>
          <a:p>
            <a:r>
              <a:rPr lang="en-CA" dirty="0" smtClean="0"/>
              <a:t>and (c) Product User Guides from </a:t>
            </a:r>
            <a:r>
              <a:rPr lang="en-CA" dirty="0" smtClean="0">
                <a:hlinkClick r:id="rId2"/>
              </a:rPr>
              <a:t>http</a:t>
            </a:r>
            <a:r>
              <a:rPr lang="en-CA" dirty="0">
                <a:hlinkClick r:id="rId2"/>
              </a:rPr>
              <a:t>://help.sap.com/pa/#section4</a:t>
            </a:r>
            <a:endParaRPr lang="en-CA" dirty="0"/>
          </a:p>
        </p:txBody>
      </p:sp>
      <p:pic>
        <p:nvPicPr>
          <p:cNvPr id="4" name="fancybox-img" descr="Titel: Predictive Analysis with SAP"/>
          <p:cNvPicPr/>
          <p:nvPr/>
        </p:nvPicPr>
        <p:blipFill rotWithShape="1">
          <a:blip r:embed="rId3" cstate="screen">
            <a:extLst>
              <a:ext uri="{28A0092B-C50C-407E-A947-70E740481C1C}">
                <a14:useLocalDpi xmlns:a14="http://schemas.microsoft.com/office/drawing/2010/main"/>
              </a:ext>
            </a:extLst>
          </a:blip>
          <a:srcRect/>
          <a:stretch/>
        </p:blipFill>
        <p:spPr bwMode="auto">
          <a:xfrm>
            <a:off x="2175751" y="2668936"/>
            <a:ext cx="845185" cy="1031240"/>
          </a:xfrm>
          <a:prstGeom prst="rect">
            <a:avLst/>
          </a:prstGeom>
          <a:noFill/>
          <a:ln>
            <a:noFill/>
          </a:ln>
          <a:extLst>
            <a:ext uri="{53640926-AAD7-44D8-BBD7-CCE9431645EC}">
              <a14:shadowObscured xmlns:a14="http://schemas.microsoft.com/office/drawing/2010/main"/>
            </a:ext>
          </a:extLst>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73994" y="5202469"/>
            <a:ext cx="1715348" cy="1309426"/>
          </a:xfrm>
          <a:prstGeom prst="rect">
            <a:avLst/>
          </a:prstGeom>
        </p:spPr>
      </p:pic>
    </p:spTree>
    <p:extLst>
      <p:ext uri="{BB962C8B-B14F-4D97-AF65-F5344CB8AC3E}">
        <p14:creationId xmlns:p14="http://schemas.microsoft.com/office/powerpoint/2010/main" val="56703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Predictive Analysis (PA)</a:t>
            </a:r>
            <a:endParaRPr lang="en-US" dirty="0"/>
          </a:p>
        </p:txBody>
      </p:sp>
      <p:sp>
        <p:nvSpPr>
          <p:cNvPr id="4" name="Text Placeholder 3"/>
          <p:cNvSpPr>
            <a:spLocks noGrp="1"/>
          </p:cNvSpPr>
          <p:nvPr>
            <p:ph type="body" sz="quarter" idx="11"/>
          </p:nvPr>
        </p:nvSpPr>
        <p:spPr/>
        <p:txBody>
          <a:bodyPr/>
          <a:lstStyle/>
          <a:p>
            <a:pPr marL="285750" indent="-285750">
              <a:buFont typeface="Arial" pitchFamily="34" charset="0"/>
              <a:buChar char="•"/>
            </a:pPr>
            <a:r>
              <a:rPr lang="en-US" b="0" dirty="0"/>
              <a:t>Is a statistical analysis and data mining </a:t>
            </a:r>
            <a:r>
              <a:rPr lang="en-US" b="0" dirty="0" smtClean="0"/>
              <a:t>solution that </a:t>
            </a:r>
            <a:r>
              <a:rPr lang="en-US" b="0" dirty="0"/>
              <a:t>enables </a:t>
            </a:r>
            <a:r>
              <a:rPr lang="en-US" b="0" dirty="0" smtClean="0"/>
              <a:t>construction of </a:t>
            </a:r>
            <a:r>
              <a:rPr lang="en-US" b="0" dirty="0"/>
              <a:t>predictive </a:t>
            </a:r>
            <a:r>
              <a:rPr lang="en-US" b="0" dirty="0" smtClean="0"/>
              <a:t>models</a:t>
            </a:r>
          </a:p>
          <a:p>
            <a:pPr marL="285750" indent="-285750">
              <a:buFont typeface="Arial" pitchFamily="34" charset="0"/>
              <a:buChar char="•"/>
            </a:pPr>
            <a:r>
              <a:rPr lang="en-US" b="0" dirty="0" smtClean="0"/>
              <a:t>One </a:t>
            </a:r>
            <a:r>
              <a:rPr lang="en-US" b="0" dirty="0"/>
              <a:t>integrated solution for advanced </a:t>
            </a:r>
            <a:r>
              <a:rPr lang="en-US" b="0" dirty="0" smtClean="0"/>
              <a:t>data analysis </a:t>
            </a:r>
            <a:r>
              <a:rPr lang="en-US" b="0" dirty="0"/>
              <a:t>and interactive data </a:t>
            </a:r>
            <a:r>
              <a:rPr lang="en-US" b="0" dirty="0" smtClean="0"/>
              <a:t>visualizations</a:t>
            </a:r>
          </a:p>
          <a:p>
            <a:pPr marL="285750" indent="-285750">
              <a:buFont typeface="Arial" pitchFamily="34" charset="0"/>
              <a:buChar char="•"/>
            </a:pPr>
            <a:r>
              <a:rPr lang="en-US" b="0" dirty="0" smtClean="0"/>
              <a:t>Identifies </a:t>
            </a:r>
            <a:r>
              <a:rPr lang="en-US" b="0" dirty="0"/>
              <a:t>trends, insights and </a:t>
            </a:r>
            <a:r>
              <a:rPr lang="en-US" b="0" dirty="0" smtClean="0"/>
              <a:t>hidden patterns </a:t>
            </a:r>
            <a:r>
              <a:rPr lang="en-US" b="0" dirty="0"/>
              <a:t>in the </a:t>
            </a:r>
            <a:r>
              <a:rPr lang="en-US" b="0" dirty="0" smtClean="0"/>
              <a:t>data</a:t>
            </a:r>
          </a:p>
          <a:p>
            <a:pPr marL="285750" indent="-285750">
              <a:buFont typeface="Arial" pitchFamily="34" charset="0"/>
              <a:buChar char="•"/>
            </a:pPr>
            <a:r>
              <a:rPr lang="en-US" b="0" dirty="0" smtClean="0"/>
              <a:t>Provides </a:t>
            </a:r>
            <a:r>
              <a:rPr lang="en-US" b="0" dirty="0"/>
              <a:t>predictions about future events</a:t>
            </a:r>
            <a:endParaRPr lang="en-US" dirty="0"/>
          </a:p>
        </p:txBody>
      </p:sp>
      <p:pic>
        <p:nvPicPr>
          <p:cNvPr id="102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417656" y="1310055"/>
            <a:ext cx="4583469" cy="2578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89568" y="3529819"/>
            <a:ext cx="3676322" cy="201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382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a:t>
            </a:r>
            <a:endParaRPr lang="en-US" dirty="0"/>
          </a:p>
        </p:txBody>
      </p:sp>
      <p:sp>
        <p:nvSpPr>
          <p:cNvPr id="3" name="Text Placeholder 2"/>
          <p:cNvSpPr>
            <a:spLocks noGrp="1"/>
          </p:cNvSpPr>
          <p:nvPr>
            <p:ph type="body" sz="quarter" idx="10"/>
          </p:nvPr>
        </p:nvSpPr>
        <p:spPr>
          <a:xfrm>
            <a:off x="324000" y="1323134"/>
            <a:ext cx="8494713" cy="4391026"/>
          </a:xfrm>
        </p:spPr>
        <p:txBody>
          <a:bodyPr>
            <a:noAutofit/>
          </a:bodyPr>
          <a:lstStyle/>
          <a:p>
            <a:pPr>
              <a:spcBef>
                <a:spcPts val="1200"/>
              </a:spcBef>
            </a:pPr>
            <a:r>
              <a:rPr lang="en-US" dirty="0"/>
              <a:t>R is a software environment for statistical computing and graphics </a:t>
            </a:r>
            <a:endParaRPr lang="en-US" b="0" dirty="0"/>
          </a:p>
          <a:p>
            <a:pPr marL="285750" indent="-285750">
              <a:spcBef>
                <a:spcPts val="1200"/>
              </a:spcBef>
              <a:buFont typeface="Arial" pitchFamily="34" charset="0"/>
              <a:buChar char="•"/>
            </a:pPr>
            <a:r>
              <a:rPr lang="en-US" b="0" dirty="0" smtClean="0"/>
              <a:t>Open source </a:t>
            </a:r>
            <a:r>
              <a:rPr lang="en-US" b="0" dirty="0"/>
              <a:t>programming language plus a run-time environment </a:t>
            </a:r>
            <a:endParaRPr lang="en-US" b="0" dirty="0" smtClean="0"/>
          </a:p>
          <a:p>
            <a:pPr marL="285750" indent="-285750">
              <a:spcBef>
                <a:spcPts val="1200"/>
              </a:spcBef>
              <a:buFont typeface="Arial" pitchFamily="34" charset="0"/>
              <a:buChar char="•"/>
            </a:pPr>
            <a:r>
              <a:rPr lang="en-US" b="0" dirty="0" smtClean="0"/>
              <a:t>Over </a:t>
            </a:r>
            <a:r>
              <a:rPr lang="en-US" b="0" dirty="0"/>
              <a:t>3,500 add-on packages; ability to write your own functions </a:t>
            </a:r>
          </a:p>
          <a:p>
            <a:pPr marL="285750" indent="-285750">
              <a:spcBef>
                <a:spcPts val="1200"/>
              </a:spcBef>
              <a:buFont typeface="Arial" pitchFamily="34" charset="0"/>
              <a:buChar char="•"/>
            </a:pPr>
            <a:r>
              <a:rPr lang="en-US" b="0" dirty="0" smtClean="0"/>
              <a:t>Widely </a:t>
            </a:r>
            <a:r>
              <a:rPr lang="en-US" b="0" dirty="0"/>
              <a:t>used for a variety of statistical methods: linear and non-linear models, statistical tests, time series analyses, classification and clustering, predictive, etc. </a:t>
            </a:r>
          </a:p>
          <a:p>
            <a:pPr marL="285750" indent="-285750">
              <a:spcBef>
                <a:spcPts val="1200"/>
              </a:spcBef>
              <a:buFont typeface="Arial" pitchFamily="34" charset="0"/>
              <a:buChar char="•"/>
            </a:pPr>
            <a:r>
              <a:rPr lang="en-US" b="0" dirty="0" smtClean="0"/>
              <a:t>More </a:t>
            </a:r>
            <a:r>
              <a:rPr lang="en-US" b="0" dirty="0"/>
              <a:t>algorithms and packages than SAS + SPSS + </a:t>
            </a:r>
            <a:r>
              <a:rPr lang="en-US" b="0" dirty="0" err="1"/>
              <a:t>Statistica</a:t>
            </a:r>
            <a:r>
              <a:rPr lang="en-US" b="0" dirty="0"/>
              <a:t> </a:t>
            </a:r>
          </a:p>
          <a:p>
            <a:pPr>
              <a:spcBef>
                <a:spcPts val="1200"/>
              </a:spcBef>
            </a:pPr>
            <a:r>
              <a:rPr lang="en-US" dirty="0" smtClean="0"/>
              <a:t>Who </a:t>
            </a:r>
            <a:r>
              <a:rPr lang="en-US" dirty="0"/>
              <a:t>is using it? </a:t>
            </a:r>
          </a:p>
          <a:p>
            <a:pPr marL="285750" indent="-285750">
              <a:spcBef>
                <a:spcPts val="1200"/>
              </a:spcBef>
              <a:buFont typeface="Arial" pitchFamily="34" charset="0"/>
              <a:buChar char="•"/>
            </a:pPr>
            <a:r>
              <a:rPr lang="en-US" b="0" dirty="0" smtClean="0"/>
              <a:t>Growing </a:t>
            </a:r>
            <a:r>
              <a:rPr lang="en-US" b="0" dirty="0"/>
              <a:t>number of data analysts in industry, government, consulting, and </a:t>
            </a:r>
            <a:r>
              <a:rPr lang="en-US" b="0" dirty="0" smtClean="0"/>
              <a:t>academia; high-tech</a:t>
            </a:r>
            <a:r>
              <a:rPr lang="en-US" b="0" dirty="0"/>
              <a:t>, retail, manufacturing, CPG, financial services , banking, telecom, etc. </a:t>
            </a:r>
          </a:p>
          <a:p>
            <a:pPr>
              <a:spcBef>
                <a:spcPts val="1200"/>
              </a:spcBef>
            </a:pPr>
            <a:r>
              <a:rPr lang="en-US" dirty="0"/>
              <a:t>Why are they using it? </a:t>
            </a:r>
          </a:p>
          <a:p>
            <a:pPr marL="285750" indent="-285750">
              <a:spcBef>
                <a:spcPts val="1200"/>
              </a:spcBef>
              <a:buFont typeface="Arial" pitchFamily="34" charset="0"/>
              <a:buChar char="•"/>
            </a:pPr>
            <a:r>
              <a:rPr lang="en-US" b="0" dirty="0" smtClean="0"/>
              <a:t>Free</a:t>
            </a:r>
            <a:r>
              <a:rPr lang="en-US" b="0" dirty="0"/>
              <a:t>, comprehensive, and many learn it at college/university </a:t>
            </a:r>
            <a:endParaRPr lang="en-US" b="0" dirty="0" smtClean="0"/>
          </a:p>
          <a:p>
            <a:pPr marL="285750" indent="-285750">
              <a:spcBef>
                <a:spcPts val="1200"/>
              </a:spcBef>
              <a:buFont typeface="Arial" pitchFamily="34" charset="0"/>
              <a:buChar char="•"/>
            </a:pPr>
            <a:r>
              <a:rPr lang="en-US" b="0" dirty="0" smtClean="0"/>
              <a:t>Offers </a:t>
            </a:r>
            <a:r>
              <a:rPr lang="en-US" b="0" dirty="0"/>
              <a:t>rich library of statistical and graphical packages </a:t>
            </a:r>
          </a:p>
        </p:txBody>
      </p:sp>
    </p:spTree>
    <p:extLst>
      <p:ext uri="{BB962C8B-B14F-4D97-AF65-F5344CB8AC3E}">
        <p14:creationId xmlns:p14="http://schemas.microsoft.com/office/powerpoint/2010/main" val="206280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Predictive Analysis is used</a:t>
            </a:r>
            <a:endParaRPr lang="en-US"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02224" y="1656504"/>
            <a:ext cx="8377896" cy="40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481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Predictive Analysis Process</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87624" y="1340768"/>
            <a:ext cx="6328370" cy="5445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2154057"/>
      </p:ext>
    </p:extLst>
  </p:cSld>
  <p:clrMapOvr>
    <a:masterClrMapping/>
  </p:clrMapOvr>
  <p:transition>
    <p:fade/>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230188"/>
            <a:ext cx="8382000" cy="664797"/>
          </a:xfrm>
        </p:spPr>
        <p:txBody>
          <a:bodyPr/>
          <a:lstStyle/>
          <a:p>
            <a:r>
              <a:rPr lang="en-US" b="1" dirty="0"/>
              <a:t>Which Algorithm </a:t>
            </a:r>
            <a:r>
              <a:rPr lang="en-US" b="1" dirty="0" smtClean="0"/>
              <a:t>? When?</a:t>
            </a:r>
            <a:endParaRPr lang="en-US" dirty="0"/>
          </a:p>
        </p:txBody>
      </p:sp>
      <p:sp>
        <p:nvSpPr>
          <p:cNvPr id="5" name="Text Placeholder 4"/>
          <p:cNvSpPr>
            <a:spLocks noGrp="1"/>
          </p:cNvSpPr>
          <p:nvPr>
            <p:ph type="body" sz="quarter" idx="10"/>
          </p:nvPr>
        </p:nvSpPr>
        <p:spPr>
          <a:xfrm>
            <a:off x="381000" y="1411552"/>
            <a:ext cx="8382000" cy="5330690"/>
          </a:xfrm>
        </p:spPr>
        <p:txBody>
          <a:bodyPr/>
          <a:lstStyle/>
          <a:p>
            <a:r>
              <a:rPr lang="en-US" b="1" dirty="0"/>
              <a:t>Two Main Factors </a:t>
            </a:r>
            <a:endParaRPr lang="en-US" dirty="0"/>
          </a:p>
          <a:p>
            <a:pPr lvl="1"/>
            <a:r>
              <a:rPr lang="en-CA" b="1" dirty="0" smtClean="0"/>
              <a:t>What </a:t>
            </a:r>
            <a:r>
              <a:rPr lang="en-CA" b="1" dirty="0"/>
              <a:t>do you want to do? For Example Cluster the data, look for associations, predict etc. </a:t>
            </a:r>
            <a:endParaRPr lang="en-CA" dirty="0"/>
          </a:p>
          <a:p>
            <a:pPr lvl="1"/>
            <a:r>
              <a:rPr lang="en-CA" b="1" dirty="0" smtClean="0"/>
              <a:t>What </a:t>
            </a:r>
            <a:r>
              <a:rPr lang="en-CA" b="1" dirty="0"/>
              <a:t>data you have and what are the attributes of the data </a:t>
            </a:r>
            <a:endParaRPr lang="en-CA" b="1" dirty="0" smtClean="0"/>
          </a:p>
          <a:p>
            <a:r>
              <a:rPr lang="en-CA" b="1" dirty="0" smtClean="0"/>
              <a:t>For </a:t>
            </a:r>
            <a:r>
              <a:rPr lang="en-CA" b="1" dirty="0"/>
              <a:t>which you then may apply a selection of algorithms and the question becomes – </a:t>
            </a:r>
            <a:endParaRPr lang="en-CA" dirty="0"/>
          </a:p>
          <a:p>
            <a:pPr lvl="1"/>
            <a:r>
              <a:rPr lang="en-CA" b="1" dirty="0" smtClean="0"/>
              <a:t>Which </a:t>
            </a:r>
            <a:r>
              <a:rPr lang="en-CA" b="1" dirty="0"/>
              <a:t>one gives the best fit, a question in itself, as there can be several criteria, and in some cases, for example cluster analysis, best fit can be subjective measure </a:t>
            </a:r>
            <a:endParaRPr lang="en-CA" dirty="0"/>
          </a:p>
          <a:p>
            <a:endParaRPr lang="en-US" dirty="0"/>
          </a:p>
        </p:txBody>
      </p:sp>
    </p:spTree>
    <p:extLst>
      <p:ext uri="{BB962C8B-B14F-4D97-AF65-F5344CB8AC3E}">
        <p14:creationId xmlns:p14="http://schemas.microsoft.com/office/powerpoint/2010/main" val="1821944632"/>
      </p:ext>
    </p:extLst>
  </p:cSld>
  <p:clrMapOvr>
    <a:masterClrMapping/>
  </p:clrMapOvr>
  <p:transition>
    <p:fade/>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Algorithms – what to use when? 1/2</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59305392"/>
              </p:ext>
            </p:extLst>
          </p:nvPr>
        </p:nvGraphicFramePr>
        <p:xfrm>
          <a:off x="179512" y="1340768"/>
          <a:ext cx="8712968" cy="5040559"/>
        </p:xfrm>
        <a:graphic>
          <a:graphicData uri="http://schemas.openxmlformats.org/drawingml/2006/table">
            <a:tbl>
              <a:tblPr>
                <a:tableStyleId>{D7AC3CCA-C797-4891-BE02-D94E43425B78}</a:tableStyleId>
              </a:tblPr>
              <a:tblGrid>
                <a:gridCol w="3312368"/>
                <a:gridCol w="5400600"/>
              </a:tblGrid>
              <a:tr h="376662">
                <a:tc>
                  <a:txBody>
                    <a:bodyPr/>
                    <a:lstStyle/>
                    <a:p>
                      <a:pPr algn="l"/>
                      <a:r>
                        <a:rPr lang="en-US" sz="1800" b="1" dirty="0"/>
                        <a:t>Purpose</a:t>
                      </a:r>
                      <a:endParaRPr lang="en-US" sz="1800" b="1" dirty="0">
                        <a:solidFill>
                          <a:schemeClr val="bg2">
                            <a:lumMod val="75000"/>
                          </a:schemeClr>
                        </a:solidFill>
                      </a:endParaRPr>
                    </a:p>
                  </a:txBody>
                  <a:tcPr marL="23209" marR="23209" marT="11604" marB="11604" anchor="b"/>
                </a:tc>
                <a:tc>
                  <a:txBody>
                    <a:bodyPr/>
                    <a:lstStyle/>
                    <a:p>
                      <a:pPr algn="l"/>
                      <a:r>
                        <a:rPr lang="en-US" sz="1800" b="1" dirty="0" smtClean="0"/>
                        <a:t>Algorithm (when?)</a:t>
                      </a:r>
                      <a:endParaRPr lang="en-US" sz="1800" b="1" dirty="0">
                        <a:solidFill>
                          <a:schemeClr val="bg2">
                            <a:lumMod val="75000"/>
                          </a:schemeClr>
                        </a:solidFill>
                      </a:endParaRPr>
                    </a:p>
                  </a:txBody>
                  <a:tcPr marL="23209" marR="23209" marT="11604" marB="11604" anchor="b"/>
                </a:tc>
              </a:tr>
              <a:tr h="1235385">
                <a:tc>
                  <a:txBody>
                    <a:bodyPr/>
                    <a:lstStyle/>
                    <a:p>
                      <a:r>
                        <a:rPr lang="en-US" sz="1800" dirty="0"/>
                        <a:t>Performing time-based predictions</a:t>
                      </a:r>
                      <a:endParaRPr lang="en-US" sz="1800" dirty="0">
                        <a:solidFill>
                          <a:schemeClr val="bg2">
                            <a:lumMod val="75000"/>
                          </a:schemeClr>
                        </a:solidFill>
                      </a:endParaRPr>
                    </a:p>
                  </a:txBody>
                  <a:tcPr marL="23209" marR="23209" marT="11604" marB="11604"/>
                </a:tc>
                <a:tc>
                  <a:txBody>
                    <a:bodyPr/>
                    <a:lstStyle/>
                    <a:p>
                      <a:pPr>
                        <a:buFontTx/>
                        <a:buNone/>
                      </a:pPr>
                      <a:r>
                        <a:rPr lang="en-CA" sz="1800" b="1" dirty="0"/>
                        <a:t>Time Series Algorithms </a:t>
                      </a:r>
                      <a:endParaRPr lang="en-CA" sz="1800" b="1" dirty="0" smtClean="0"/>
                    </a:p>
                    <a:p>
                      <a:pPr>
                        <a:buFontTx/>
                        <a:buNone/>
                      </a:pPr>
                      <a:r>
                        <a:rPr lang="en-CA" sz="1800" dirty="0" smtClean="0"/>
                        <a:t>Single </a:t>
                      </a:r>
                      <a:r>
                        <a:rPr lang="en-CA" sz="1800" dirty="0"/>
                        <a:t>Exponential </a:t>
                      </a:r>
                      <a:r>
                        <a:rPr lang="en-CA" sz="1800" dirty="0" smtClean="0"/>
                        <a:t>Smoothing (constant or stationary)</a:t>
                      </a:r>
                      <a:endParaRPr lang="en-CA" sz="1800" dirty="0"/>
                    </a:p>
                    <a:p>
                      <a:pPr>
                        <a:buFontTx/>
                        <a:buNone/>
                      </a:pPr>
                      <a:r>
                        <a:rPr lang="en-CA" sz="1800" dirty="0"/>
                        <a:t>Double Exponential Smoothing </a:t>
                      </a:r>
                      <a:r>
                        <a:rPr lang="en-CA" sz="1800" dirty="0" smtClean="0"/>
                        <a:t>(trend)</a:t>
                      </a:r>
                      <a:endParaRPr lang="en-CA" sz="1800" dirty="0"/>
                    </a:p>
                    <a:p>
                      <a:pPr>
                        <a:buFontTx/>
                        <a:buNone/>
                      </a:pPr>
                      <a:r>
                        <a:rPr lang="en-CA" sz="1800" dirty="0"/>
                        <a:t>Triple Exponential Smoothing </a:t>
                      </a:r>
                      <a:r>
                        <a:rPr lang="en-CA" sz="1800" dirty="0" smtClean="0"/>
                        <a:t>(seasonality)</a:t>
                      </a:r>
                      <a:endParaRPr lang="en-CA" sz="1800" dirty="0">
                        <a:solidFill>
                          <a:schemeClr val="bg2">
                            <a:lumMod val="75000"/>
                          </a:schemeClr>
                        </a:solidFill>
                      </a:endParaRPr>
                    </a:p>
                  </a:txBody>
                  <a:tcPr marL="23209" marR="23209" marT="11604" marB="11604"/>
                </a:tc>
              </a:tr>
              <a:tr h="2383359">
                <a:tc>
                  <a:txBody>
                    <a:bodyPr/>
                    <a:lstStyle/>
                    <a:p>
                      <a:r>
                        <a:rPr lang="en-CA" sz="1800" dirty="0"/>
                        <a:t>Predicting continuous variables based on other variables in the dataset</a:t>
                      </a:r>
                      <a:endParaRPr lang="en-CA" sz="1800" dirty="0">
                        <a:solidFill>
                          <a:schemeClr val="bg2">
                            <a:lumMod val="75000"/>
                          </a:schemeClr>
                        </a:solidFill>
                      </a:endParaRPr>
                    </a:p>
                  </a:txBody>
                  <a:tcPr marL="23209" marR="23209" marT="11604" marB="11604"/>
                </a:tc>
                <a:tc>
                  <a:txBody>
                    <a:bodyPr/>
                    <a:lstStyle/>
                    <a:p>
                      <a:pPr>
                        <a:buFont typeface="Arial"/>
                        <a:buNone/>
                      </a:pPr>
                      <a:r>
                        <a:rPr lang="en-US" sz="1800" b="1" dirty="0"/>
                        <a:t>Regression Algorithms </a:t>
                      </a:r>
                      <a:endParaRPr lang="en-US" sz="1800" b="1" dirty="0" smtClean="0"/>
                    </a:p>
                    <a:p>
                      <a:pPr>
                        <a:buFont typeface="Arial"/>
                        <a:buNone/>
                      </a:pPr>
                      <a:r>
                        <a:rPr lang="en-US" sz="1800" dirty="0" smtClean="0"/>
                        <a:t>Linear </a:t>
                      </a:r>
                      <a:r>
                        <a:rPr lang="en-US" sz="1800" dirty="0"/>
                        <a:t>Regression </a:t>
                      </a:r>
                    </a:p>
                    <a:p>
                      <a:pPr>
                        <a:buFont typeface="Arial"/>
                        <a:buNone/>
                      </a:pPr>
                      <a:r>
                        <a:rPr lang="en-US" sz="1800" dirty="0"/>
                        <a:t>Exponential Regression </a:t>
                      </a:r>
                    </a:p>
                    <a:p>
                      <a:pPr>
                        <a:buFont typeface="Arial"/>
                        <a:buNone/>
                      </a:pPr>
                      <a:r>
                        <a:rPr lang="en-US" sz="1800" dirty="0"/>
                        <a:t>Geometric Regression </a:t>
                      </a:r>
                    </a:p>
                    <a:p>
                      <a:pPr>
                        <a:buFont typeface="Arial"/>
                        <a:buNone/>
                      </a:pPr>
                      <a:r>
                        <a:rPr lang="en-US" sz="1800" dirty="0"/>
                        <a:t>Logarithmic Regression </a:t>
                      </a:r>
                    </a:p>
                    <a:p>
                      <a:pPr>
                        <a:buFont typeface="Arial"/>
                        <a:buNone/>
                      </a:pPr>
                      <a:r>
                        <a:rPr lang="en-US" sz="1800" dirty="0"/>
                        <a:t>Multiple Linear </a:t>
                      </a:r>
                      <a:r>
                        <a:rPr lang="en-US" sz="1800" dirty="0" smtClean="0"/>
                        <a:t>Regression</a:t>
                      </a:r>
                      <a:endParaRPr lang="en-US" sz="1800" dirty="0"/>
                    </a:p>
                    <a:p>
                      <a:pPr>
                        <a:buFont typeface="Arial"/>
                        <a:buNone/>
                      </a:pPr>
                      <a:r>
                        <a:rPr lang="en-US" sz="1800" dirty="0"/>
                        <a:t>Polynomial Regression </a:t>
                      </a:r>
                    </a:p>
                    <a:p>
                      <a:pPr>
                        <a:buFont typeface="Arial"/>
                        <a:buNone/>
                      </a:pPr>
                      <a:r>
                        <a:rPr lang="en-US" sz="1800" dirty="0"/>
                        <a:t>Logistic Regression </a:t>
                      </a:r>
                      <a:endParaRPr lang="en-US" sz="1800" dirty="0">
                        <a:solidFill>
                          <a:schemeClr val="bg2">
                            <a:lumMod val="75000"/>
                          </a:schemeClr>
                        </a:solidFill>
                      </a:endParaRPr>
                    </a:p>
                  </a:txBody>
                  <a:tcPr marL="23209" marR="23209" marT="11604" marB="11604"/>
                </a:tc>
              </a:tr>
              <a:tr h="1045153">
                <a:tc>
                  <a:txBody>
                    <a:bodyPr/>
                    <a:lstStyle/>
                    <a:p>
                      <a:r>
                        <a:rPr lang="en-CA" sz="1800"/>
                        <a:t>Finding frequent itemset patterns in large transactional datasets to generate association rules</a:t>
                      </a:r>
                      <a:endParaRPr lang="en-CA" sz="1800">
                        <a:solidFill>
                          <a:schemeClr val="bg2">
                            <a:lumMod val="75000"/>
                          </a:schemeClr>
                        </a:solidFill>
                      </a:endParaRPr>
                    </a:p>
                  </a:txBody>
                  <a:tcPr marL="23209" marR="23209" marT="11604" marB="11604"/>
                </a:tc>
                <a:tc>
                  <a:txBody>
                    <a:bodyPr/>
                    <a:lstStyle/>
                    <a:p>
                      <a:pPr>
                        <a:buFont typeface="Arial"/>
                        <a:buNone/>
                      </a:pPr>
                      <a:r>
                        <a:rPr lang="en-US" sz="1800" b="1" dirty="0"/>
                        <a:t>Association Algorithms</a:t>
                      </a:r>
                      <a:r>
                        <a:rPr lang="en-US" sz="1800" dirty="0"/>
                        <a:t> </a:t>
                      </a:r>
                      <a:endParaRPr lang="en-US" sz="1800" dirty="0" smtClean="0"/>
                    </a:p>
                    <a:p>
                      <a:pPr>
                        <a:buFont typeface="Arial"/>
                        <a:buNone/>
                      </a:pPr>
                      <a:r>
                        <a:rPr lang="en-US" sz="1800" dirty="0" err="1" smtClean="0"/>
                        <a:t>Apriori</a:t>
                      </a:r>
                      <a:r>
                        <a:rPr lang="en-US" sz="1800" dirty="0" smtClean="0"/>
                        <a:t> (multiple association</a:t>
                      </a:r>
                      <a:r>
                        <a:rPr lang="en-US" sz="1800" baseline="0" dirty="0" smtClean="0"/>
                        <a:t> </a:t>
                      </a:r>
                      <a:r>
                        <a:rPr lang="en-US" sz="1800" dirty="0" smtClean="0"/>
                        <a:t>items)</a:t>
                      </a:r>
                      <a:endParaRPr lang="en-US" sz="1800" dirty="0"/>
                    </a:p>
                    <a:p>
                      <a:pPr>
                        <a:buFont typeface="Arial"/>
                        <a:buNone/>
                      </a:pPr>
                      <a:r>
                        <a:rPr lang="en-US" sz="1800" dirty="0" err="1" smtClean="0"/>
                        <a:t>AprioriLite</a:t>
                      </a:r>
                      <a:r>
                        <a:rPr lang="en-US" sz="1800" dirty="0" smtClean="0"/>
                        <a:t> (Single pre and post item rules</a:t>
                      </a:r>
                      <a:r>
                        <a:rPr lang="en-US" sz="1800" baseline="0" dirty="0" smtClean="0"/>
                        <a:t> only)</a:t>
                      </a:r>
                      <a:endParaRPr lang="en-US" sz="1800" dirty="0">
                        <a:solidFill>
                          <a:schemeClr val="bg2">
                            <a:lumMod val="75000"/>
                          </a:schemeClr>
                        </a:solidFill>
                      </a:endParaRPr>
                    </a:p>
                  </a:txBody>
                  <a:tcPr marL="23209" marR="23209" marT="11604" marB="11604"/>
                </a:tc>
              </a:tr>
            </a:tbl>
          </a:graphicData>
        </a:graphic>
      </p:graphicFrame>
    </p:spTree>
    <p:extLst>
      <p:ext uri="{BB962C8B-B14F-4D97-AF65-F5344CB8AC3E}">
        <p14:creationId xmlns:p14="http://schemas.microsoft.com/office/powerpoint/2010/main" val="1241647684"/>
      </p:ext>
    </p:extLst>
  </p:cSld>
  <p:clrMapOvr>
    <a:masterClrMapping/>
  </p:clrMapOvr>
  <p:transition>
    <p:fade/>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Algorithms – what to use when? 2/2</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262260242"/>
              </p:ext>
            </p:extLst>
          </p:nvPr>
        </p:nvGraphicFramePr>
        <p:xfrm>
          <a:off x="179512" y="1340769"/>
          <a:ext cx="8712968" cy="4779480"/>
        </p:xfrm>
        <a:graphic>
          <a:graphicData uri="http://schemas.openxmlformats.org/drawingml/2006/table">
            <a:tbl>
              <a:tblPr>
                <a:tableStyleId>{D7AC3CCA-C797-4891-BE02-D94E43425B78}</a:tableStyleId>
              </a:tblPr>
              <a:tblGrid>
                <a:gridCol w="3384376"/>
                <a:gridCol w="5328592"/>
              </a:tblGrid>
              <a:tr h="204852">
                <a:tc>
                  <a:txBody>
                    <a:bodyPr/>
                    <a:lstStyle/>
                    <a:p>
                      <a:pPr algn="l"/>
                      <a:r>
                        <a:rPr lang="en-US" sz="1800" b="1" dirty="0"/>
                        <a:t>Purpose</a:t>
                      </a:r>
                      <a:endParaRPr lang="en-US" sz="1800" b="1" dirty="0">
                        <a:solidFill>
                          <a:schemeClr val="bg2">
                            <a:lumMod val="75000"/>
                          </a:schemeClr>
                        </a:solidFill>
                      </a:endParaRPr>
                    </a:p>
                  </a:txBody>
                  <a:tcPr marL="23209" marR="23209" marT="11604" marB="11604" anchor="b"/>
                </a:tc>
                <a:tc>
                  <a:txBody>
                    <a:bodyPr/>
                    <a:lstStyle/>
                    <a:p>
                      <a:pPr algn="l"/>
                      <a:r>
                        <a:rPr lang="en-US" sz="1800" b="1" dirty="0" smtClean="0"/>
                        <a:t>Algorithm (When?)</a:t>
                      </a:r>
                      <a:endParaRPr lang="en-US" sz="1800" b="1" dirty="0">
                        <a:solidFill>
                          <a:schemeClr val="bg2">
                            <a:lumMod val="75000"/>
                          </a:schemeClr>
                        </a:solidFill>
                      </a:endParaRPr>
                    </a:p>
                  </a:txBody>
                  <a:tcPr marL="23209" marR="23209" marT="11604" marB="11604" anchor="b"/>
                </a:tc>
              </a:tr>
              <a:tr h="381661">
                <a:tc>
                  <a:txBody>
                    <a:bodyPr/>
                    <a:lstStyle/>
                    <a:p>
                      <a:r>
                        <a:rPr lang="en-CA" sz="1800" dirty="0"/>
                        <a:t>Clustering observations into groups of similar </a:t>
                      </a:r>
                      <a:r>
                        <a:rPr lang="en-CA" sz="1800" dirty="0" smtClean="0"/>
                        <a:t>item sets</a:t>
                      </a:r>
                      <a:endParaRPr lang="en-CA" sz="1800" dirty="0">
                        <a:solidFill>
                          <a:schemeClr val="bg2">
                            <a:lumMod val="75000"/>
                          </a:schemeClr>
                        </a:solidFill>
                      </a:endParaRPr>
                    </a:p>
                  </a:txBody>
                  <a:tcPr marL="23209" marR="23209" marT="11604" marB="11604"/>
                </a:tc>
                <a:tc>
                  <a:txBody>
                    <a:bodyPr/>
                    <a:lstStyle/>
                    <a:p>
                      <a:pPr>
                        <a:buFont typeface="Arial"/>
                        <a:buNone/>
                      </a:pPr>
                      <a:r>
                        <a:rPr lang="en-US" sz="1800" b="1" dirty="0"/>
                        <a:t>Clustering Algorithms </a:t>
                      </a:r>
                      <a:endParaRPr lang="en-US" sz="1800" b="1" dirty="0" smtClean="0"/>
                    </a:p>
                    <a:p>
                      <a:pPr>
                        <a:buFont typeface="Arial"/>
                        <a:buNone/>
                      </a:pPr>
                      <a:r>
                        <a:rPr lang="en-US" sz="1800" dirty="0" smtClean="0"/>
                        <a:t>ABC Analysis</a:t>
                      </a:r>
                      <a:r>
                        <a:rPr lang="en-US" sz="1800" baseline="0" dirty="0" smtClean="0"/>
                        <a:t>  (Clusters are user defined)</a:t>
                      </a:r>
                      <a:endParaRPr lang="en-US" sz="1800" dirty="0" smtClean="0"/>
                    </a:p>
                    <a:p>
                      <a:pPr>
                        <a:buFont typeface="Arial"/>
                        <a:buNone/>
                      </a:pPr>
                      <a:r>
                        <a:rPr lang="en-US" sz="1800" dirty="0" smtClean="0"/>
                        <a:t>K-Means (Desired number of clusters</a:t>
                      </a:r>
                      <a:r>
                        <a:rPr lang="en-US" sz="1800" baseline="0" dirty="0" smtClean="0"/>
                        <a:t> known)</a:t>
                      </a:r>
                    </a:p>
                    <a:p>
                      <a:pPr>
                        <a:buFont typeface="Arial"/>
                        <a:buNone/>
                      </a:pPr>
                      <a:r>
                        <a:rPr lang="en-US" sz="1800" dirty="0" err="1" smtClean="0">
                          <a:solidFill>
                            <a:schemeClr val="bg1"/>
                          </a:solidFill>
                        </a:rPr>
                        <a:t>Kohonen</a:t>
                      </a:r>
                      <a:r>
                        <a:rPr lang="en-US" sz="1800" dirty="0" smtClean="0">
                          <a:solidFill>
                            <a:schemeClr val="bg1"/>
                          </a:solidFill>
                        </a:rPr>
                        <a:t> SOMs (number</a:t>
                      </a:r>
                      <a:r>
                        <a:rPr lang="en-US" sz="1800" baseline="0" dirty="0" smtClean="0">
                          <a:solidFill>
                            <a:schemeClr val="bg1"/>
                          </a:solidFill>
                        </a:rPr>
                        <a:t> of clusters unknown)</a:t>
                      </a:r>
                      <a:endParaRPr lang="en-US" sz="1800" dirty="0">
                        <a:solidFill>
                          <a:schemeClr val="bg1"/>
                        </a:solidFill>
                      </a:endParaRPr>
                    </a:p>
                  </a:txBody>
                  <a:tcPr marL="23209" marR="23209" marT="11604" marB="11604"/>
                </a:tc>
              </a:tr>
              <a:tr h="561106">
                <a:tc>
                  <a:txBody>
                    <a:bodyPr/>
                    <a:lstStyle/>
                    <a:p>
                      <a:r>
                        <a:rPr lang="en-CA" sz="1800"/>
                        <a:t>Classifying and predicting one or more discrete variables based on other variables in the dataset</a:t>
                      </a:r>
                      <a:endParaRPr lang="en-CA" sz="1800">
                        <a:solidFill>
                          <a:schemeClr val="bg2">
                            <a:lumMod val="75000"/>
                          </a:schemeClr>
                        </a:solidFill>
                      </a:endParaRPr>
                    </a:p>
                  </a:txBody>
                  <a:tcPr marL="23209" marR="23209" marT="11604" marB="11604"/>
                </a:tc>
                <a:tc>
                  <a:txBody>
                    <a:bodyPr/>
                    <a:lstStyle/>
                    <a:p>
                      <a:pPr>
                        <a:buFont typeface="Arial"/>
                        <a:buNone/>
                      </a:pPr>
                      <a:r>
                        <a:rPr lang="en-CA" sz="1800" b="1" dirty="0" smtClean="0"/>
                        <a:t>Decision Trees </a:t>
                      </a:r>
                    </a:p>
                    <a:p>
                      <a:pPr>
                        <a:buFont typeface="Arial"/>
                        <a:buNone/>
                      </a:pPr>
                      <a:r>
                        <a:rPr lang="en-CA" sz="1800" dirty="0" smtClean="0"/>
                        <a:t>HANA C 4.5 </a:t>
                      </a:r>
                    </a:p>
                    <a:p>
                      <a:pPr>
                        <a:buFont typeface="Arial"/>
                        <a:buNone/>
                      </a:pPr>
                      <a:r>
                        <a:rPr lang="en-CA" sz="1800" dirty="0" smtClean="0"/>
                        <a:t>R-CNR </a:t>
                      </a:r>
                      <a:r>
                        <a:rPr lang="en-CA" sz="1800" dirty="0"/>
                        <a:t>Tree </a:t>
                      </a:r>
                      <a:r>
                        <a:rPr lang="en-CA" sz="1800" dirty="0" smtClean="0"/>
                        <a:t> </a:t>
                      </a:r>
                      <a:endParaRPr lang="en-CA" sz="1800" dirty="0"/>
                    </a:p>
                    <a:p>
                      <a:pPr>
                        <a:buFont typeface="Arial"/>
                        <a:buNone/>
                      </a:pPr>
                      <a:r>
                        <a:rPr lang="en-CA" sz="1800" dirty="0" smtClean="0"/>
                        <a:t>CHAID</a:t>
                      </a:r>
                      <a:endParaRPr lang="en-CA" sz="1800" dirty="0">
                        <a:solidFill>
                          <a:schemeClr val="bg2">
                            <a:lumMod val="75000"/>
                          </a:schemeClr>
                        </a:solidFill>
                      </a:endParaRPr>
                    </a:p>
                  </a:txBody>
                  <a:tcPr marL="23209" marR="23209" marT="11604" marB="11604"/>
                </a:tc>
              </a:tr>
              <a:tr h="832959">
                <a:tc>
                  <a:txBody>
                    <a:bodyPr/>
                    <a:lstStyle/>
                    <a:p>
                      <a:r>
                        <a:rPr lang="en-CA" sz="1800"/>
                        <a:t>Detecting outlying values in the dataset</a:t>
                      </a:r>
                      <a:endParaRPr lang="en-CA" sz="1800">
                        <a:solidFill>
                          <a:schemeClr val="bg2">
                            <a:lumMod val="75000"/>
                          </a:schemeClr>
                        </a:solidFill>
                      </a:endParaRPr>
                    </a:p>
                  </a:txBody>
                  <a:tcPr marL="23209" marR="23209" marT="11604" marB="11604"/>
                </a:tc>
                <a:tc>
                  <a:txBody>
                    <a:bodyPr/>
                    <a:lstStyle/>
                    <a:p>
                      <a:pPr>
                        <a:buFont typeface="Arial"/>
                        <a:buNone/>
                      </a:pPr>
                      <a:r>
                        <a:rPr lang="en-CA" sz="1800" b="1" dirty="0"/>
                        <a:t>Outlier Detection Algorithms </a:t>
                      </a:r>
                      <a:endParaRPr lang="en-CA" sz="1800" b="1" dirty="0" smtClean="0"/>
                    </a:p>
                    <a:p>
                      <a:pPr>
                        <a:buFont typeface="Arial"/>
                        <a:buNone/>
                      </a:pPr>
                      <a:r>
                        <a:rPr lang="en-CA" sz="1800" dirty="0" smtClean="0"/>
                        <a:t>Inter </a:t>
                      </a:r>
                      <a:r>
                        <a:rPr lang="en-CA" sz="1800" dirty="0"/>
                        <a:t>Quartile Range </a:t>
                      </a:r>
                      <a:r>
                        <a:rPr lang="en-CA" sz="1800" dirty="0" smtClean="0"/>
                        <a:t>(global outliers)</a:t>
                      </a:r>
                      <a:endParaRPr lang="en-CA" sz="1800" dirty="0"/>
                    </a:p>
                    <a:p>
                      <a:pPr>
                        <a:buFont typeface="Arial"/>
                        <a:buNone/>
                      </a:pPr>
                      <a:r>
                        <a:rPr lang="en-CA" sz="1800" dirty="0"/>
                        <a:t>Nearest Neighbor Outlier </a:t>
                      </a:r>
                      <a:r>
                        <a:rPr lang="en-CA" sz="1800" dirty="0" smtClean="0"/>
                        <a:t> (significant outliers)</a:t>
                      </a:r>
                      <a:endParaRPr lang="en-CA" sz="1800" dirty="0"/>
                    </a:p>
                    <a:p>
                      <a:pPr>
                        <a:buFont typeface="Arial"/>
                        <a:buNone/>
                      </a:pPr>
                      <a:r>
                        <a:rPr lang="en-CA" sz="1800" dirty="0"/>
                        <a:t>Anomaly </a:t>
                      </a:r>
                      <a:r>
                        <a:rPr lang="en-CA" sz="1800" dirty="0" smtClean="0"/>
                        <a:t>Detection (local outliers)</a:t>
                      </a:r>
                      <a:endParaRPr lang="en-CA" sz="1800" dirty="0"/>
                    </a:p>
                    <a:p>
                      <a:pPr>
                        <a:buFont typeface="Arial"/>
                        <a:buNone/>
                      </a:pPr>
                      <a:r>
                        <a:rPr lang="en-CA" sz="1800" dirty="0"/>
                        <a:t>Variance </a:t>
                      </a:r>
                      <a:r>
                        <a:rPr lang="en-CA" sz="1800" dirty="0" smtClean="0"/>
                        <a:t>Test (global outliers)</a:t>
                      </a:r>
                      <a:endParaRPr lang="en-CA" sz="1800" dirty="0">
                        <a:solidFill>
                          <a:schemeClr val="bg2">
                            <a:lumMod val="75000"/>
                          </a:schemeClr>
                        </a:solidFill>
                      </a:endParaRPr>
                    </a:p>
                  </a:txBody>
                  <a:tcPr marL="23209" marR="23209" marT="11604" marB="11604"/>
                </a:tc>
              </a:tr>
              <a:tr h="518905">
                <a:tc>
                  <a:txBody>
                    <a:bodyPr/>
                    <a:lstStyle/>
                    <a:p>
                      <a:r>
                        <a:rPr lang="en-CA" sz="1800"/>
                        <a:t>Forecasting, classification, and statistical pattern recognition</a:t>
                      </a:r>
                      <a:endParaRPr lang="en-CA" sz="1800">
                        <a:solidFill>
                          <a:schemeClr val="bg2">
                            <a:lumMod val="75000"/>
                          </a:schemeClr>
                        </a:solidFill>
                      </a:endParaRPr>
                    </a:p>
                  </a:txBody>
                  <a:tcPr marL="23209" marR="23209" marT="11604" marB="11604"/>
                </a:tc>
                <a:tc>
                  <a:txBody>
                    <a:bodyPr/>
                    <a:lstStyle/>
                    <a:p>
                      <a:pPr>
                        <a:buFont typeface="Arial"/>
                        <a:buNone/>
                      </a:pPr>
                      <a:r>
                        <a:rPr lang="en-US" sz="1800" b="1" dirty="0"/>
                        <a:t>Neural Network Algorithms </a:t>
                      </a:r>
                      <a:endParaRPr lang="en-US" sz="1800" b="1" dirty="0" smtClean="0"/>
                    </a:p>
                    <a:p>
                      <a:pPr>
                        <a:buFont typeface="Arial"/>
                        <a:buNone/>
                      </a:pPr>
                      <a:r>
                        <a:rPr lang="en-US" sz="1800" dirty="0" smtClean="0"/>
                        <a:t>R-</a:t>
                      </a:r>
                      <a:r>
                        <a:rPr lang="en-US" sz="1800" dirty="0" err="1" smtClean="0"/>
                        <a:t>NNet</a:t>
                      </a:r>
                      <a:r>
                        <a:rPr lang="en-US" sz="1800" dirty="0" smtClean="0"/>
                        <a:t> </a:t>
                      </a:r>
                      <a:r>
                        <a:rPr lang="en-US" sz="1800" dirty="0"/>
                        <a:t>Neural Network </a:t>
                      </a:r>
                    </a:p>
                    <a:p>
                      <a:pPr>
                        <a:buFont typeface="Arial"/>
                        <a:buNone/>
                      </a:pPr>
                      <a:r>
                        <a:rPr lang="en-US" sz="1800" dirty="0" smtClean="0"/>
                        <a:t>R-MONMLP </a:t>
                      </a:r>
                      <a:r>
                        <a:rPr lang="en-US" sz="1800" dirty="0"/>
                        <a:t>Neural Network </a:t>
                      </a:r>
                      <a:endParaRPr lang="en-US" sz="1800" dirty="0">
                        <a:solidFill>
                          <a:schemeClr val="bg2">
                            <a:lumMod val="75000"/>
                          </a:schemeClr>
                        </a:solidFill>
                      </a:endParaRPr>
                    </a:p>
                  </a:txBody>
                  <a:tcPr marL="23209" marR="23209" marT="11604" marB="11604"/>
                </a:tc>
              </a:tr>
            </a:tbl>
          </a:graphicData>
        </a:graphic>
      </p:graphicFrame>
    </p:spTree>
    <p:extLst>
      <p:ext uri="{BB962C8B-B14F-4D97-AF65-F5344CB8AC3E}">
        <p14:creationId xmlns:p14="http://schemas.microsoft.com/office/powerpoint/2010/main" val="48172667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lvl="1"/>
            <a:r>
              <a:rPr lang="en-US" sz="3200" b="1" dirty="0" smtClean="0"/>
              <a:t>Analytics curriculum from SAP University Alliances and other resources</a:t>
            </a:r>
            <a:endParaRPr lang="en-US" sz="3200" b="1" dirty="0"/>
          </a:p>
        </p:txBody>
      </p:sp>
      <p:pic>
        <p:nvPicPr>
          <p:cNvPr id="5" name="Picture Placeholder 4"/>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37564" b="37564"/>
          <a:stretch>
            <a:fillRect/>
          </a:stretch>
        </p:blipFill>
        <p:spPr/>
      </p:pic>
      <p:sp>
        <p:nvSpPr>
          <p:cNvPr id="2" name="Text Placeholder 1"/>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2433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lstStyle/>
          <a:p>
            <a:r>
              <a:rPr lang="en-CA" dirty="0">
                <a:effectLst>
                  <a:outerShdw blurRad="38100" dist="38100" dir="2700000" algn="tl">
                    <a:srgbClr val="000000">
                      <a:alpha val="43137"/>
                    </a:srgbClr>
                  </a:outerShdw>
                </a:effectLst>
              </a:rPr>
              <a:t>Classes of </a:t>
            </a:r>
            <a:r>
              <a:rPr lang="en-CA" dirty="0" smtClean="0">
                <a:effectLst>
                  <a:outerShdw blurRad="38100" dist="38100" dir="2700000" algn="tl">
                    <a:srgbClr val="000000">
                      <a:alpha val="43137"/>
                    </a:srgbClr>
                  </a:outerShdw>
                </a:effectLst>
              </a:rPr>
              <a:t>Applications in PA</a:t>
            </a:r>
            <a:endParaRPr lang="en-CA" dirty="0">
              <a:effectLst>
                <a:outerShdw blurRad="38100" dist="38100" dir="2700000" algn="tl">
                  <a:srgbClr val="000000">
                    <a:alpha val="43137"/>
                  </a:srgbClr>
                </a:outerShdw>
              </a:effectLst>
            </a:endParaRPr>
          </a:p>
        </p:txBody>
      </p:sp>
      <p:sp>
        <p:nvSpPr>
          <p:cNvPr id="5" name="Rectangle 4"/>
          <p:cNvSpPr/>
          <p:nvPr/>
        </p:nvSpPr>
        <p:spPr>
          <a:xfrm>
            <a:off x="611560" y="1700808"/>
            <a:ext cx="7344816" cy="3877985"/>
          </a:xfrm>
          <a:prstGeom prst="rect">
            <a:avLst/>
          </a:prstGeom>
        </p:spPr>
        <p:txBody>
          <a:bodyPr wrap="square">
            <a:spAutoFit/>
          </a:bodyPr>
          <a:lstStyle/>
          <a:p>
            <a:r>
              <a:rPr lang="en-CA" sz="3200" dirty="0">
                <a:solidFill>
                  <a:srgbClr val="000000"/>
                </a:solidFill>
                <a:latin typeface="Calibri"/>
              </a:rPr>
              <a:t>1. </a:t>
            </a:r>
            <a:r>
              <a:rPr lang="en-CA" sz="3600" dirty="0">
                <a:solidFill>
                  <a:srgbClr val="000000"/>
                </a:solidFill>
                <a:latin typeface="Calibri"/>
              </a:rPr>
              <a:t>Time Series Analysis</a:t>
            </a:r>
          </a:p>
          <a:p>
            <a:r>
              <a:rPr lang="en-CA" sz="3600" dirty="0">
                <a:solidFill>
                  <a:srgbClr val="000000"/>
                </a:solidFill>
                <a:latin typeface="Calibri"/>
              </a:rPr>
              <a:t>2. Classification Analysis</a:t>
            </a:r>
          </a:p>
          <a:p>
            <a:r>
              <a:rPr lang="en-CA" sz="3600" dirty="0">
                <a:solidFill>
                  <a:srgbClr val="000000"/>
                </a:solidFill>
                <a:latin typeface="Calibri"/>
              </a:rPr>
              <a:t>3. Cluster Analysis</a:t>
            </a:r>
          </a:p>
          <a:p>
            <a:r>
              <a:rPr lang="en-CA" sz="3600" dirty="0">
                <a:solidFill>
                  <a:srgbClr val="000000"/>
                </a:solidFill>
                <a:latin typeface="Calibri"/>
              </a:rPr>
              <a:t>4. Association Analysis</a:t>
            </a:r>
          </a:p>
          <a:p>
            <a:r>
              <a:rPr lang="en-CA" sz="3600" dirty="0">
                <a:solidFill>
                  <a:srgbClr val="000000"/>
                </a:solidFill>
                <a:latin typeface="Calibri"/>
              </a:rPr>
              <a:t>5. Outlier </a:t>
            </a:r>
            <a:r>
              <a:rPr lang="en-CA" sz="3600" dirty="0" smtClean="0">
                <a:solidFill>
                  <a:srgbClr val="000000"/>
                </a:solidFill>
                <a:latin typeface="Calibri"/>
              </a:rPr>
              <a:t>Analysis</a:t>
            </a:r>
          </a:p>
          <a:p>
            <a:endParaRPr lang="en-CA" sz="6600" dirty="0">
              <a:solidFill>
                <a:srgbClr val="000000"/>
              </a:solidFill>
              <a:latin typeface="Calibri"/>
            </a:endParaRPr>
          </a:p>
        </p:txBody>
      </p:sp>
    </p:spTree>
    <p:extLst>
      <p:ext uri="{BB962C8B-B14F-4D97-AF65-F5344CB8AC3E}">
        <p14:creationId xmlns:p14="http://schemas.microsoft.com/office/powerpoint/2010/main" val="3350125363"/>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effectLst>
                  <a:outerShdw blurRad="38100" dist="38100" dir="2700000" algn="tl">
                    <a:srgbClr val="000000">
                      <a:alpha val="43137"/>
                    </a:srgbClr>
                  </a:outerShdw>
                </a:effectLst>
              </a:rPr>
              <a:t>Classes of Applications in PA</a:t>
            </a:r>
          </a:p>
        </p:txBody>
      </p:sp>
      <p:sp>
        <p:nvSpPr>
          <p:cNvPr id="3" name="Rectangle 2"/>
          <p:cNvSpPr/>
          <p:nvPr/>
        </p:nvSpPr>
        <p:spPr>
          <a:xfrm>
            <a:off x="316260" y="1268760"/>
            <a:ext cx="8827740" cy="5047536"/>
          </a:xfrm>
          <a:prstGeom prst="rect">
            <a:avLst/>
          </a:prstGeom>
        </p:spPr>
        <p:txBody>
          <a:bodyPr wrap="square">
            <a:spAutoFit/>
          </a:bodyPr>
          <a:lstStyle/>
          <a:p>
            <a:r>
              <a:rPr lang="en-CA" sz="2300" b="1" dirty="0" smtClean="0">
                <a:solidFill>
                  <a:srgbClr val="000000"/>
                </a:solidFill>
                <a:latin typeface="Calibri"/>
                <a:cs typeface="Times New Roman" panose="02020603050405020304" pitchFamily="18" charset="0"/>
              </a:rPr>
              <a:t>Time </a:t>
            </a:r>
            <a:r>
              <a:rPr lang="en-CA" sz="2300" b="1" dirty="0">
                <a:solidFill>
                  <a:srgbClr val="000000"/>
                </a:solidFill>
                <a:latin typeface="Calibri"/>
                <a:cs typeface="Times New Roman" panose="02020603050405020304" pitchFamily="18" charset="0"/>
              </a:rPr>
              <a:t>Series Analysis</a:t>
            </a:r>
          </a:p>
          <a:p>
            <a:r>
              <a:rPr lang="en-CA" sz="2300" dirty="0">
                <a:solidFill>
                  <a:srgbClr val="000000"/>
                </a:solidFill>
                <a:latin typeface="Calibri"/>
                <a:cs typeface="Times New Roman" panose="02020603050405020304" pitchFamily="18" charset="0"/>
              </a:rPr>
              <a:t>In this group we use past data points as the basis for projecting future ones. </a:t>
            </a:r>
            <a:r>
              <a:rPr lang="en-CA" sz="2300" dirty="0" smtClean="0">
                <a:solidFill>
                  <a:srgbClr val="000000"/>
                </a:solidFill>
                <a:latin typeface="Calibri"/>
                <a:cs typeface="Times New Roman" panose="02020603050405020304" pitchFamily="18" charset="0"/>
              </a:rPr>
              <a:t>The data </a:t>
            </a:r>
            <a:r>
              <a:rPr lang="en-CA" sz="2300" dirty="0">
                <a:solidFill>
                  <a:srgbClr val="000000"/>
                </a:solidFill>
                <a:latin typeface="Calibri"/>
                <a:cs typeface="Times New Roman" panose="02020603050405020304" pitchFamily="18" charset="0"/>
              </a:rPr>
              <a:t>is a variable, such as sales or headcount or telemetry readings, with a series </a:t>
            </a:r>
            <a:r>
              <a:rPr lang="en-CA" sz="2300" dirty="0" smtClean="0">
                <a:solidFill>
                  <a:srgbClr val="000000"/>
                </a:solidFill>
                <a:latin typeface="Calibri"/>
                <a:cs typeface="Times New Roman" panose="02020603050405020304" pitchFamily="18" charset="0"/>
              </a:rPr>
              <a:t>of values </a:t>
            </a:r>
            <a:r>
              <a:rPr lang="en-CA" sz="2300" dirty="0">
                <a:solidFill>
                  <a:srgbClr val="000000"/>
                </a:solidFill>
                <a:latin typeface="Calibri"/>
                <a:cs typeface="Times New Roman" panose="02020603050405020304" pitchFamily="18" charset="0"/>
              </a:rPr>
              <a:t>over time. We use historical patterns in the known data to make </a:t>
            </a:r>
            <a:r>
              <a:rPr lang="en-CA" sz="2300" dirty="0" smtClean="0">
                <a:solidFill>
                  <a:srgbClr val="000000"/>
                </a:solidFill>
                <a:latin typeface="Calibri"/>
                <a:cs typeface="Times New Roman" panose="02020603050405020304" pitchFamily="18" charset="0"/>
              </a:rPr>
              <a:t>predictions about </a:t>
            </a:r>
            <a:r>
              <a:rPr lang="en-CA" sz="2300" dirty="0">
                <a:solidFill>
                  <a:srgbClr val="000000"/>
                </a:solidFill>
                <a:latin typeface="Calibri"/>
                <a:cs typeface="Times New Roman" panose="02020603050405020304" pitchFamily="18" charset="0"/>
              </a:rPr>
              <a:t>future values</a:t>
            </a:r>
            <a:r>
              <a:rPr lang="en-CA" sz="2300" dirty="0" smtClean="0">
                <a:solidFill>
                  <a:srgbClr val="000000"/>
                </a:solidFill>
                <a:latin typeface="Calibri"/>
                <a:cs typeface="Times New Roman" panose="02020603050405020304" pitchFamily="18" charset="0"/>
              </a:rPr>
              <a:t>.</a:t>
            </a:r>
          </a:p>
          <a:p>
            <a:endParaRPr lang="en-CA" sz="2300" b="1" dirty="0" smtClean="0">
              <a:solidFill>
                <a:srgbClr val="000000"/>
              </a:solidFill>
              <a:latin typeface="Calibri"/>
              <a:cs typeface="Times New Roman" panose="02020603050405020304" pitchFamily="18" charset="0"/>
            </a:endParaRPr>
          </a:p>
          <a:p>
            <a:r>
              <a:rPr lang="en-CA" sz="2300" b="1" dirty="0" smtClean="0">
                <a:solidFill>
                  <a:srgbClr val="000000"/>
                </a:solidFill>
                <a:latin typeface="Calibri"/>
                <a:cs typeface="Times New Roman" panose="02020603050405020304" pitchFamily="18" charset="0"/>
              </a:rPr>
              <a:t>Classification </a:t>
            </a:r>
            <a:r>
              <a:rPr lang="en-CA" sz="2300" b="1" dirty="0">
                <a:solidFill>
                  <a:srgbClr val="000000"/>
                </a:solidFill>
                <a:latin typeface="Calibri"/>
                <a:cs typeface="Times New Roman" panose="02020603050405020304" pitchFamily="18" charset="0"/>
              </a:rPr>
              <a:t>Analysis</a:t>
            </a:r>
          </a:p>
          <a:p>
            <a:r>
              <a:rPr lang="en-CA" sz="2300" dirty="0">
                <a:solidFill>
                  <a:srgbClr val="000000"/>
                </a:solidFill>
                <a:latin typeface="Calibri"/>
                <a:cs typeface="Times New Roman" panose="02020603050405020304" pitchFamily="18" charset="0"/>
              </a:rPr>
              <a:t>This is the largest group of applications of predictive analysis. In general terms </a:t>
            </a:r>
            <a:r>
              <a:rPr lang="en-CA" sz="2300" dirty="0" smtClean="0">
                <a:solidFill>
                  <a:srgbClr val="000000"/>
                </a:solidFill>
                <a:latin typeface="Calibri"/>
                <a:cs typeface="Times New Roman" panose="02020603050405020304" pitchFamily="18" charset="0"/>
              </a:rPr>
              <a:t>we wish </a:t>
            </a:r>
            <a:r>
              <a:rPr lang="en-CA" sz="2300" dirty="0">
                <a:solidFill>
                  <a:srgbClr val="000000"/>
                </a:solidFill>
                <a:latin typeface="Calibri"/>
                <a:cs typeface="Times New Roman" panose="02020603050405020304" pitchFamily="18" charset="0"/>
              </a:rPr>
              <a:t>to predict a variable using the data of other variables that we believe </a:t>
            </a:r>
            <a:r>
              <a:rPr lang="en-CA" sz="2300" dirty="0" smtClean="0">
                <a:solidFill>
                  <a:srgbClr val="000000"/>
                </a:solidFill>
                <a:latin typeface="Calibri"/>
                <a:cs typeface="Times New Roman" panose="02020603050405020304" pitchFamily="18" charset="0"/>
              </a:rPr>
              <a:t>affect the </a:t>
            </a:r>
            <a:r>
              <a:rPr lang="en-CA" sz="2300" dirty="0">
                <a:solidFill>
                  <a:srgbClr val="000000"/>
                </a:solidFill>
                <a:latin typeface="Calibri"/>
                <a:cs typeface="Times New Roman" panose="02020603050405020304" pitchFamily="18" charset="0"/>
              </a:rPr>
              <a:t>values of the variable that we are trying to predict. The variable that we </a:t>
            </a:r>
            <a:r>
              <a:rPr lang="en-CA" sz="2300" dirty="0" smtClean="0">
                <a:solidFill>
                  <a:srgbClr val="000000"/>
                </a:solidFill>
                <a:latin typeface="Calibri"/>
                <a:cs typeface="Times New Roman" panose="02020603050405020304" pitchFamily="18" charset="0"/>
              </a:rPr>
              <a:t>wish to </a:t>
            </a:r>
            <a:r>
              <a:rPr lang="en-CA" sz="2300" dirty="0">
                <a:solidFill>
                  <a:srgbClr val="000000"/>
                </a:solidFill>
                <a:latin typeface="Calibri"/>
                <a:cs typeface="Times New Roman" panose="02020603050405020304" pitchFamily="18" charset="0"/>
              </a:rPr>
              <a:t>predict is variously known as the output variable, the target variable, or </a:t>
            </a:r>
            <a:r>
              <a:rPr lang="en-CA" sz="2300" dirty="0" smtClean="0">
                <a:solidFill>
                  <a:srgbClr val="000000"/>
                </a:solidFill>
                <a:latin typeface="Calibri"/>
                <a:cs typeface="Times New Roman" panose="02020603050405020304" pitchFamily="18" charset="0"/>
              </a:rPr>
              <a:t>the dependent </a:t>
            </a:r>
            <a:r>
              <a:rPr lang="en-CA" sz="2300" dirty="0">
                <a:solidFill>
                  <a:srgbClr val="000000"/>
                </a:solidFill>
                <a:latin typeface="Calibri"/>
                <a:cs typeface="Times New Roman" panose="02020603050405020304" pitchFamily="18" charset="0"/>
              </a:rPr>
              <a:t>variable. The latter name comes from the assertion that it depends </a:t>
            </a:r>
            <a:r>
              <a:rPr lang="en-CA" sz="2300" dirty="0" smtClean="0">
                <a:solidFill>
                  <a:srgbClr val="000000"/>
                </a:solidFill>
                <a:latin typeface="Calibri"/>
                <a:cs typeface="Times New Roman" panose="02020603050405020304" pitchFamily="18" charset="0"/>
              </a:rPr>
              <a:t>on the values </a:t>
            </a:r>
            <a:r>
              <a:rPr lang="en-CA" sz="2300" dirty="0">
                <a:solidFill>
                  <a:srgbClr val="000000"/>
                </a:solidFill>
                <a:latin typeface="Calibri"/>
                <a:cs typeface="Times New Roman" panose="02020603050405020304" pitchFamily="18" charset="0"/>
              </a:rPr>
              <a:t>of the independent variables or input variables.</a:t>
            </a:r>
          </a:p>
        </p:txBody>
      </p:sp>
    </p:spTree>
    <p:extLst>
      <p:ext uri="{BB962C8B-B14F-4D97-AF65-F5344CB8AC3E}">
        <p14:creationId xmlns:p14="http://schemas.microsoft.com/office/powerpoint/2010/main" val="3381031840"/>
      </p:ext>
    </p:extLst>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effectLst>
                  <a:outerShdw blurRad="38100" dist="38100" dir="2700000" algn="tl">
                    <a:srgbClr val="000000">
                      <a:alpha val="43137"/>
                    </a:srgbClr>
                  </a:outerShdw>
                </a:effectLst>
              </a:rPr>
              <a:t>Classes of Applications in PA</a:t>
            </a:r>
          </a:p>
        </p:txBody>
      </p:sp>
      <p:sp>
        <p:nvSpPr>
          <p:cNvPr id="3" name="Rectangle 2"/>
          <p:cNvSpPr/>
          <p:nvPr/>
        </p:nvSpPr>
        <p:spPr>
          <a:xfrm>
            <a:off x="381000" y="1268760"/>
            <a:ext cx="8763000" cy="5401479"/>
          </a:xfrm>
          <a:prstGeom prst="rect">
            <a:avLst/>
          </a:prstGeom>
        </p:spPr>
        <p:txBody>
          <a:bodyPr wrap="square">
            <a:spAutoFit/>
          </a:bodyPr>
          <a:lstStyle/>
          <a:p>
            <a:r>
              <a:rPr lang="en-CA" sz="2300" b="1" dirty="0">
                <a:solidFill>
                  <a:srgbClr val="000000"/>
                </a:solidFill>
                <a:latin typeface="Calibri"/>
                <a:cs typeface="Times New Roman" panose="02020603050405020304" pitchFamily="18" charset="0"/>
              </a:rPr>
              <a:t>Cluster Analysis</a:t>
            </a:r>
          </a:p>
          <a:p>
            <a:r>
              <a:rPr lang="en-CA" sz="2300" dirty="0">
                <a:solidFill>
                  <a:srgbClr val="000000"/>
                </a:solidFill>
                <a:latin typeface="Calibri"/>
                <a:cs typeface="Times New Roman" panose="02020603050405020304" pitchFamily="18" charset="0"/>
              </a:rPr>
              <a:t>This class of application is concerned with grouping the data into clusters or </a:t>
            </a:r>
            <a:r>
              <a:rPr lang="en-CA" sz="2300" dirty="0" smtClean="0">
                <a:solidFill>
                  <a:srgbClr val="000000"/>
                </a:solidFill>
                <a:latin typeface="Calibri"/>
                <a:cs typeface="Times New Roman" panose="02020603050405020304" pitchFamily="18" charset="0"/>
              </a:rPr>
              <a:t>segments that </a:t>
            </a:r>
            <a:r>
              <a:rPr lang="en-CA" sz="2300" dirty="0">
                <a:solidFill>
                  <a:srgbClr val="000000"/>
                </a:solidFill>
                <a:latin typeface="Calibri"/>
                <a:cs typeface="Times New Roman" panose="02020603050405020304" pitchFamily="18" charset="0"/>
              </a:rPr>
              <a:t>have similar attributes</a:t>
            </a:r>
            <a:r>
              <a:rPr lang="en-CA" sz="2300" dirty="0" smtClean="0">
                <a:solidFill>
                  <a:srgbClr val="000000"/>
                </a:solidFill>
                <a:latin typeface="Calibri"/>
                <a:cs typeface="Times New Roman" panose="02020603050405020304" pitchFamily="18" charset="0"/>
              </a:rPr>
              <a:t>. It </a:t>
            </a:r>
            <a:r>
              <a:rPr lang="en-CA" sz="2300" dirty="0">
                <a:solidFill>
                  <a:srgbClr val="000000"/>
                </a:solidFill>
                <a:latin typeface="Calibri"/>
                <a:cs typeface="Times New Roman" panose="02020603050405020304" pitchFamily="18" charset="0"/>
              </a:rPr>
              <a:t>is often used to subset a large </a:t>
            </a:r>
            <a:r>
              <a:rPr lang="en-CA" sz="2300" dirty="0" smtClean="0">
                <a:solidFill>
                  <a:srgbClr val="000000"/>
                </a:solidFill>
                <a:latin typeface="Calibri"/>
                <a:cs typeface="Times New Roman" panose="02020603050405020304" pitchFamily="18" charset="0"/>
              </a:rPr>
              <a:t>data set</a:t>
            </a:r>
            <a:r>
              <a:rPr lang="en-CA" sz="2300" dirty="0">
                <a:solidFill>
                  <a:srgbClr val="000000"/>
                </a:solidFill>
                <a:latin typeface="Calibri"/>
                <a:cs typeface="Times New Roman" panose="02020603050405020304" pitchFamily="18" charset="0"/>
              </a:rPr>
              <a:t>, as we may be able to better understand the attributes of the smaller </a:t>
            </a:r>
            <a:r>
              <a:rPr lang="en-CA" sz="2300" dirty="0" smtClean="0">
                <a:solidFill>
                  <a:srgbClr val="000000"/>
                </a:solidFill>
                <a:latin typeface="Calibri"/>
                <a:cs typeface="Times New Roman" panose="02020603050405020304" pitchFamily="18" charset="0"/>
              </a:rPr>
              <a:t>subsets. With </a:t>
            </a:r>
            <a:r>
              <a:rPr lang="en-CA" sz="2300" dirty="0">
                <a:solidFill>
                  <a:srgbClr val="000000"/>
                </a:solidFill>
                <a:latin typeface="Calibri"/>
                <a:cs typeface="Times New Roman" panose="02020603050405020304" pitchFamily="18" charset="0"/>
              </a:rPr>
              <a:t>large data sets, the relationships in the data can be harder to find and </a:t>
            </a:r>
            <a:r>
              <a:rPr lang="en-CA" sz="2300" dirty="0" smtClean="0">
                <a:solidFill>
                  <a:srgbClr val="000000"/>
                </a:solidFill>
                <a:latin typeface="Calibri"/>
                <a:cs typeface="Times New Roman" panose="02020603050405020304" pitchFamily="18" charset="0"/>
              </a:rPr>
              <a:t>may even </a:t>
            </a:r>
            <a:r>
              <a:rPr lang="en-CA" sz="2300" dirty="0">
                <a:solidFill>
                  <a:srgbClr val="000000"/>
                </a:solidFill>
                <a:latin typeface="Calibri"/>
                <a:cs typeface="Times New Roman" panose="02020603050405020304" pitchFamily="18" charset="0"/>
              </a:rPr>
              <a:t>cancel each other out. </a:t>
            </a:r>
            <a:r>
              <a:rPr lang="en-CA" sz="2300" dirty="0" smtClean="0">
                <a:solidFill>
                  <a:srgbClr val="000000"/>
                </a:solidFill>
                <a:latin typeface="Calibri"/>
                <a:cs typeface="Times New Roman" panose="02020603050405020304" pitchFamily="18" charset="0"/>
              </a:rPr>
              <a:t>We </a:t>
            </a:r>
            <a:r>
              <a:rPr lang="en-CA" sz="2300" dirty="0">
                <a:solidFill>
                  <a:srgbClr val="000000"/>
                </a:solidFill>
                <a:latin typeface="Calibri"/>
                <a:cs typeface="Times New Roman" panose="02020603050405020304" pitchFamily="18" charset="0"/>
              </a:rPr>
              <a:t>also </a:t>
            </a:r>
            <a:r>
              <a:rPr lang="en-CA" sz="2300" dirty="0" smtClean="0">
                <a:solidFill>
                  <a:srgbClr val="000000"/>
                </a:solidFill>
                <a:latin typeface="Calibri"/>
                <a:cs typeface="Times New Roman" panose="02020603050405020304" pitchFamily="18" charset="0"/>
              </a:rPr>
              <a:t>cluster data </a:t>
            </a:r>
            <a:r>
              <a:rPr lang="en-CA" sz="2300" dirty="0">
                <a:solidFill>
                  <a:srgbClr val="000000"/>
                </a:solidFill>
                <a:latin typeface="Calibri"/>
                <a:cs typeface="Times New Roman" panose="02020603050405020304" pitchFamily="18" charset="0"/>
              </a:rPr>
              <a:t>so that we can focus on specific groups within a dataset</a:t>
            </a:r>
            <a:r>
              <a:rPr lang="en-CA" sz="2300" dirty="0" smtClean="0">
                <a:solidFill>
                  <a:srgbClr val="000000"/>
                </a:solidFill>
                <a:latin typeface="Calibri"/>
                <a:cs typeface="Times New Roman" panose="02020603050405020304" pitchFamily="18" charset="0"/>
              </a:rPr>
              <a:t>.</a:t>
            </a:r>
          </a:p>
          <a:p>
            <a:endParaRPr lang="en-CA" sz="2300" dirty="0" smtClean="0">
              <a:solidFill>
                <a:srgbClr val="000000"/>
              </a:solidFill>
              <a:latin typeface="Calibri"/>
              <a:cs typeface="Times New Roman" panose="02020603050405020304" pitchFamily="18" charset="0"/>
            </a:endParaRPr>
          </a:p>
          <a:p>
            <a:r>
              <a:rPr lang="en-CA" sz="2300" b="1" dirty="0" smtClean="0">
                <a:solidFill>
                  <a:srgbClr val="000000"/>
                </a:solidFill>
                <a:latin typeface="Calibri"/>
                <a:cs typeface="Times New Roman" panose="02020603050405020304" pitchFamily="18" charset="0"/>
              </a:rPr>
              <a:t>Association </a:t>
            </a:r>
            <a:r>
              <a:rPr lang="en-CA" sz="2300" b="1" dirty="0">
                <a:solidFill>
                  <a:srgbClr val="000000"/>
                </a:solidFill>
                <a:latin typeface="Calibri"/>
                <a:cs typeface="Times New Roman" panose="02020603050405020304" pitchFamily="18" charset="0"/>
              </a:rPr>
              <a:t>Analysis</a:t>
            </a:r>
          </a:p>
          <a:p>
            <a:r>
              <a:rPr lang="en-CA" sz="2300" dirty="0">
                <a:solidFill>
                  <a:srgbClr val="000000"/>
                </a:solidFill>
                <a:latin typeface="Calibri"/>
                <a:cs typeface="Times New Roman" panose="02020603050405020304" pitchFamily="18" charset="0"/>
              </a:rPr>
              <a:t>This class of applications looks for associations between things, with the best </a:t>
            </a:r>
            <a:r>
              <a:rPr lang="en-CA" sz="2300" dirty="0" smtClean="0">
                <a:solidFill>
                  <a:srgbClr val="000000"/>
                </a:solidFill>
                <a:latin typeface="Calibri"/>
                <a:cs typeface="Times New Roman" panose="02020603050405020304" pitchFamily="18" charset="0"/>
              </a:rPr>
              <a:t>known example </a:t>
            </a:r>
            <a:r>
              <a:rPr lang="en-CA" sz="2300" dirty="0">
                <a:solidFill>
                  <a:srgbClr val="000000"/>
                </a:solidFill>
                <a:latin typeface="Calibri"/>
                <a:cs typeface="Times New Roman" panose="02020603050405020304" pitchFamily="18" charset="0"/>
              </a:rPr>
              <a:t>being the analysis of shopping baskets and the prediction that people </a:t>
            </a:r>
            <a:r>
              <a:rPr lang="en-CA" sz="2300" dirty="0" smtClean="0">
                <a:solidFill>
                  <a:srgbClr val="000000"/>
                </a:solidFill>
                <a:latin typeface="Calibri"/>
                <a:cs typeface="Times New Roman" panose="02020603050405020304" pitchFamily="18" charset="0"/>
              </a:rPr>
              <a:t>who purchased </a:t>
            </a:r>
            <a:r>
              <a:rPr lang="en-CA" sz="2300" dirty="0">
                <a:solidFill>
                  <a:srgbClr val="000000"/>
                </a:solidFill>
                <a:latin typeface="Calibri"/>
                <a:cs typeface="Times New Roman" panose="02020603050405020304" pitchFamily="18" charset="0"/>
              </a:rPr>
              <a:t>this product are most likely to purchase these other </a:t>
            </a:r>
            <a:r>
              <a:rPr lang="en-CA" sz="2300" dirty="0" smtClean="0">
                <a:solidFill>
                  <a:srgbClr val="000000"/>
                </a:solidFill>
                <a:latin typeface="Calibri"/>
                <a:cs typeface="Times New Roman" panose="02020603050405020304" pitchFamily="18" charset="0"/>
              </a:rPr>
              <a:t>products</a:t>
            </a:r>
            <a:r>
              <a:rPr lang="en-CA" sz="2300" dirty="0">
                <a:solidFill>
                  <a:srgbClr val="000000"/>
                </a:solidFill>
                <a:latin typeface="Calibri"/>
                <a:cs typeface="Times New Roman" panose="02020603050405020304" pitchFamily="18" charset="0"/>
              </a:rPr>
              <a:t>. </a:t>
            </a:r>
            <a:r>
              <a:rPr lang="en-CA" sz="2300" dirty="0" smtClean="0">
                <a:solidFill>
                  <a:srgbClr val="000000"/>
                </a:solidFill>
                <a:latin typeface="Calibri"/>
                <a:cs typeface="Times New Roman" panose="02020603050405020304" pitchFamily="18" charset="0"/>
              </a:rPr>
              <a:t>In </a:t>
            </a:r>
            <a:r>
              <a:rPr lang="en-CA" sz="2300" dirty="0">
                <a:solidFill>
                  <a:srgbClr val="000000"/>
                </a:solidFill>
                <a:latin typeface="Calibri"/>
                <a:cs typeface="Times New Roman" panose="02020603050405020304" pitchFamily="18" charset="0"/>
              </a:rPr>
              <a:t>general. it is the </a:t>
            </a:r>
            <a:r>
              <a:rPr lang="en-CA" sz="2300" dirty="0" smtClean="0">
                <a:solidFill>
                  <a:srgbClr val="000000"/>
                </a:solidFill>
                <a:latin typeface="Calibri"/>
                <a:cs typeface="Times New Roman" panose="02020603050405020304" pitchFamily="18" charset="0"/>
              </a:rPr>
              <a:t>analysis </a:t>
            </a:r>
            <a:r>
              <a:rPr lang="en-CA" sz="2300" dirty="0">
                <a:solidFill>
                  <a:srgbClr val="000000"/>
                </a:solidFill>
                <a:latin typeface="Calibri"/>
                <a:cs typeface="Times New Roman" panose="02020603050405020304" pitchFamily="18" charset="0"/>
              </a:rPr>
              <a:t>of a collection of things in </a:t>
            </a:r>
            <a:r>
              <a:rPr lang="en-CA" sz="2300" dirty="0" smtClean="0">
                <a:solidFill>
                  <a:srgbClr val="000000"/>
                </a:solidFill>
                <a:latin typeface="Calibri"/>
                <a:cs typeface="Times New Roman" panose="02020603050405020304" pitchFamily="18" charset="0"/>
              </a:rPr>
              <a:t>some container</a:t>
            </a:r>
            <a:r>
              <a:rPr lang="en-CA" sz="2300" dirty="0">
                <a:solidFill>
                  <a:srgbClr val="000000"/>
                </a:solidFill>
                <a:latin typeface="Calibri"/>
                <a:cs typeface="Times New Roman" panose="02020603050405020304" pitchFamily="18" charset="0"/>
              </a:rPr>
              <a:t>. </a:t>
            </a:r>
          </a:p>
        </p:txBody>
      </p:sp>
    </p:spTree>
    <p:extLst>
      <p:ext uri="{BB962C8B-B14F-4D97-AF65-F5344CB8AC3E}">
        <p14:creationId xmlns:p14="http://schemas.microsoft.com/office/powerpoint/2010/main" val="1316064083"/>
      </p:ext>
    </p:extLst>
  </p:cSld>
  <p:clrMapOvr>
    <a:masterClrMapping/>
  </p:clrMapOvr>
  <p:transition>
    <p:fade/>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Classes of Applications in PA</a:t>
            </a:r>
          </a:p>
        </p:txBody>
      </p:sp>
      <p:sp>
        <p:nvSpPr>
          <p:cNvPr id="3" name="Rectangle 2"/>
          <p:cNvSpPr/>
          <p:nvPr/>
        </p:nvSpPr>
        <p:spPr>
          <a:xfrm>
            <a:off x="381000" y="1340768"/>
            <a:ext cx="8583488" cy="2923877"/>
          </a:xfrm>
          <a:prstGeom prst="rect">
            <a:avLst/>
          </a:prstGeom>
        </p:spPr>
        <p:txBody>
          <a:bodyPr wrap="square">
            <a:spAutoFit/>
          </a:bodyPr>
          <a:lstStyle/>
          <a:p>
            <a:r>
              <a:rPr lang="en-CA" sz="2300" b="1" dirty="0">
                <a:solidFill>
                  <a:srgbClr val="000000"/>
                </a:solidFill>
                <a:latin typeface="Calibri"/>
                <a:cs typeface="Times New Roman" panose="02020603050405020304" pitchFamily="18" charset="0"/>
              </a:rPr>
              <a:t>Outlier Analysis</a:t>
            </a:r>
          </a:p>
          <a:p>
            <a:r>
              <a:rPr lang="en-CA" sz="2300" dirty="0">
                <a:solidFill>
                  <a:srgbClr val="000000"/>
                </a:solidFill>
                <a:latin typeface="Calibri"/>
                <a:cs typeface="Times New Roman" panose="02020603050405020304" pitchFamily="18" charset="0"/>
              </a:rPr>
              <a:t>This class of application of predictive analysis looks for the unusual and the </a:t>
            </a:r>
            <a:r>
              <a:rPr lang="en-CA" sz="2300" dirty="0" smtClean="0">
                <a:solidFill>
                  <a:srgbClr val="000000"/>
                </a:solidFill>
                <a:latin typeface="Calibri"/>
                <a:cs typeface="Times New Roman" panose="02020603050405020304" pitchFamily="18" charset="0"/>
              </a:rPr>
              <a:t>unexpected. </a:t>
            </a:r>
            <a:r>
              <a:rPr lang="en-CA" sz="2300" dirty="0">
                <a:solidFill>
                  <a:srgbClr val="000000"/>
                </a:solidFill>
                <a:latin typeface="Calibri"/>
                <a:cs typeface="Times New Roman" panose="02020603050405020304" pitchFamily="18" charset="0"/>
              </a:rPr>
              <a:t>The outliers could be as a result of errors in the data or </a:t>
            </a:r>
            <a:r>
              <a:rPr lang="en-CA" sz="2300" dirty="0" smtClean="0">
                <a:solidFill>
                  <a:srgbClr val="000000"/>
                </a:solidFill>
                <a:latin typeface="Calibri"/>
                <a:cs typeface="Times New Roman" panose="02020603050405020304" pitchFamily="18" charset="0"/>
              </a:rPr>
              <a:t>genuine variations </a:t>
            </a:r>
            <a:r>
              <a:rPr lang="en-CA" sz="2300" dirty="0">
                <a:solidFill>
                  <a:srgbClr val="000000"/>
                </a:solidFill>
                <a:latin typeface="Calibri"/>
                <a:cs typeface="Times New Roman" panose="02020603050405020304" pitchFamily="18" charset="0"/>
              </a:rPr>
              <a:t>in the data, which the predictive model needs to take into account</a:t>
            </a:r>
            <a:r>
              <a:rPr lang="en-CA" sz="2300" dirty="0" smtClean="0">
                <a:solidFill>
                  <a:srgbClr val="000000"/>
                </a:solidFill>
                <a:latin typeface="Calibri"/>
                <a:cs typeface="Times New Roman" panose="02020603050405020304" pitchFamily="18" charset="0"/>
              </a:rPr>
              <a:t>.</a:t>
            </a:r>
            <a:r>
              <a:rPr lang="en-CA" sz="2300" dirty="0">
                <a:solidFill>
                  <a:srgbClr val="000000"/>
                </a:solidFill>
                <a:latin typeface="Calibri"/>
                <a:cs typeface="Times New Roman" panose="02020603050405020304" pitchFamily="18" charset="0"/>
              </a:rPr>
              <a:t> Outliers can have a significant effect on the predictions from a predictive </a:t>
            </a:r>
            <a:r>
              <a:rPr lang="en-CA" sz="2300" dirty="0" smtClean="0">
                <a:solidFill>
                  <a:srgbClr val="000000"/>
                </a:solidFill>
                <a:latin typeface="Calibri"/>
                <a:cs typeface="Times New Roman" panose="02020603050405020304" pitchFamily="18" charset="0"/>
              </a:rPr>
              <a:t>model, so </a:t>
            </a:r>
            <a:r>
              <a:rPr lang="en-CA" sz="2300" dirty="0">
                <a:solidFill>
                  <a:srgbClr val="000000"/>
                </a:solidFill>
                <a:latin typeface="Calibri"/>
                <a:cs typeface="Times New Roman" panose="02020603050405020304" pitchFamily="18" charset="0"/>
              </a:rPr>
              <a:t>it is important to try to identify them. Outlier or anomaly detection has a </a:t>
            </a:r>
            <a:r>
              <a:rPr lang="en-CA" sz="2300" dirty="0" smtClean="0">
                <a:solidFill>
                  <a:srgbClr val="000000"/>
                </a:solidFill>
                <a:latin typeface="Calibri"/>
                <a:cs typeface="Times New Roman" panose="02020603050405020304" pitchFamily="18" charset="0"/>
              </a:rPr>
              <a:t>major application </a:t>
            </a:r>
            <a:r>
              <a:rPr lang="en-CA" sz="2300" dirty="0">
                <a:solidFill>
                  <a:srgbClr val="000000"/>
                </a:solidFill>
                <a:latin typeface="Calibri"/>
                <a:cs typeface="Times New Roman" panose="02020603050405020304" pitchFamily="18" charset="0"/>
              </a:rPr>
              <a:t>in the area of fraud detection.</a:t>
            </a:r>
            <a:r>
              <a:rPr lang="en-CA" sz="2300" dirty="0" smtClean="0">
                <a:solidFill>
                  <a:srgbClr val="000000"/>
                </a:solidFill>
                <a:latin typeface="Calibri"/>
                <a:cs typeface="Times New Roman" panose="02020603050405020304" pitchFamily="18" charset="0"/>
              </a:rPr>
              <a:t>	</a:t>
            </a:r>
            <a:endParaRPr lang="en-CA" sz="2300" dirty="0">
              <a:solidFill>
                <a:srgbClr val="000000"/>
              </a:solidFill>
              <a:latin typeface="Calibri"/>
              <a:cs typeface="Times New Roman" panose="02020603050405020304" pitchFamily="18" charset="0"/>
            </a:endParaRPr>
          </a:p>
        </p:txBody>
      </p:sp>
    </p:spTree>
    <p:extLst>
      <p:ext uri="{BB962C8B-B14F-4D97-AF65-F5344CB8AC3E}">
        <p14:creationId xmlns:p14="http://schemas.microsoft.com/office/powerpoint/2010/main" val="1105503981"/>
      </p:ext>
    </p:extLst>
  </p:cSld>
  <p:clrMapOvr>
    <a:masterClrMapping/>
  </p:clrMapOvr>
  <p:transitio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Association Analysis – </a:t>
            </a:r>
            <a:r>
              <a:rPr lang="en-CA" dirty="0" err="1" smtClean="0"/>
              <a:t>Apriori</a:t>
            </a:r>
            <a:r>
              <a:rPr lang="en-CA" dirty="0" smtClean="0"/>
              <a:t> </a:t>
            </a:r>
            <a:endParaRPr lang="en-CA" dirty="0"/>
          </a:p>
        </p:txBody>
      </p:sp>
      <p:sp>
        <p:nvSpPr>
          <p:cNvPr id="5" name="TextBox 4"/>
          <p:cNvSpPr txBox="1"/>
          <p:nvPr/>
        </p:nvSpPr>
        <p:spPr>
          <a:xfrm>
            <a:off x="179512" y="1340768"/>
            <a:ext cx="8964488" cy="4770537"/>
          </a:xfrm>
          <a:prstGeom prst="rect">
            <a:avLst/>
          </a:prstGeom>
          <a:noFill/>
        </p:spPr>
        <p:txBody>
          <a:bodyPr wrap="square" rtlCol="0">
            <a:spAutoFit/>
          </a:bodyPr>
          <a:lstStyle/>
          <a:p>
            <a:pPr marL="285750" indent="-285750">
              <a:buFont typeface="Arial" panose="020B0604020202020204" pitchFamily="34" charset="0"/>
              <a:buChar char="•"/>
            </a:pPr>
            <a:r>
              <a:rPr lang="en-CA" sz="2800" b="1" dirty="0" smtClean="0">
                <a:solidFill>
                  <a:srgbClr val="000000"/>
                </a:solidFill>
                <a:latin typeface="Calibri"/>
              </a:rPr>
              <a:t>Analysis that looks for association between objects…duh</a:t>
            </a:r>
          </a:p>
          <a:p>
            <a:pPr marL="285750" indent="-285750">
              <a:buFont typeface="Arial" panose="020B0604020202020204" pitchFamily="34" charset="0"/>
              <a:buChar char="•"/>
            </a:pPr>
            <a:r>
              <a:rPr lang="en-CA" sz="2800" b="1" dirty="0" err="1" smtClean="0">
                <a:solidFill>
                  <a:srgbClr val="000000"/>
                </a:solidFill>
                <a:latin typeface="Calibri"/>
              </a:rPr>
              <a:t>Apriori</a:t>
            </a:r>
            <a:r>
              <a:rPr lang="en-CA" sz="2800" b="1" dirty="0" smtClean="0">
                <a:solidFill>
                  <a:srgbClr val="000000"/>
                </a:solidFill>
                <a:latin typeface="Calibri"/>
              </a:rPr>
              <a:t> </a:t>
            </a:r>
            <a:r>
              <a:rPr lang="en-CA" sz="2800" b="1" dirty="0">
                <a:solidFill>
                  <a:srgbClr val="000000"/>
                </a:solidFill>
                <a:latin typeface="Calibri"/>
              </a:rPr>
              <a:t>a</a:t>
            </a:r>
            <a:r>
              <a:rPr lang="en-CA" sz="2800" b="1" dirty="0" smtClean="0">
                <a:solidFill>
                  <a:srgbClr val="000000"/>
                </a:solidFill>
                <a:latin typeface="Calibri"/>
              </a:rPr>
              <a:t>ssociation analysis algorithm</a:t>
            </a:r>
          </a:p>
          <a:p>
            <a:pPr marL="285750" indent="-285750">
              <a:buFont typeface="Arial" panose="020B0604020202020204" pitchFamily="34" charset="0"/>
              <a:buChar char="•"/>
            </a:pPr>
            <a:r>
              <a:rPr lang="en-CA" sz="2800" b="1" dirty="0" smtClean="0">
                <a:solidFill>
                  <a:srgbClr val="000000"/>
                </a:solidFill>
                <a:latin typeface="Calibri"/>
              </a:rPr>
              <a:t>Basket analysis</a:t>
            </a:r>
          </a:p>
          <a:p>
            <a:pPr marL="285750" indent="-285750">
              <a:buFont typeface="Arial" panose="020B0604020202020204" pitchFamily="34" charset="0"/>
              <a:buChar char="•"/>
            </a:pPr>
            <a:r>
              <a:rPr lang="en-CA" sz="2800" b="1" dirty="0" smtClean="0">
                <a:solidFill>
                  <a:srgbClr val="000000"/>
                </a:solidFill>
                <a:latin typeface="Calibri"/>
              </a:rPr>
              <a:t>Output in form of rules: “if item A </a:t>
            </a:r>
            <a:r>
              <a:rPr lang="en-CA" sz="2800" b="1" dirty="0">
                <a:solidFill>
                  <a:srgbClr val="000000"/>
                </a:solidFill>
                <a:latin typeface="Calibri"/>
              </a:rPr>
              <a:t>is purchased, then so is item </a:t>
            </a:r>
            <a:r>
              <a:rPr lang="en-CA" sz="2800" b="1" dirty="0" smtClean="0">
                <a:solidFill>
                  <a:srgbClr val="000000"/>
                </a:solidFill>
                <a:latin typeface="Calibri"/>
              </a:rPr>
              <a:t>B and C”</a:t>
            </a:r>
          </a:p>
          <a:p>
            <a:pPr marL="285750" indent="-285750">
              <a:buFont typeface="Arial" panose="020B0604020202020204" pitchFamily="34" charset="0"/>
              <a:buChar char="•"/>
            </a:pPr>
            <a:r>
              <a:rPr lang="en-CA" sz="2800" b="1" dirty="0" smtClean="0">
                <a:solidFill>
                  <a:srgbClr val="000000"/>
                </a:solidFill>
                <a:latin typeface="Calibri"/>
              </a:rPr>
              <a:t>Value of rule measured by:</a:t>
            </a:r>
          </a:p>
          <a:p>
            <a:pPr marL="742950" lvl="1" indent="-285750">
              <a:buClrTx/>
              <a:buSzTx/>
              <a:buFont typeface="Arial" panose="020B0604020202020204" pitchFamily="34" charset="0"/>
              <a:buChar char="•"/>
            </a:pPr>
            <a:r>
              <a:rPr lang="en-CA" sz="2800" b="1" dirty="0">
                <a:solidFill>
                  <a:srgbClr val="000000"/>
                </a:solidFill>
                <a:latin typeface="Calibri"/>
              </a:rPr>
              <a:t>Rule support: </a:t>
            </a:r>
            <a:r>
              <a:rPr lang="en-CA" sz="2800" dirty="0">
                <a:solidFill>
                  <a:srgbClr val="000000"/>
                </a:solidFill>
                <a:latin typeface="Calibri"/>
              </a:rPr>
              <a:t>number of baskets that support the rule where the combination exists, divided by the total number of baskets</a:t>
            </a:r>
          </a:p>
          <a:p>
            <a:pPr marL="742950" lvl="1" indent="-285750">
              <a:buClrTx/>
              <a:buSzTx/>
              <a:buFont typeface="Arial" panose="020B0604020202020204" pitchFamily="34" charset="0"/>
              <a:buChar char="•"/>
            </a:pPr>
            <a:endParaRPr lang="en-CA" sz="2800" b="1" dirty="0" smtClean="0">
              <a:solidFill>
                <a:srgbClr val="000000"/>
              </a:solidFill>
              <a:latin typeface="Calibri"/>
            </a:endParaRPr>
          </a:p>
          <a:p>
            <a:pPr marL="742950" lvl="1" indent="-285750">
              <a:buClrTx/>
              <a:buSzTx/>
              <a:buFont typeface="Arial" panose="020B0604020202020204" pitchFamily="34" charset="0"/>
              <a:buChar char="•"/>
            </a:pPr>
            <a:endParaRPr lang="en-CA" sz="2400" b="1" dirty="0" smtClean="0">
              <a:solidFill>
                <a:srgbClr val="000000"/>
              </a:solidFill>
              <a:latin typeface="Calibri"/>
            </a:endParaRPr>
          </a:p>
        </p:txBody>
      </p:sp>
    </p:spTree>
    <p:extLst>
      <p:ext uri="{BB962C8B-B14F-4D97-AF65-F5344CB8AC3E}">
        <p14:creationId xmlns:p14="http://schemas.microsoft.com/office/powerpoint/2010/main" val="2036548714"/>
      </p:ext>
    </p:extLst>
  </p:cSld>
  <p:clrMapOvr>
    <a:masterClrMapping/>
  </p:clrMapOvr>
  <p:transition>
    <p:fade/>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Apriori</a:t>
            </a:r>
            <a:r>
              <a:rPr lang="en-CA" dirty="0" smtClean="0"/>
              <a:t> Association Analysis</a:t>
            </a:r>
            <a:endParaRPr lang="en-CA" dirty="0"/>
          </a:p>
        </p:txBody>
      </p:sp>
      <p:sp>
        <p:nvSpPr>
          <p:cNvPr id="5" name="TextBox 4"/>
          <p:cNvSpPr txBox="1"/>
          <p:nvPr/>
        </p:nvSpPr>
        <p:spPr>
          <a:xfrm>
            <a:off x="179512" y="1268760"/>
            <a:ext cx="8964488" cy="5293757"/>
          </a:xfrm>
          <a:prstGeom prst="rect">
            <a:avLst/>
          </a:prstGeom>
          <a:noFill/>
        </p:spPr>
        <p:txBody>
          <a:bodyPr wrap="square" rtlCol="0">
            <a:spAutoFit/>
          </a:bodyPr>
          <a:lstStyle/>
          <a:p>
            <a:pPr marL="285750" indent="-285750">
              <a:buFont typeface="Arial" panose="020B0604020202020204" pitchFamily="34" charset="0"/>
              <a:buChar char="•"/>
            </a:pPr>
            <a:r>
              <a:rPr lang="en-CA" sz="2600" b="1" dirty="0" smtClean="0">
                <a:solidFill>
                  <a:srgbClr val="000000"/>
                </a:solidFill>
                <a:latin typeface="Calibri"/>
              </a:rPr>
              <a:t>Rule </a:t>
            </a:r>
            <a:r>
              <a:rPr lang="en-CA" sz="2600" b="1" dirty="0">
                <a:solidFill>
                  <a:srgbClr val="000000"/>
                </a:solidFill>
                <a:latin typeface="Calibri"/>
              </a:rPr>
              <a:t>confidence: </a:t>
            </a:r>
            <a:r>
              <a:rPr lang="en-CA" sz="2600" dirty="0">
                <a:solidFill>
                  <a:srgbClr val="000000"/>
                </a:solidFill>
                <a:latin typeface="Calibri"/>
              </a:rPr>
              <a:t>how good the rule is at predicting the "right-hand side" of the rule (item B), given the "left-hand side" of the rule (item A). </a:t>
            </a:r>
            <a:r>
              <a:rPr lang="en-CA" sz="2600" dirty="0" smtClean="0">
                <a:solidFill>
                  <a:srgbClr val="000000"/>
                </a:solidFill>
                <a:latin typeface="Calibri"/>
              </a:rPr>
              <a:t>Number </a:t>
            </a:r>
            <a:r>
              <a:rPr lang="en-CA" sz="2600" dirty="0">
                <a:solidFill>
                  <a:srgbClr val="000000"/>
                </a:solidFill>
                <a:latin typeface="Calibri"/>
              </a:rPr>
              <a:t>of baskets in which A and B exists, divided by the number of baskets with A in them, expressed as a </a:t>
            </a:r>
            <a:r>
              <a:rPr lang="en-CA" sz="2600" dirty="0" smtClean="0">
                <a:solidFill>
                  <a:srgbClr val="000000"/>
                </a:solidFill>
                <a:latin typeface="Calibri"/>
              </a:rPr>
              <a:t>percentage.</a:t>
            </a:r>
          </a:p>
          <a:p>
            <a:pPr marL="285750" indent="-285750">
              <a:buFont typeface="Arial" panose="020B0604020202020204" pitchFamily="34" charset="0"/>
              <a:buChar char="•"/>
            </a:pPr>
            <a:r>
              <a:rPr lang="en-CA" sz="2600" b="1" dirty="0" smtClean="0">
                <a:solidFill>
                  <a:srgbClr val="000000"/>
                </a:solidFill>
                <a:latin typeface="Calibri"/>
              </a:rPr>
              <a:t>It is possible to have high support and confidence but bad rule validity</a:t>
            </a:r>
          </a:p>
          <a:p>
            <a:pPr marL="285750" indent="-285750">
              <a:buFont typeface="Arial" panose="020B0604020202020204" pitchFamily="34" charset="0"/>
              <a:buChar char="•"/>
            </a:pPr>
            <a:r>
              <a:rPr lang="en-CA" sz="2600" b="1" dirty="0" smtClean="0">
                <a:solidFill>
                  <a:srgbClr val="000000"/>
                </a:solidFill>
                <a:latin typeface="Calibri"/>
              </a:rPr>
              <a:t>Lift: </a:t>
            </a:r>
            <a:r>
              <a:rPr lang="en-CA" sz="2600" dirty="0" smtClean="0">
                <a:solidFill>
                  <a:srgbClr val="000000"/>
                </a:solidFill>
                <a:latin typeface="Calibri"/>
              </a:rPr>
              <a:t>ratio </a:t>
            </a:r>
            <a:r>
              <a:rPr lang="en-CA" sz="2600" dirty="0">
                <a:solidFill>
                  <a:srgbClr val="000000"/>
                </a:solidFill>
                <a:latin typeface="Calibri"/>
              </a:rPr>
              <a:t>of how often when A </a:t>
            </a:r>
            <a:r>
              <a:rPr lang="en-CA" sz="2600" dirty="0" smtClean="0">
                <a:solidFill>
                  <a:srgbClr val="000000"/>
                </a:solidFill>
                <a:latin typeface="Calibri"/>
              </a:rPr>
              <a:t>is bought </a:t>
            </a:r>
            <a:r>
              <a:rPr lang="en-CA" sz="2600" dirty="0">
                <a:solidFill>
                  <a:srgbClr val="000000"/>
                </a:solidFill>
                <a:latin typeface="Calibri"/>
              </a:rPr>
              <a:t>is B also bought, divided by how often B is bought on its own. It </a:t>
            </a:r>
            <a:r>
              <a:rPr lang="en-CA" sz="2600" dirty="0" smtClean="0">
                <a:solidFill>
                  <a:srgbClr val="000000"/>
                </a:solidFill>
                <a:latin typeface="Calibri"/>
              </a:rPr>
              <a:t>measures how </a:t>
            </a:r>
            <a:r>
              <a:rPr lang="en-CA" sz="2600" dirty="0">
                <a:solidFill>
                  <a:srgbClr val="000000"/>
                </a:solidFill>
                <a:latin typeface="Calibri"/>
              </a:rPr>
              <a:t>much better the rule is compared to just guessing the "right-hand side" of </a:t>
            </a:r>
            <a:r>
              <a:rPr lang="en-CA" sz="2600" dirty="0" smtClean="0">
                <a:solidFill>
                  <a:srgbClr val="000000"/>
                </a:solidFill>
                <a:latin typeface="Calibri"/>
              </a:rPr>
              <a:t>the rule. If lift &gt;1</a:t>
            </a:r>
            <a:r>
              <a:rPr lang="en-CA" sz="2600" dirty="0">
                <a:solidFill>
                  <a:srgbClr val="000000"/>
                </a:solidFill>
                <a:latin typeface="Calibri"/>
              </a:rPr>
              <a:t>, then B is more often bought with A; if </a:t>
            </a:r>
            <a:r>
              <a:rPr lang="en-CA" sz="2600" dirty="0" smtClean="0">
                <a:solidFill>
                  <a:srgbClr val="000000"/>
                </a:solidFill>
                <a:latin typeface="Calibri"/>
              </a:rPr>
              <a:t>lift &lt;1, then B </a:t>
            </a:r>
            <a:r>
              <a:rPr lang="en-CA" sz="2600" dirty="0">
                <a:solidFill>
                  <a:srgbClr val="000000"/>
                </a:solidFill>
                <a:latin typeface="Calibri"/>
              </a:rPr>
              <a:t>is more often bought on its own, in which case the rule is not very </a:t>
            </a:r>
            <a:r>
              <a:rPr lang="en-CA" sz="2600" dirty="0" smtClean="0">
                <a:solidFill>
                  <a:srgbClr val="000000"/>
                </a:solidFill>
                <a:latin typeface="Calibri"/>
              </a:rPr>
              <a:t>good.</a:t>
            </a:r>
            <a:endParaRPr lang="en-CA" sz="2600" b="1" dirty="0">
              <a:solidFill>
                <a:srgbClr val="000000"/>
              </a:solidFill>
              <a:latin typeface="Calibri"/>
            </a:endParaRPr>
          </a:p>
        </p:txBody>
      </p:sp>
    </p:spTree>
    <p:extLst>
      <p:ext uri="{BB962C8B-B14F-4D97-AF65-F5344CB8AC3E}">
        <p14:creationId xmlns:p14="http://schemas.microsoft.com/office/powerpoint/2010/main" val="1262275053"/>
      </p:ext>
    </p:extLst>
  </p:cSld>
  <p:clrMapOvr>
    <a:masterClrMapping/>
  </p:clrMapOvr>
  <p:transition>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997196"/>
          </a:xfrm>
        </p:spPr>
        <p:txBody>
          <a:bodyPr/>
          <a:lstStyle/>
          <a:p>
            <a:r>
              <a:rPr lang="en-US" sz="3600" dirty="0" smtClean="0"/>
              <a:t>Association Rule </a:t>
            </a:r>
            <a:r>
              <a:rPr lang="en-US" sz="3600" dirty="0"/>
              <a:t>Mining</a:t>
            </a:r>
            <a:br>
              <a:rPr lang="en-US" sz="3600" dirty="0"/>
            </a:br>
            <a:r>
              <a:rPr lang="en-US" sz="3600" dirty="0"/>
              <a:t>Apriori Algorithm</a:t>
            </a:r>
          </a:p>
        </p:txBody>
      </p:sp>
      <p:pic>
        <p:nvPicPr>
          <p:cNvPr id="4" name="Picture 3"/>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1000" y="2209800"/>
            <a:ext cx="8153400" cy="3276600"/>
          </a:xfrm>
          <a:prstGeom prst="rect">
            <a:avLst/>
          </a:prstGeom>
          <a:noFill/>
          <a:ln w="9525">
            <a:noFill/>
            <a:miter lim="800000"/>
            <a:headEnd/>
            <a:tailEnd/>
          </a:ln>
        </p:spPr>
      </p:pic>
    </p:spTree>
    <p:extLst>
      <p:ext uri="{BB962C8B-B14F-4D97-AF65-F5344CB8AC3E}">
        <p14:creationId xmlns:p14="http://schemas.microsoft.com/office/powerpoint/2010/main" val="1292361057"/>
      </p:ext>
    </p:extLst>
  </p:cSld>
  <p:clrMapOvr>
    <a:masterClrMapping/>
  </p:clrMapOvr>
  <p:transition>
    <p:fade/>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Apriori</a:t>
            </a:r>
            <a:r>
              <a:rPr lang="en-CA" dirty="0" smtClean="0"/>
              <a:t> Algorithm Outcome</a:t>
            </a:r>
            <a:endParaRPr lang="en-CA" dirty="0"/>
          </a:p>
        </p:txBody>
      </p:sp>
      <p:pic>
        <p:nvPicPr>
          <p:cNvPr id="3" name="Picture 2"/>
          <p:cNvPicPr>
            <a:picLocks noChangeAspect="1"/>
          </p:cNvPicPr>
          <p:nvPr/>
        </p:nvPicPr>
        <p:blipFill>
          <a:blip r:embed="rId2"/>
          <a:stretch>
            <a:fillRect/>
          </a:stretch>
        </p:blipFill>
        <p:spPr>
          <a:xfrm>
            <a:off x="0" y="1362074"/>
            <a:ext cx="9036496" cy="5163270"/>
          </a:xfrm>
          <a:prstGeom prst="rect">
            <a:avLst/>
          </a:prstGeom>
        </p:spPr>
      </p:pic>
    </p:spTree>
    <p:extLst>
      <p:ext uri="{BB962C8B-B14F-4D97-AF65-F5344CB8AC3E}">
        <p14:creationId xmlns:p14="http://schemas.microsoft.com/office/powerpoint/2010/main" val="747677047"/>
      </p:ext>
    </p:extLst>
  </p:cSld>
  <p:clrMapOvr>
    <a:masterClrMapping/>
  </p:clrMapOvr>
  <p:transition>
    <p:fad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Apriori</a:t>
            </a:r>
            <a:r>
              <a:rPr lang="en-CA" dirty="0" smtClean="0"/>
              <a:t> Lite Association Analysis</a:t>
            </a:r>
            <a:endParaRPr lang="en-CA" dirty="0"/>
          </a:p>
        </p:txBody>
      </p:sp>
      <p:sp>
        <p:nvSpPr>
          <p:cNvPr id="3" name="TextBox 2"/>
          <p:cNvSpPr txBox="1"/>
          <p:nvPr/>
        </p:nvSpPr>
        <p:spPr>
          <a:xfrm>
            <a:off x="179512" y="1340768"/>
            <a:ext cx="8964488" cy="2616101"/>
          </a:xfrm>
          <a:prstGeom prst="rect">
            <a:avLst/>
          </a:prstGeom>
          <a:noFill/>
        </p:spPr>
        <p:txBody>
          <a:bodyPr wrap="square" rtlCol="0">
            <a:spAutoFit/>
          </a:bodyPr>
          <a:lstStyle/>
          <a:p>
            <a:pPr marL="285750" indent="-285750">
              <a:buFont typeface="Arial" panose="020B0604020202020204" pitchFamily="34" charset="0"/>
              <a:buChar char="•"/>
            </a:pPr>
            <a:r>
              <a:rPr lang="en-CA" sz="2800" dirty="0" smtClean="0">
                <a:solidFill>
                  <a:srgbClr val="000000"/>
                </a:solidFill>
                <a:latin typeface="Calibri"/>
              </a:rPr>
              <a:t>Similar to </a:t>
            </a:r>
            <a:r>
              <a:rPr lang="en-CA" sz="2800" dirty="0" err="1" smtClean="0">
                <a:solidFill>
                  <a:srgbClr val="000000"/>
                </a:solidFill>
                <a:latin typeface="Calibri"/>
              </a:rPr>
              <a:t>Apriori</a:t>
            </a:r>
            <a:r>
              <a:rPr lang="en-CA" sz="2800" dirty="0" smtClean="0">
                <a:solidFill>
                  <a:srgbClr val="000000"/>
                </a:solidFill>
                <a:latin typeface="Calibri"/>
              </a:rPr>
              <a:t> algorithm but looks for only single item pre-rule and post-rule</a:t>
            </a:r>
          </a:p>
          <a:p>
            <a:pPr marL="285750" indent="-285750">
              <a:buFont typeface="Arial" panose="020B0604020202020204" pitchFamily="34" charset="0"/>
              <a:buChar char="•"/>
            </a:pPr>
            <a:r>
              <a:rPr lang="en-CA" sz="2800" dirty="0" smtClean="0">
                <a:solidFill>
                  <a:srgbClr val="000000"/>
                </a:solidFill>
                <a:latin typeface="Calibri"/>
              </a:rPr>
              <a:t>More efficient, less processing time</a:t>
            </a:r>
          </a:p>
          <a:p>
            <a:pPr marL="285750" indent="-285750">
              <a:buFont typeface="Arial" panose="020B0604020202020204" pitchFamily="34" charset="0"/>
              <a:buChar char="•"/>
            </a:pPr>
            <a:r>
              <a:rPr lang="en-CA" sz="2800" dirty="0" smtClean="0">
                <a:solidFill>
                  <a:srgbClr val="000000"/>
                </a:solidFill>
                <a:latin typeface="Calibri"/>
              </a:rPr>
              <a:t>One-to-one rules </a:t>
            </a:r>
            <a:endParaRPr lang="en-CA" sz="2800" dirty="0">
              <a:solidFill>
                <a:srgbClr val="000000"/>
              </a:solidFill>
              <a:latin typeface="Calibri"/>
            </a:endParaRPr>
          </a:p>
          <a:p>
            <a:pPr marL="742950" lvl="1" indent="-285750">
              <a:buClrTx/>
              <a:buSzTx/>
              <a:buFont typeface="Arial" panose="020B0604020202020204" pitchFamily="34" charset="0"/>
              <a:buChar char="•"/>
            </a:pPr>
            <a:endParaRPr lang="en-CA" sz="2800" dirty="0" smtClean="0">
              <a:solidFill>
                <a:srgbClr val="000000"/>
              </a:solidFill>
              <a:latin typeface="Calibri"/>
            </a:endParaRPr>
          </a:p>
          <a:p>
            <a:pPr marL="742950" lvl="1" indent="-285750">
              <a:buClrTx/>
              <a:buSzTx/>
              <a:buFont typeface="Arial" panose="020B0604020202020204" pitchFamily="34" charset="0"/>
              <a:buChar char="•"/>
            </a:pPr>
            <a:endParaRPr lang="en-CA" sz="2400" dirty="0" smtClean="0">
              <a:solidFill>
                <a:srgbClr val="000000"/>
              </a:solidFill>
              <a:latin typeface="Calibri"/>
            </a:endParaRPr>
          </a:p>
        </p:txBody>
      </p:sp>
    </p:spTree>
    <p:extLst>
      <p:ext uri="{BB962C8B-B14F-4D97-AF65-F5344CB8AC3E}">
        <p14:creationId xmlns:p14="http://schemas.microsoft.com/office/powerpoint/2010/main" val="3070876200"/>
      </p:ext>
    </p:extLst>
  </p:cSld>
  <p:clrMapOvr>
    <a:masterClrMapping/>
  </p:clrMapOvr>
  <p:transition>
    <p:fade/>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42" y="260648"/>
            <a:ext cx="9337670" cy="1107996"/>
          </a:xfrm>
        </p:spPr>
        <p:txBody>
          <a:bodyPr/>
          <a:lstStyle/>
          <a:p>
            <a:r>
              <a:rPr lang="en-CA" sz="4000" dirty="0" smtClean="0"/>
              <a:t>Strength and Weaknesses of Association Analysis</a:t>
            </a:r>
            <a:endParaRPr lang="en-CA" sz="4000" dirty="0"/>
          </a:p>
        </p:txBody>
      </p:sp>
      <p:sp>
        <p:nvSpPr>
          <p:cNvPr id="3" name="TextBox 2"/>
          <p:cNvSpPr txBox="1"/>
          <p:nvPr/>
        </p:nvSpPr>
        <p:spPr>
          <a:xfrm>
            <a:off x="179512" y="1340768"/>
            <a:ext cx="8964488" cy="3908762"/>
          </a:xfrm>
          <a:prstGeom prst="rect">
            <a:avLst/>
          </a:prstGeom>
          <a:noFill/>
        </p:spPr>
        <p:txBody>
          <a:bodyPr wrap="square" rtlCol="0">
            <a:spAutoFit/>
          </a:bodyPr>
          <a:lstStyle/>
          <a:p>
            <a:pPr marL="457200" indent="-457200">
              <a:buFont typeface="Calibri" panose="020F0502020204030204" pitchFamily="34" charset="0"/>
              <a:buChar char="⁺"/>
            </a:pPr>
            <a:r>
              <a:rPr lang="en-CA" sz="2800" dirty="0" smtClean="0">
                <a:solidFill>
                  <a:srgbClr val="000000"/>
                </a:solidFill>
                <a:latin typeface="Calibri"/>
              </a:rPr>
              <a:t>Produces clear results</a:t>
            </a:r>
          </a:p>
          <a:p>
            <a:pPr marL="457200" indent="-457200">
              <a:buFont typeface="Calibri" panose="020F0502020204030204" pitchFamily="34" charset="0"/>
              <a:buChar char="⁺"/>
            </a:pPr>
            <a:r>
              <a:rPr lang="en-CA" sz="2800" dirty="0" smtClean="0">
                <a:solidFill>
                  <a:srgbClr val="000000"/>
                </a:solidFill>
                <a:latin typeface="Calibri"/>
              </a:rPr>
              <a:t>Simple calculations, easy to understand </a:t>
            </a:r>
            <a:r>
              <a:rPr lang="en-CA" sz="2800" dirty="0" smtClean="0">
                <a:solidFill>
                  <a:srgbClr val="000000"/>
                </a:solidFill>
                <a:latin typeface="Calibri"/>
                <a:sym typeface="Wingdings" panose="05000000000000000000" pitchFamily="2" charset="2"/>
              </a:rPr>
              <a:t> management adoption</a:t>
            </a:r>
          </a:p>
          <a:p>
            <a:pPr marL="457200" indent="-457200">
              <a:buFont typeface="Calibri" panose="020F0502020204030204" pitchFamily="34" charset="0"/>
              <a:buChar char="⁺"/>
            </a:pPr>
            <a:r>
              <a:rPr lang="en-CA" sz="2800" dirty="0" smtClean="0">
                <a:solidFill>
                  <a:srgbClr val="000000"/>
                </a:solidFill>
                <a:latin typeface="Calibri"/>
                <a:sym typeface="Wingdings" panose="05000000000000000000" pitchFamily="2" charset="2"/>
              </a:rPr>
              <a:t>Cross-selling &amp; up-selling</a:t>
            </a:r>
          </a:p>
          <a:p>
            <a:pPr marL="285750" indent="-285750">
              <a:buFont typeface="Arial" panose="020B0604020202020204" pitchFamily="34" charset="0"/>
              <a:buChar char="•"/>
            </a:pPr>
            <a:endParaRPr lang="en-CA" sz="2800" dirty="0">
              <a:solidFill>
                <a:srgbClr val="000000"/>
              </a:solidFill>
              <a:latin typeface="Calibri"/>
              <a:sym typeface="Wingdings" panose="05000000000000000000" pitchFamily="2" charset="2"/>
            </a:endParaRPr>
          </a:p>
          <a:p>
            <a:pPr marL="457200" indent="-457200">
              <a:buFont typeface="Calibri" panose="020F0502020204030204" pitchFamily="34" charset="0"/>
              <a:buChar char="₋"/>
            </a:pPr>
            <a:r>
              <a:rPr lang="en-CA" sz="2800" dirty="0" smtClean="0">
                <a:solidFill>
                  <a:srgbClr val="000000"/>
                </a:solidFill>
                <a:latin typeface="Calibri"/>
                <a:sym typeface="Wingdings" panose="05000000000000000000" pitchFamily="2" charset="2"/>
              </a:rPr>
              <a:t>Exponentially more calculations as data set grows</a:t>
            </a:r>
          </a:p>
          <a:p>
            <a:pPr marL="457200" indent="-457200">
              <a:buFont typeface="Calibri" panose="020F0502020204030204" pitchFamily="34" charset="0"/>
              <a:buChar char="₋"/>
            </a:pPr>
            <a:r>
              <a:rPr lang="en-CA" sz="2800" dirty="0" smtClean="0">
                <a:solidFill>
                  <a:srgbClr val="000000"/>
                </a:solidFill>
                <a:latin typeface="Calibri"/>
                <a:sym typeface="Wingdings" panose="05000000000000000000" pitchFamily="2" charset="2"/>
              </a:rPr>
              <a:t>Some results may be trivial or can’t be explained</a:t>
            </a:r>
          </a:p>
          <a:p>
            <a:pPr marL="457200" indent="-457200">
              <a:buFont typeface="Calibri" panose="020F0502020204030204" pitchFamily="34" charset="0"/>
              <a:buChar char="₋"/>
            </a:pPr>
            <a:r>
              <a:rPr lang="en-CA" sz="2800" dirty="0" smtClean="0">
                <a:solidFill>
                  <a:srgbClr val="000000"/>
                </a:solidFill>
                <a:latin typeface="Calibri"/>
                <a:sym typeface="Wingdings" panose="05000000000000000000" pitchFamily="2" charset="2"/>
              </a:rPr>
              <a:t>Discounts rare items</a:t>
            </a:r>
            <a:endParaRPr lang="en-CA" sz="2800" dirty="0" smtClean="0">
              <a:solidFill>
                <a:srgbClr val="000000"/>
              </a:solidFill>
              <a:latin typeface="Calibri"/>
            </a:endParaRPr>
          </a:p>
          <a:p>
            <a:pPr marL="742950" lvl="1" indent="-285750">
              <a:buClrTx/>
              <a:buSzTx/>
              <a:buFont typeface="Arial" panose="020B0604020202020204" pitchFamily="34" charset="0"/>
              <a:buChar char="•"/>
            </a:pPr>
            <a:endParaRPr lang="en-CA" sz="2400" dirty="0" smtClean="0">
              <a:solidFill>
                <a:srgbClr val="000000"/>
              </a:solidFill>
              <a:latin typeface="Calibri"/>
            </a:endParaRPr>
          </a:p>
        </p:txBody>
      </p:sp>
    </p:spTree>
    <p:extLst>
      <p:ext uri="{BB962C8B-B14F-4D97-AF65-F5344CB8AC3E}">
        <p14:creationId xmlns:p14="http://schemas.microsoft.com/office/powerpoint/2010/main" val="11420688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available? SAP University Alliances Program Analytics Curriculu</a:t>
            </a:r>
            <a:r>
              <a:rPr lang="en-US" dirty="0"/>
              <a:t>m</a:t>
            </a:r>
          </a:p>
        </p:txBody>
      </p:sp>
      <p:sp>
        <p:nvSpPr>
          <p:cNvPr id="4" name="Text Placeholder 3"/>
          <p:cNvSpPr>
            <a:spLocks noGrp="1"/>
          </p:cNvSpPr>
          <p:nvPr>
            <p:ph type="body" sz="quarter" idx="10"/>
          </p:nvPr>
        </p:nvSpPr>
        <p:spPr>
          <a:xfrm>
            <a:off x="350894" y="1190171"/>
            <a:ext cx="8494713" cy="4501577"/>
          </a:xfrm>
        </p:spPr>
        <p:txBody>
          <a:bodyPr/>
          <a:lstStyle/>
          <a:p>
            <a:r>
              <a:rPr lang="en-US" dirty="0" smtClean="0"/>
              <a:t>SAP UA curriculum is available on the SAP Learning Hub. </a:t>
            </a:r>
            <a:r>
              <a:rPr lang="en-US" i="1" dirty="0" smtClean="0">
                <a:solidFill>
                  <a:srgbClr val="FF0000"/>
                </a:solidFill>
              </a:rPr>
              <a:t>Please do not use the old site on scn.sap.com </a:t>
            </a:r>
            <a:r>
              <a:rPr lang="en-US" i="1" dirty="0" smtClean="0">
                <a:hlinkClick r:id="rId3"/>
              </a:rPr>
              <a:t>https</a:t>
            </a:r>
            <a:r>
              <a:rPr lang="en-US" i="1" dirty="0">
                <a:hlinkClick r:id="rId3"/>
              </a:rPr>
              <a:t>://</a:t>
            </a:r>
            <a:r>
              <a:rPr lang="en-US" i="1" dirty="0" smtClean="0">
                <a:hlinkClick r:id="rId3"/>
              </a:rPr>
              <a:t>jam2.sapjam.com/groups/about_page/11mofEXLDOzgNyv1RrCf4C</a:t>
            </a:r>
            <a:r>
              <a:rPr lang="en-US" i="1" dirty="0" smtClean="0"/>
              <a:t> </a:t>
            </a:r>
          </a:p>
          <a:p>
            <a:pPr marL="285750" indent="-285750">
              <a:buFont typeface="Arial" pitchFamily="34" charset="0"/>
              <a:buChar char="•"/>
            </a:pPr>
            <a:r>
              <a:rPr lang="en-US" sz="1400" dirty="0" smtClean="0"/>
              <a:t>Data Foundation using SAP </a:t>
            </a:r>
            <a:r>
              <a:rPr lang="en-US" sz="1400" dirty="0" err="1" smtClean="0"/>
              <a:t>Netweaver</a:t>
            </a:r>
            <a:r>
              <a:rPr lang="en-US" sz="1400" dirty="0" smtClean="0"/>
              <a:t> BW</a:t>
            </a:r>
          </a:p>
          <a:p>
            <a:pPr marL="285750" indent="-285750">
              <a:buFont typeface="Arial" pitchFamily="34" charset="0"/>
              <a:buChar char="•"/>
            </a:pPr>
            <a:r>
              <a:rPr lang="en-US" sz="1400" dirty="0" smtClean="0"/>
              <a:t>Analytics Application using SAP </a:t>
            </a:r>
            <a:r>
              <a:rPr lang="en-US" sz="1400" dirty="0" err="1" smtClean="0"/>
              <a:t>BusinessObjects</a:t>
            </a:r>
            <a:r>
              <a:rPr lang="en-US" sz="1400" dirty="0" smtClean="0"/>
              <a:t> and SAP Crystal Solutions</a:t>
            </a:r>
            <a:endParaRPr lang="en-US" sz="1400" dirty="0"/>
          </a:p>
        </p:txBody>
      </p:sp>
      <p:graphicFrame>
        <p:nvGraphicFramePr>
          <p:cNvPr id="5" name="Diagram 4"/>
          <p:cNvGraphicFramePr/>
          <p:nvPr>
            <p:extLst/>
          </p:nvPr>
        </p:nvGraphicFramePr>
        <p:xfrm>
          <a:off x="594872" y="3116303"/>
          <a:ext cx="8122023" cy="32945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1" name="Straight Arrow Connector 10"/>
          <p:cNvCxnSpPr/>
          <p:nvPr/>
        </p:nvCxnSpPr>
        <p:spPr>
          <a:xfrm flipH="1">
            <a:off x="2519265" y="2939143"/>
            <a:ext cx="3191071" cy="275260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625602" y="2939143"/>
            <a:ext cx="1892039" cy="1153886"/>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394718" y="2463282"/>
            <a:ext cx="859453" cy="1774889"/>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09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Cluster Analysis</a:t>
            </a:r>
            <a:endParaRPr lang="en-CA" dirty="0"/>
          </a:p>
        </p:txBody>
      </p:sp>
      <p:sp>
        <p:nvSpPr>
          <p:cNvPr id="3" name="TextBox 2"/>
          <p:cNvSpPr txBox="1"/>
          <p:nvPr/>
        </p:nvSpPr>
        <p:spPr>
          <a:xfrm>
            <a:off x="-180527" y="1171773"/>
            <a:ext cx="9324528" cy="6001643"/>
          </a:xfrm>
          <a:prstGeom prst="rect">
            <a:avLst/>
          </a:prstGeom>
          <a:noFill/>
        </p:spPr>
        <p:txBody>
          <a:bodyPr wrap="square" rtlCol="0">
            <a:spAutoFit/>
          </a:bodyPr>
          <a:lstStyle/>
          <a:p>
            <a:pPr marL="914400" lvl="1" indent="-457200">
              <a:buClrTx/>
              <a:buSzTx/>
              <a:buFont typeface="Arial" panose="020B0604020202020204" pitchFamily="34" charset="0"/>
              <a:buChar char="•"/>
            </a:pPr>
            <a:r>
              <a:rPr lang="en-CA" sz="2800" dirty="0" smtClean="0">
                <a:solidFill>
                  <a:srgbClr val="000000"/>
                </a:solidFill>
                <a:latin typeface="Calibri"/>
              </a:rPr>
              <a:t>Organizing data into groups with similar characteristics</a:t>
            </a:r>
          </a:p>
          <a:p>
            <a:pPr marL="914400" lvl="1" indent="-457200">
              <a:buClrTx/>
              <a:buSzTx/>
              <a:buFont typeface="Arial" panose="020B0604020202020204" pitchFamily="34" charset="0"/>
              <a:buChar char="•"/>
            </a:pPr>
            <a:r>
              <a:rPr lang="en-CA" sz="2800" dirty="0" smtClean="0">
                <a:solidFill>
                  <a:srgbClr val="000000"/>
                </a:solidFill>
                <a:latin typeface="Calibri"/>
              </a:rPr>
              <a:t>Often used as a preliminary step in predictive analysis</a:t>
            </a:r>
          </a:p>
          <a:p>
            <a:pPr marL="914400" lvl="1" indent="-457200">
              <a:buClrTx/>
              <a:buSzTx/>
              <a:buFont typeface="Arial" panose="020B0604020202020204" pitchFamily="34" charset="0"/>
              <a:buChar char="•"/>
            </a:pPr>
            <a:r>
              <a:rPr lang="en-CA" sz="2800" dirty="0" smtClean="0">
                <a:solidFill>
                  <a:srgbClr val="000000"/>
                </a:solidFill>
                <a:latin typeface="Calibri"/>
              </a:rPr>
              <a:t>Undirected – no target or dependent variable</a:t>
            </a:r>
          </a:p>
          <a:p>
            <a:pPr marL="914400" lvl="1" indent="-457200">
              <a:buClrTx/>
              <a:buSzTx/>
              <a:buFont typeface="Arial" panose="020B0604020202020204" pitchFamily="34" charset="0"/>
              <a:buChar char="•"/>
            </a:pPr>
            <a:r>
              <a:rPr lang="en-CA" sz="2800" dirty="0" smtClean="0">
                <a:solidFill>
                  <a:srgbClr val="000000"/>
                </a:solidFill>
                <a:latin typeface="Calibri"/>
              </a:rPr>
              <a:t>Algorithms (in increasing complexity):</a:t>
            </a:r>
          </a:p>
          <a:p>
            <a:pPr marL="1371600" lvl="2" indent="-457200">
              <a:buClrTx/>
              <a:buSzTx/>
              <a:buFont typeface="Arial" panose="020B0604020202020204" pitchFamily="34" charset="0"/>
              <a:buChar char="•"/>
            </a:pPr>
            <a:r>
              <a:rPr lang="en-CA" sz="2400" dirty="0" smtClean="0">
                <a:solidFill>
                  <a:srgbClr val="000000"/>
                </a:solidFill>
                <a:latin typeface="Calibri"/>
              </a:rPr>
              <a:t>ABC Classification</a:t>
            </a:r>
          </a:p>
          <a:p>
            <a:pPr marL="1828800" lvl="3" indent="-457200">
              <a:buClrTx/>
              <a:buSzTx/>
              <a:buFont typeface="Arial" panose="020B0604020202020204" pitchFamily="34" charset="0"/>
              <a:buChar char="•"/>
            </a:pPr>
            <a:r>
              <a:rPr lang="en-CA" sz="2400" dirty="0" smtClean="0">
                <a:solidFill>
                  <a:srgbClr val="000000"/>
                </a:solidFill>
                <a:latin typeface="Calibri"/>
              </a:rPr>
              <a:t>Top A%, next b% and final C%</a:t>
            </a:r>
          </a:p>
          <a:p>
            <a:pPr marL="1828800" lvl="3" indent="-457200">
              <a:buClrTx/>
              <a:buSzTx/>
              <a:buFont typeface="Arial" panose="020B0604020202020204" pitchFamily="34" charset="0"/>
              <a:buChar char="•"/>
            </a:pPr>
            <a:r>
              <a:rPr lang="en-CA" sz="2400" dirty="0" smtClean="0">
                <a:solidFill>
                  <a:srgbClr val="000000"/>
                </a:solidFill>
                <a:latin typeface="Calibri"/>
              </a:rPr>
              <a:t>Only 3 clusters</a:t>
            </a:r>
          </a:p>
          <a:p>
            <a:pPr marL="1371600" lvl="2" indent="-457200">
              <a:buClrTx/>
              <a:buSzTx/>
              <a:buFont typeface="Arial" panose="020B0604020202020204" pitchFamily="34" charset="0"/>
              <a:buChar char="•"/>
            </a:pPr>
            <a:r>
              <a:rPr lang="en-CA" sz="2400" dirty="0" smtClean="0">
                <a:solidFill>
                  <a:srgbClr val="000000"/>
                </a:solidFill>
                <a:latin typeface="Calibri"/>
              </a:rPr>
              <a:t>K-Means Cluster analysis</a:t>
            </a:r>
          </a:p>
          <a:p>
            <a:pPr marL="1828800" lvl="3" indent="-457200">
              <a:buClrTx/>
              <a:buSzTx/>
              <a:buFont typeface="Arial" panose="020B0604020202020204" pitchFamily="34" charset="0"/>
              <a:buChar char="•"/>
            </a:pPr>
            <a:r>
              <a:rPr lang="en-CA" sz="2400" dirty="0" smtClean="0">
                <a:solidFill>
                  <a:srgbClr val="000000"/>
                </a:solidFill>
                <a:latin typeface="Calibri"/>
              </a:rPr>
              <a:t>K clusters derived from data</a:t>
            </a:r>
          </a:p>
          <a:p>
            <a:pPr marL="1828800" lvl="3" indent="-457200">
              <a:buClrTx/>
              <a:buSzTx/>
              <a:buFont typeface="Arial" panose="020B0604020202020204" pitchFamily="34" charset="0"/>
              <a:buChar char="•"/>
            </a:pPr>
            <a:r>
              <a:rPr lang="en-CA" sz="2400" dirty="0" smtClean="0">
                <a:solidFill>
                  <a:srgbClr val="000000"/>
                </a:solidFill>
                <a:latin typeface="Calibri"/>
              </a:rPr>
              <a:t>K determined by user</a:t>
            </a:r>
          </a:p>
          <a:p>
            <a:pPr marL="1828800" lvl="3" indent="-457200">
              <a:buClrTx/>
              <a:buSzTx/>
              <a:buFont typeface="Arial" panose="020B0604020202020204" pitchFamily="34" charset="0"/>
              <a:buChar char="•"/>
            </a:pPr>
            <a:r>
              <a:rPr lang="en-CA" sz="2400" dirty="0">
                <a:solidFill>
                  <a:srgbClr val="000000"/>
                </a:solidFill>
                <a:latin typeface="Calibri"/>
              </a:rPr>
              <a:t>The goal is to make the inter-cluster difference (distance) high and the intra-cluster difference (distance) low</a:t>
            </a:r>
            <a:endParaRPr lang="en-CA" sz="2400" dirty="0" smtClean="0">
              <a:solidFill>
                <a:srgbClr val="000000"/>
              </a:solidFill>
              <a:latin typeface="Calibri"/>
            </a:endParaRPr>
          </a:p>
          <a:p>
            <a:pPr marL="1371600" lvl="2" indent="-457200">
              <a:buClrTx/>
              <a:buSzTx/>
              <a:buFont typeface="Arial" panose="020B0604020202020204" pitchFamily="34" charset="0"/>
              <a:buChar char="•"/>
            </a:pPr>
            <a:r>
              <a:rPr lang="en-CA" sz="2400" dirty="0" smtClean="0">
                <a:solidFill>
                  <a:srgbClr val="000000"/>
                </a:solidFill>
                <a:latin typeface="Calibri"/>
              </a:rPr>
              <a:t>Self organizing maps</a:t>
            </a:r>
          </a:p>
          <a:p>
            <a:pPr marL="1828800" lvl="3" indent="-457200">
              <a:buClrTx/>
              <a:buSzTx/>
              <a:buFont typeface="Arial" panose="020B0604020202020204" pitchFamily="34" charset="0"/>
              <a:buChar char="•"/>
            </a:pPr>
            <a:r>
              <a:rPr lang="en-CA" sz="2400" dirty="0" smtClean="0">
                <a:solidFill>
                  <a:srgbClr val="000000"/>
                </a:solidFill>
                <a:latin typeface="Calibri"/>
              </a:rPr>
              <a:t>m*n matrix or map</a:t>
            </a:r>
          </a:p>
          <a:p>
            <a:pPr marL="914400" lvl="1" indent="-457200">
              <a:buClrTx/>
              <a:buSzTx/>
              <a:buFont typeface="Arial" panose="020B0604020202020204" pitchFamily="34" charset="0"/>
              <a:buChar char="•"/>
            </a:pPr>
            <a:endParaRPr lang="en-CA" sz="3200" dirty="0" smtClean="0">
              <a:solidFill>
                <a:srgbClr val="000000"/>
              </a:solidFill>
              <a:latin typeface="Calibri"/>
            </a:endParaRPr>
          </a:p>
        </p:txBody>
      </p:sp>
    </p:spTree>
    <p:extLst>
      <p:ext uri="{BB962C8B-B14F-4D97-AF65-F5344CB8AC3E}">
        <p14:creationId xmlns:p14="http://schemas.microsoft.com/office/powerpoint/2010/main" val="2241821207"/>
      </p:ext>
    </p:extLst>
  </p:cSld>
  <p:clrMapOvr>
    <a:masterClrMapping/>
  </p:clrMapOvr>
  <p:transition>
    <p:fade/>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ABC Analysis</a:t>
            </a:r>
            <a:endParaRPr lang="en-CA" dirty="0"/>
          </a:p>
        </p:txBody>
      </p:sp>
      <p:pic>
        <p:nvPicPr>
          <p:cNvPr id="3" name="Picture 2"/>
          <p:cNvPicPr>
            <a:picLocks noChangeAspect="1"/>
          </p:cNvPicPr>
          <p:nvPr/>
        </p:nvPicPr>
        <p:blipFill>
          <a:blip r:embed="rId2"/>
          <a:stretch>
            <a:fillRect/>
          </a:stretch>
        </p:blipFill>
        <p:spPr>
          <a:xfrm>
            <a:off x="971600" y="1412776"/>
            <a:ext cx="6927304" cy="5298478"/>
          </a:xfrm>
          <a:prstGeom prst="rect">
            <a:avLst/>
          </a:prstGeom>
        </p:spPr>
      </p:pic>
    </p:spTree>
    <p:extLst>
      <p:ext uri="{BB962C8B-B14F-4D97-AF65-F5344CB8AC3E}">
        <p14:creationId xmlns:p14="http://schemas.microsoft.com/office/powerpoint/2010/main" val="839807218"/>
      </p:ext>
    </p:extLst>
  </p:cSld>
  <p:clrMapOvr>
    <a:masterClrMapping/>
  </p:clrMapOvr>
  <p:transition>
    <p:fade/>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K-Means Cluster Analysis</a:t>
            </a:r>
            <a:endParaRPr lang="en-CA" dirty="0"/>
          </a:p>
        </p:txBody>
      </p:sp>
      <p:pic>
        <p:nvPicPr>
          <p:cNvPr id="3" name="Picture 2"/>
          <p:cNvPicPr>
            <a:picLocks noChangeAspect="1"/>
          </p:cNvPicPr>
          <p:nvPr/>
        </p:nvPicPr>
        <p:blipFill>
          <a:blip r:embed="rId2"/>
          <a:stretch>
            <a:fillRect/>
          </a:stretch>
        </p:blipFill>
        <p:spPr>
          <a:xfrm>
            <a:off x="0" y="1700808"/>
            <a:ext cx="9243579" cy="3384376"/>
          </a:xfrm>
          <a:prstGeom prst="rect">
            <a:avLst/>
          </a:prstGeom>
        </p:spPr>
      </p:pic>
    </p:spTree>
    <p:extLst>
      <p:ext uri="{BB962C8B-B14F-4D97-AF65-F5344CB8AC3E}">
        <p14:creationId xmlns:p14="http://schemas.microsoft.com/office/powerpoint/2010/main" val="2621598683"/>
      </p:ext>
    </p:extLst>
  </p:cSld>
  <p:clrMapOvr>
    <a:masterClrMapping/>
  </p:clrMapOvr>
  <p:transition>
    <p:fade/>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K-Means Cluster Analysis</a:t>
            </a:r>
            <a:endParaRPr lang="en-CA" dirty="0"/>
          </a:p>
        </p:txBody>
      </p:sp>
      <p:pic>
        <p:nvPicPr>
          <p:cNvPr id="4" name="Picture 3"/>
          <p:cNvPicPr>
            <a:picLocks noChangeAspect="1"/>
          </p:cNvPicPr>
          <p:nvPr/>
        </p:nvPicPr>
        <p:blipFill>
          <a:blip r:embed="rId2"/>
          <a:stretch>
            <a:fillRect/>
          </a:stretch>
        </p:blipFill>
        <p:spPr>
          <a:xfrm>
            <a:off x="-1" y="1268760"/>
            <a:ext cx="8535649" cy="4176463"/>
          </a:xfrm>
          <a:prstGeom prst="rect">
            <a:avLst/>
          </a:prstGeom>
        </p:spPr>
      </p:pic>
    </p:spTree>
    <p:extLst>
      <p:ext uri="{BB962C8B-B14F-4D97-AF65-F5344CB8AC3E}">
        <p14:creationId xmlns:p14="http://schemas.microsoft.com/office/powerpoint/2010/main" val="2750216923"/>
      </p:ext>
    </p:extLst>
  </p:cSld>
  <p:clrMapOvr>
    <a:masterClrMapping/>
  </p:clrMapOvr>
  <p:transition>
    <p:fade/>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K-Means Cluster Analysis</a:t>
            </a:r>
            <a:endParaRPr lang="en-CA" dirty="0"/>
          </a:p>
        </p:txBody>
      </p:sp>
      <p:pic>
        <p:nvPicPr>
          <p:cNvPr id="5" name="Picture 4"/>
          <p:cNvPicPr/>
          <p:nvPr/>
        </p:nvPicPr>
        <p:blipFill>
          <a:blip r:embed="rId2" cstate="print"/>
          <a:stretch>
            <a:fillRect/>
          </a:stretch>
        </p:blipFill>
        <p:spPr>
          <a:xfrm>
            <a:off x="827584" y="1484784"/>
            <a:ext cx="8208912" cy="489654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38275693"/>
      </p:ext>
    </p:extLst>
  </p:cSld>
  <p:clrMapOvr>
    <a:masterClrMapping/>
  </p:clrMapOvr>
  <p:transition>
    <p:fade/>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K-Means Cluster Analysis</a:t>
            </a:r>
            <a:endParaRPr lang="en-CA" dirty="0"/>
          </a:p>
        </p:txBody>
      </p:sp>
      <p:pic>
        <p:nvPicPr>
          <p:cNvPr id="7" name="Picture 6"/>
          <p:cNvPicPr/>
          <p:nvPr/>
        </p:nvPicPr>
        <p:blipFill>
          <a:blip r:embed="rId2" cstate="print"/>
          <a:stretch>
            <a:fillRect/>
          </a:stretch>
        </p:blipFill>
        <p:spPr>
          <a:xfrm>
            <a:off x="251520" y="1268760"/>
            <a:ext cx="8640960" cy="532859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51320764"/>
      </p:ext>
    </p:extLst>
  </p:cSld>
  <p:clrMapOvr>
    <a:masterClrMapping/>
  </p:clrMapOvr>
  <p:transition>
    <p:fade/>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K-Means Cluster Analysis</a:t>
            </a:r>
            <a:endParaRPr lang="en-CA" dirty="0"/>
          </a:p>
        </p:txBody>
      </p:sp>
      <p:pic>
        <p:nvPicPr>
          <p:cNvPr id="6" name="Picture 5"/>
          <p:cNvPicPr/>
          <p:nvPr/>
        </p:nvPicPr>
        <p:blipFill>
          <a:blip r:embed="rId2" cstate="print"/>
          <a:stretch>
            <a:fillRect/>
          </a:stretch>
        </p:blipFill>
        <p:spPr>
          <a:xfrm>
            <a:off x="17836" y="1268760"/>
            <a:ext cx="9126163" cy="54806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59866577"/>
      </p:ext>
    </p:extLst>
  </p:cSld>
  <p:clrMapOvr>
    <a:masterClrMapping/>
  </p:clrMapOvr>
  <p:transition>
    <p:fade/>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K-Means Cluster Analysis</a:t>
            </a:r>
            <a:endParaRPr lang="en-CA" dirty="0"/>
          </a:p>
        </p:txBody>
      </p:sp>
      <p:pic>
        <p:nvPicPr>
          <p:cNvPr id="8" name="Picture 7"/>
          <p:cNvPicPr/>
          <p:nvPr/>
        </p:nvPicPr>
        <p:blipFill>
          <a:blip r:embed="rId2" cstate="print"/>
          <a:stretch>
            <a:fillRect/>
          </a:stretch>
        </p:blipFill>
        <p:spPr>
          <a:xfrm>
            <a:off x="1" y="1268760"/>
            <a:ext cx="9144000" cy="55775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80251917"/>
      </p:ext>
    </p:extLst>
  </p:cSld>
  <p:clrMapOvr>
    <a:masterClrMapping/>
  </p:clrMapOvr>
  <p:transition>
    <p:fade/>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K-Means Cluster Analysis</a:t>
            </a:r>
          </a:p>
        </p:txBody>
      </p:sp>
      <p:pic>
        <p:nvPicPr>
          <p:cNvPr id="3" name="Picture 2"/>
          <p:cNvPicPr/>
          <p:nvPr/>
        </p:nvPicPr>
        <p:blipFill>
          <a:blip r:embed="rId2" cstate="print"/>
          <a:stretch>
            <a:fillRect/>
          </a:stretch>
        </p:blipFill>
        <p:spPr>
          <a:xfrm>
            <a:off x="107504" y="1412776"/>
            <a:ext cx="8655495" cy="532859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81780547"/>
      </p:ext>
    </p:extLst>
  </p:cSld>
  <p:clrMapOvr>
    <a:masterClrMapping/>
  </p:clrMapOvr>
  <p:transition>
    <p:fade/>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K-Means Cluster Analysis</a:t>
            </a:r>
          </a:p>
        </p:txBody>
      </p:sp>
      <p:sp>
        <p:nvSpPr>
          <p:cNvPr id="3" name="TextBox 2"/>
          <p:cNvSpPr txBox="1"/>
          <p:nvPr/>
        </p:nvSpPr>
        <p:spPr>
          <a:xfrm>
            <a:off x="179512" y="1340768"/>
            <a:ext cx="8964488" cy="5632311"/>
          </a:xfrm>
          <a:prstGeom prst="rect">
            <a:avLst/>
          </a:prstGeom>
          <a:noFill/>
        </p:spPr>
        <p:txBody>
          <a:bodyPr wrap="square" rtlCol="0">
            <a:spAutoFit/>
          </a:bodyPr>
          <a:lstStyle/>
          <a:p>
            <a:pPr marL="285750" indent="-285750">
              <a:buFont typeface="Arial" panose="020B0604020202020204" pitchFamily="34" charset="0"/>
              <a:buChar char="•"/>
            </a:pPr>
            <a:r>
              <a:rPr lang="en-CA" sz="2800" b="1" dirty="0" smtClean="0">
                <a:solidFill>
                  <a:srgbClr val="000000"/>
                </a:solidFill>
                <a:latin typeface="Calibri"/>
              </a:rPr>
              <a:t>How to choose value of K?</a:t>
            </a:r>
          </a:p>
          <a:p>
            <a:pPr marL="742950" lvl="1" indent="-285750">
              <a:buClrTx/>
              <a:buSzTx/>
              <a:buFont typeface="Arial" panose="020B0604020202020204" pitchFamily="34" charset="0"/>
              <a:buChar char="•"/>
            </a:pPr>
            <a:r>
              <a:rPr lang="en-CA" sz="2800" b="1" dirty="0" smtClean="0">
                <a:solidFill>
                  <a:srgbClr val="000000"/>
                </a:solidFill>
                <a:latin typeface="Calibri"/>
              </a:rPr>
              <a:t>SQRT(N/2), where N=number of records</a:t>
            </a:r>
          </a:p>
          <a:p>
            <a:pPr marL="742950" lvl="1" indent="-285750">
              <a:buClrTx/>
              <a:buSzTx/>
              <a:buFont typeface="Arial" panose="020B0604020202020204" pitchFamily="34" charset="0"/>
              <a:buChar char="•"/>
            </a:pPr>
            <a:r>
              <a:rPr lang="en-CA" sz="2800" b="1" dirty="0" smtClean="0">
                <a:solidFill>
                  <a:srgbClr val="000000"/>
                </a:solidFill>
                <a:latin typeface="Calibri"/>
              </a:rPr>
              <a:t>Data visualization</a:t>
            </a:r>
          </a:p>
          <a:p>
            <a:pPr marL="742950" lvl="1" indent="-285750">
              <a:buClrTx/>
              <a:buSzTx/>
              <a:buFont typeface="Arial" panose="020B0604020202020204" pitchFamily="34" charset="0"/>
              <a:buChar char="•"/>
            </a:pPr>
            <a:endParaRPr lang="en-CA" sz="2800" b="1" dirty="0">
              <a:solidFill>
                <a:srgbClr val="000000"/>
              </a:solidFill>
              <a:latin typeface="Calibri"/>
            </a:endParaRPr>
          </a:p>
          <a:p>
            <a:pPr marL="742950" lvl="1" indent="-285750">
              <a:buClrTx/>
              <a:buSzTx/>
              <a:buFont typeface="Arial" panose="020B0604020202020204" pitchFamily="34" charset="0"/>
              <a:buChar char="•"/>
            </a:pPr>
            <a:endParaRPr lang="en-CA" sz="2800" b="1" dirty="0" smtClean="0">
              <a:solidFill>
                <a:srgbClr val="000000"/>
              </a:solidFill>
              <a:latin typeface="Calibri"/>
            </a:endParaRPr>
          </a:p>
          <a:p>
            <a:pPr marL="742950" lvl="1" indent="-285750">
              <a:buClrTx/>
              <a:buSzTx/>
              <a:buFont typeface="Arial" panose="020B0604020202020204" pitchFamily="34" charset="0"/>
              <a:buChar char="•"/>
            </a:pPr>
            <a:endParaRPr lang="en-CA" sz="2800" b="1" dirty="0">
              <a:solidFill>
                <a:srgbClr val="000000"/>
              </a:solidFill>
              <a:latin typeface="Calibri"/>
            </a:endParaRPr>
          </a:p>
          <a:p>
            <a:pPr marL="742950" lvl="1" indent="-285750">
              <a:buClrTx/>
              <a:buSzTx/>
              <a:buFont typeface="Arial" panose="020B0604020202020204" pitchFamily="34" charset="0"/>
              <a:buChar char="•"/>
            </a:pPr>
            <a:endParaRPr lang="en-CA" sz="2800" b="1" dirty="0" smtClean="0">
              <a:solidFill>
                <a:srgbClr val="000000"/>
              </a:solidFill>
              <a:latin typeface="Calibri"/>
            </a:endParaRPr>
          </a:p>
          <a:p>
            <a:pPr marL="742950" lvl="1" indent="-285750">
              <a:buClrTx/>
              <a:buSzTx/>
              <a:buFont typeface="Arial" panose="020B0604020202020204" pitchFamily="34" charset="0"/>
              <a:buChar char="•"/>
            </a:pPr>
            <a:endParaRPr lang="en-CA" sz="2800" b="1" dirty="0">
              <a:solidFill>
                <a:srgbClr val="000000"/>
              </a:solidFill>
              <a:latin typeface="Calibri"/>
            </a:endParaRPr>
          </a:p>
          <a:p>
            <a:pPr marL="742950" lvl="1" indent="-285750">
              <a:buClrTx/>
              <a:buSzTx/>
              <a:buFont typeface="Arial" panose="020B0604020202020204" pitchFamily="34" charset="0"/>
              <a:buChar char="•"/>
            </a:pPr>
            <a:endParaRPr lang="en-CA" sz="2800" b="1" dirty="0" smtClean="0">
              <a:solidFill>
                <a:srgbClr val="000000"/>
              </a:solidFill>
              <a:latin typeface="Calibri"/>
            </a:endParaRPr>
          </a:p>
          <a:p>
            <a:pPr marL="742950" lvl="1" indent="-285750">
              <a:buClrTx/>
              <a:buSzTx/>
              <a:buFont typeface="Arial" panose="020B0604020202020204" pitchFamily="34" charset="0"/>
              <a:buChar char="•"/>
            </a:pPr>
            <a:endParaRPr lang="en-CA" sz="2800" b="1" dirty="0" smtClean="0">
              <a:solidFill>
                <a:srgbClr val="000000"/>
              </a:solidFill>
              <a:latin typeface="Calibri"/>
            </a:endParaRPr>
          </a:p>
          <a:p>
            <a:pPr marL="742950" lvl="1" indent="-285750">
              <a:buClrTx/>
              <a:buSzTx/>
              <a:buFont typeface="Arial" panose="020B0604020202020204" pitchFamily="34" charset="0"/>
              <a:buChar char="•"/>
            </a:pPr>
            <a:r>
              <a:rPr lang="en-CA" sz="2800" b="1" dirty="0" smtClean="0">
                <a:solidFill>
                  <a:srgbClr val="000000"/>
                </a:solidFill>
                <a:latin typeface="Calibri"/>
              </a:rPr>
              <a:t>Silhouette – cluster quality </a:t>
            </a:r>
            <a:endParaRPr lang="en-CA" sz="2800" b="1" dirty="0">
              <a:solidFill>
                <a:srgbClr val="000000"/>
              </a:solidFill>
              <a:latin typeface="Calibri"/>
            </a:endParaRPr>
          </a:p>
          <a:p>
            <a:pPr marL="742950" lvl="1" indent="-285750">
              <a:buClrTx/>
              <a:buSzTx/>
              <a:buFont typeface="Arial" panose="020B0604020202020204" pitchFamily="34" charset="0"/>
              <a:buChar char="•"/>
            </a:pPr>
            <a:endParaRPr lang="en-CA" sz="2800" b="1" dirty="0" smtClean="0">
              <a:solidFill>
                <a:srgbClr val="000000"/>
              </a:solidFill>
              <a:latin typeface="Calibri"/>
            </a:endParaRPr>
          </a:p>
          <a:p>
            <a:pPr marL="742950" lvl="1" indent="-285750">
              <a:buClrTx/>
              <a:buSzTx/>
              <a:buFont typeface="Arial" panose="020B0604020202020204" pitchFamily="34" charset="0"/>
              <a:buChar char="•"/>
            </a:pPr>
            <a:endParaRPr lang="en-CA" sz="2400" b="1" dirty="0" smtClean="0">
              <a:solidFill>
                <a:srgbClr val="000000"/>
              </a:solidFill>
              <a:latin typeface="Calibri"/>
            </a:endParaRPr>
          </a:p>
        </p:txBody>
      </p:sp>
      <p:pic>
        <p:nvPicPr>
          <p:cNvPr id="4" name="Picture 3"/>
          <p:cNvPicPr>
            <a:picLocks noChangeAspect="1"/>
          </p:cNvPicPr>
          <p:nvPr/>
        </p:nvPicPr>
        <p:blipFill>
          <a:blip r:embed="rId2"/>
          <a:stretch>
            <a:fillRect/>
          </a:stretch>
        </p:blipFill>
        <p:spPr>
          <a:xfrm>
            <a:off x="187718" y="2648819"/>
            <a:ext cx="3563854" cy="2553822"/>
          </a:xfrm>
          <a:prstGeom prst="rect">
            <a:avLst/>
          </a:prstGeom>
        </p:spPr>
      </p:pic>
      <p:pic>
        <p:nvPicPr>
          <p:cNvPr id="5" name="Picture 4"/>
          <p:cNvPicPr>
            <a:picLocks noChangeAspect="1"/>
          </p:cNvPicPr>
          <p:nvPr/>
        </p:nvPicPr>
        <p:blipFill>
          <a:blip r:embed="rId3"/>
          <a:stretch>
            <a:fillRect/>
          </a:stretch>
        </p:blipFill>
        <p:spPr>
          <a:xfrm>
            <a:off x="3923928" y="2239994"/>
            <a:ext cx="4169308" cy="2634165"/>
          </a:xfrm>
          <a:prstGeom prst="rect">
            <a:avLst/>
          </a:prstGeom>
        </p:spPr>
      </p:pic>
      <p:pic>
        <p:nvPicPr>
          <p:cNvPr id="6" name="Picture 5"/>
          <p:cNvPicPr>
            <a:picLocks noChangeAspect="1"/>
          </p:cNvPicPr>
          <p:nvPr/>
        </p:nvPicPr>
        <p:blipFill>
          <a:blip r:embed="rId4"/>
          <a:stretch>
            <a:fillRect/>
          </a:stretch>
        </p:blipFill>
        <p:spPr>
          <a:xfrm>
            <a:off x="5113198" y="5029200"/>
            <a:ext cx="3779282" cy="1828800"/>
          </a:xfrm>
          <a:prstGeom prst="rect">
            <a:avLst/>
          </a:prstGeom>
        </p:spPr>
      </p:pic>
    </p:spTree>
    <p:extLst>
      <p:ext uri="{BB962C8B-B14F-4D97-AF65-F5344CB8AC3E}">
        <p14:creationId xmlns:p14="http://schemas.microsoft.com/office/powerpoint/2010/main" val="24367080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to Analytics Course Library</a:t>
            </a:r>
            <a:endParaRPr lang="en-US" dirty="0"/>
          </a:p>
        </p:txBody>
      </p:sp>
      <p:graphicFrame>
        <p:nvGraphicFramePr>
          <p:cNvPr id="3" name="Diagram 2"/>
          <p:cNvGraphicFramePr/>
          <p:nvPr>
            <p:extLst/>
          </p:nvPr>
        </p:nvGraphicFramePr>
        <p:xfrm>
          <a:off x="507999" y="1080000"/>
          <a:ext cx="8085495" cy="528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rotWithShape="1">
          <a:blip r:embed="rId8"/>
          <a:srcRect l="7606" t="12182" r="8303"/>
          <a:stretch/>
        </p:blipFill>
        <p:spPr>
          <a:xfrm>
            <a:off x="1250302" y="1763487"/>
            <a:ext cx="6615404" cy="451968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73630511"/>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Self-Organizing </a:t>
            </a:r>
            <a:r>
              <a:rPr lang="en-CA" dirty="0"/>
              <a:t>M</a:t>
            </a:r>
            <a:r>
              <a:rPr lang="en-CA" dirty="0" smtClean="0"/>
              <a:t>aps (SOM)</a:t>
            </a:r>
            <a:endParaRPr lang="en-CA" dirty="0"/>
          </a:p>
        </p:txBody>
      </p:sp>
      <p:sp>
        <p:nvSpPr>
          <p:cNvPr id="3" name="TextBox 2"/>
          <p:cNvSpPr txBox="1"/>
          <p:nvPr/>
        </p:nvSpPr>
        <p:spPr>
          <a:xfrm>
            <a:off x="179512" y="1340768"/>
            <a:ext cx="8964488" cy="3477875"/>
          </a:xfrm>
          <a:prstGeom prst="rect">
            <a:avLst/>
          </a:prstGeom>
          <a:noFill/>
        </p:spPr>
        <p:txBody>
          <a:bodyPr wrap="square" rtlCol="0">
            <a:spAutoFit/>
          </a:bodyPr>
          <a:lstStyle/>
          <a:p>
            <a:pPr marL="742950" lvl="1" indent="-285750">
              <a:buClrTx/>
              <a:buSzTx/>
              <a:buFont typeface="Arial" panose="020B0604020202020204" pitchFamily="34" charset="0"/>
              <a:buChar char="•"/>
            </a:pPr>
            <a:r>
              <a:rPr lang="en-CA" sz="2800" b="1" dirty="0" smtClean="0">
                <a:solidFill>
                  <a:srgbClr val="000000"/>
                </a:solidFill>
                <a:latin typeface="Calibri"/>
              </a:rPr>
              <a:t>Represents multi-dimensional data in much lower dimensional space (2D map)</a:t>
            </a:r>
          </a:p>
          <a:p>
            <a:pPr marL="742950" lvl="1" indent="-285750">
              <a:buClrTx/>
              <a:buSzTx/>
              <a:buFont typeface="Arial" panose="020B0604020202020204" pitchFamily="34" charset="0"/>
              <a:buChar char="•"/>
            </a:pPr>
            <a:r>
              <a:rPr lang="en-CA" sz="2800" b="1" dirty="0" smtClean="0">
                <a:solidFill>
                  <a:srgbClr val="000000"/>
                </a:solidFill>
                <a:latin typeface="Calibri"/>
              </a:rPr>
              <a:t>Similar records in data set  closer on output map</a:t>
            </a:r>
          </a:p>
          <a:p>
            <a:pPr marL="742950" lvl="1" indent="-285750">
              <a:buClrTx/>
              <a:buSzTx/>
              <a:buFont typeface="Arial" panose="020B0604020202020204" pitchFamily="34" charset="0"/>
              <a:buChar char="•"/>
            </a:pPr>
            <a:r>
              <a:rPr lang="en-CA" sz="2800" b="1" dirty="0" smtClean="0">
                <a:solidFill>
                  <a:srgbClr val="000000"/>
                </a:solidFill>
                <a:latin typeface="Calibri"/>
              </a:rPr>
              <a:t>Number of records captured by each cell shows more populated units, indicating clusters</a:t>
            </a:r>
          </a:p>
          <a:p>
            <a:pPr marL="742950" lvl="1" indent="-285750">
              <a:buClrTx/>
              <a:buSzTx/>
              <a:buFont typeface="Arial" panose="020B0604020202020204" pitchFamily="34" charset="0"/>
              <a:buChar char="•"/>
            </a:pPr>
            <a:r>
              <a:rPr lang="en-CA" sz="2800" b="1" dirty="0" smtClean="0">
                <a:solidFill>
                  <a:srgbClr val="000000"/>
                </a:solidFill>
                <a:latin typeface="Calibri"/>
              </a:rPr>
              <a:t>Number of clusters K is not pre-determined</a:t>
            </a:r>
          </a:p>
          <a:p>
            <a:pPr marL="742950" lvl="1" indent="-285750">
              <a:buClrTx/>
              <a:buSzTx/>
              <a:buFont typeface="Arial" panose="020B0604020202020204" pitchFamily="34" charset="0"/>
              <a:buChar char="•"/>
            </a:pPr>
            <a:endParaRPr lang="en-CA" sz="2800" b="1" dirty="0" smtClean="0">
              <a:solidFill>
                <a:srgbClr val="000000"/>
              </a:solidFill>
              <a:latin typeface="Calibri"/>
            </a:endParaRPr>
          </a:p>
          <a:p>
            <a:pPr marL="742950" lvl="1" indent="-285750">
              <a:buClrTx/>
              <a:buSzTx/>
              <a:buFont typeface="Arial" panose="020B0604020202020204" pitchFamily="34" charset="0"/>
              <a:buChar char="•"/>
            </a:pPr>
            <a:endParaRPr lang="en-CA" sz="2400" b="1" dirty="0" smtClean="0">
              <a:solidFill>
                <a:srgbClr val="000000"/>
              </a:solidFill>
              <a:latin typeface="Calibri"/>
            </a:endParaRPr>
          </a:p>
        </p:txBody>
      </p:sp>
      <p:pic>
        <p:nvPicPr>
          <p:cNvPr id="4" name="Picture 3"/>
          <p:cNvPicPr>
            <a:picLocks noChangeAspect="1"/>
          </p:cNvPicPr>
          <p:nvPr/>
        </p:nvPicPr>
        <p:blipFill>
          <a:blip r:embed="rId2"/>
          <a:stretch>
            <a:fillRect/>
          </a:stretch>
        </p:blipFill>
        <p:spPr>
          <a:xfrm>
            <a:off x="-34846" y="4014919"/>
            <a:ext cx="3848100" cy="2828925"/>
          </a:xfrm>
          <a:prstGeom prst="rect">
            <a:avLst/>
          </a:prstGeom>
        </p:spPr>
      </p:pic>
      <p:pic>
        <p:nvPicPr>
          <p:cNvPr id="5" name="Picture 4"/>
          <p:cNvPicPr>
            <a:picLocks noChangeAspect="1"/>
          </p:cNvPicPr>
          <p:nvPr/>
        </p:nvPicPr>
        <p:blipFill>
          <a:blip r:embed="rId3"/>
          <a:stretch>
            <a:fillRect/>
          </a:stretch>
        </p:blipFill>
        <p:spPr>
          <a:xfrm>
            <a:off x="4661756" y="4014919"/>
            <a:ext cx="4167260" cy="2917082"/>
          </a:xfrm>
          <a:prstGeom prst="rect">
            <a:avLst/>
          </a:prstGeom>
        </p:spPr>
      </p:pic>
    </p:spTree>
    <p:extLst>
      <p:ext uri="{BB962C8B-B14F-4D97-AF65-F5344CB8AC3E}">
        <p14:creationId xmlns:p14="http://schemas.microsoft.com/office/powerpoint/2010/main" val="5583520"/>
      </p:ext>
    </p:extLst>
  </p:cSld>
  <p:clrMapOvr>
    <a:masterClrMapping/>
  </p:clrMapOvr>
  <p:transition>
    <p:fade/>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4722"/>
            <a:ext cx="9144000" cy="553998"/>
          </a:xfrm>
        </p:spPr>
        <p:txBody>
          <a:bodyPr/>
          <a:lstStyle/>
          <a:p>
            <a:r>
              <a:rPr lang="en-CA" sz="4000" dirty="0"/>
              <a:t>Strength and Weaknesses of </a:t>
            </a:r>
            <a:r>
              <a:rPr lang="en-CA" sz="4000" dirty="0" smtClean="0"/>
              <a:t>Cluster Analysis</a:t>
            </a:r>
            <a:endParaRPr lang="en-CA" sz="4000" dirty="0"/>
          </a:p>
        </p:txBody>
      </p:sp>
      <p:sp>
        <p:nvSpPr>
          <p:cNvPr id="3" name="TextBox 2"/>
          <p:cNvSpPr txBox="1"/>
          <p:nvPr/>
        </p:nvSpPr>
        <p:spPr>
          <a:xfrm>
            <a:off x="179512" y="1196752"/>
            <a:ext cx="8964488" cy="6801862"/>
          </a:xfrm>
          <a:prstGeom prst="rect">
            <a:avLst/>
          </a:prstGeom>
          <a:noFill/>
        </p:spPr>
        <p:txBody>
          <a:bodyPr wrap="square" rtlCol="0">
            <a:spAutoFit/>
          </a:bodyPr>
          <a:lstStyle/>
          <a:p>
            <a:pPr marL="285750" indent="-285750">
              <a:buFont typeface="Arial" panose="020B0604020202020204" pitchFamily="34" charset="0"/>
              <a:buChar char="•"/>
            </a:pPr>
            <a:r>
              <a:rPr lang="en-CA" sz="2800" b="1" dirty="0" smtClean="0">
                <a:solidFill>
                  <a:srgbClr val="000000"/>
                </a:solidFill>
                <a:latin typeface="Calibri"/>
              </a:rPr>
              <a:t>Easy to understand</a:t>
            </a:r>
          </a:p>
          <a:p>
            <a:pPr marL="285750" indent="-285750">
              <a:buFont typeface="Arial" panose="020B0604020202020204" pitchFamily="34" charset="0"/>
              <a:buChar char="•"/>
            </a:pPr>
            <a:r>
              <a:rPr lang="en-CA" sz="2800" b="1" dirty="0" smtClean="0">
                <a:solidFill>
                  <a:srgbClr val="000000"/>
                </a:solidFill>
                <a:latin typeface="Calibri"/>
              </a:rPr>
              <a:t>Not trying to predict new data – just clustering</a:t>
            </a:r>
          </a:p>
          <a:p>
            <a:pPr marL="285750" indent="-285750">
              <a:buFont typeface="Arial" panose="020B0604020202020204" pitchFamily="34" charset="0"/>
              <a:buChar char="•"/>
            </a:pPr>
            <a:r>
              <a:rPr lang="en-CA" sz="2800" b="1" dirty="0" smtClean="0">
                <a:solidFill>
                  <a:srgbClr val="000000"/>
                </a:solidFill>
                <a:latin typeface="Calibri"/>
              </a:rPr>
              <a:t>ABC Classification</a:t>
            </a:r>
          </a:p>
          <a:p>
            <a:pPr marL="742950" lvl="1" indent="-285750">
              <a:buClrTx/>
              <a:buSzTx/>
              <a:buFont typeface="Arial" panose="020B0604020202020204" pitchFamily="34" charset="0"/>
              <a:buChar char="•"/>
            </a:pPr>
            <a:r>
              <a:rPr lang="en-CA" sz="2400" b="1" dirty="0" smtClean="0">
                <a:solidFill>
                  <a:srgbClr val="000000"/>
                </a:solidFill>
                <a:latin typeface="Calibri"/>
              </a:rPr>
              <a:t>Very practical, popular</a:t>
            </a:r>
          </a:p>
          <a:p>
            <a:pPr marL="742950" lvl="1" indent="-285750">
              <a:buClrTx/>
              <a:buSzTx/>
              <a:buFont typeface="Arial" panose="020B0604020202020204" pitchFamily="34" charset="0"/>
              <a:buChar char="•"/>
            </a:pPr>
            <a:r>
              <a:rPr lang="en-CA" sz="2400" b="1" dirty="0" smtClean="0">
                <a:solidFill>
                  <a:srgbClr val="000000"/>
                </a:solidFill>
                <a:latin typeface="Calibri"/>
              </a:rPr>
              <a:t>Limited to 3 groups</a:t>
            </a:r>
          </a:p>
          <a:p>
            <a:pPr marL="285750" indent="-285750">
              <a:buFont typeface="Arial" panose="020B0604020202020204" pitchFamily="34" charset="0"/>
              <a:buChar char="•"/>
            </a:pPr>
            <a:r>
              <a:rPr lang="en-CA" sz="2800" b="1" dirty="0" smtClean="0">
                <a:solidFill>
                  <a:srgbClr val="000000"/>
                </a:solidFill>
                <a:latin typeface="Calibri"/>
              </a:rPr>
              <a:t>K-Means</a:t>
            </a:r>
          </a:p>
          <a:p>
            <a:pPr marL="742950" lvl="1" indent="-285750">
              <a:buClrTx/>
              <a:buSzTx/>
              <a:buFont typeface="Arial" panose="020B0604020202020204" pitchFamily="34" charset="0"/>
              <a:buChar char="•"/>
            </a:pPr>
            <a:r>
              <a:rPr lang="en-CA" sz="2400" b="1" dirty="0" smtClean="0">
                <a:solidFill>
                  <a:srgbClr val="000000"/>
                </a:solidFill>
                <a:latin typeface="Calibri"/>
              </a:rPr>
              <a:t>Easy to understand and apply</a:t>
            </a:r>
          </a:p>
          <a:p>
            <a:pPr marL="742950" lvl="1" indent="-285750">
              <a:buClrTx/>
              <a:buSzTx/>
              <a:buFont typeface="Arial" panose="020B0604020202020204" pitchFamily="34" charset="0"/>
              <a:buChar char="•"/>
            </a:pPr>
            <a:r>
              <a:rPr lang="en-CA" sz="2400" b="1" dirty="0" smtClean="0">
                <a:solidFill>
                  <a:srgbClr val="000000"/>
                </a:solidFill>
                <a:latin typeface="Calibri"/>
              </a:rPr>
              <a:t>Data driven but dependent on choice of K</a:t>
            </a:r>
          </a:p>
          <a:p>
            <a:pPr marL="742950" lvl="1" indent="-285750">
              <a:buClrTx/>
              <a:buSzTx/>
              <a:buFont typeface="Arial" panose="020B0604020202020204" pitchFamily="34" charset="0"/>
              <a:buChar char="•"/>
            </a:pPr>
            <a:r>
              <a:rPr lang="en-CA" sz="2400" b="1" dirty="0" smtClean="0">
                <a:solidFill>
                  <a:srgbClr val="000000"/>
                </a:solidFill>
                <a:latin typeface="Calibri"/>
              </a:rPr>
              <a:t>Input has to be numeric</a:t>
            </a:r>
            <a:endParaRPr lang="en-CA" sz="2800" b="1" dirty="0" smtClean="0">
              <a:solidFill>
                <a:srgbClr val="000000"/>
              </a:solidFill>
              <a:latin typeface="Calibri"/>
            </a:endParaRPr>
          </a:p>
          <a:p>
            <a:pPr marL="285750" indent="-285750">
              <a:buFont typeface="Arial" panose="020B0604020202020204" pitchFamily="34" charset="0"/>
              <a:buChar char="•"/>
            </a:pPr>
            <a:r>
              <a:rPr lang="en-CA" sz="2800" b="1" dirty="0" smtClean="0">
                <a:solidFill>
                  <a:srgbClr val="000000"/>
                </a:solidFill>
                <a:latin typeface="Calibri"/>
              </a:rPr>
              <a:t>SOM</a:t>
            </a:r>
          </a:p>
          <a:p>
            <a:pPr marL="742950" lvl="1" indent="-285750">
              <a:buClrTx/>
              <a:buSzTx/>
              <a:buFont typeface="Arial" panose="020B0604020202020204" pitchFamily="34" charset="0"/>
              <a:buChar char="•"/>
            </a:pPr>
            <a:r>
              <a:rPr lang="en-CA" sz="2400" b="1" dirty="0" smtClean="0">
                <a:solidFill>
                  <a:srgbClr val="000000"/>
                </a:solidFill>
                <a:latin typeface="Calibri"/>
              </a:rPr>
              <a:t>Number of clusters not predetermined but constrained to size of map</a:t>
            </a:r>
          </a:p>
          <a:p>
            <a:pPr marL="742950" lvl="1" indent="-285750">
              <a:buClrTx/>
              <a:buSzTx/>
              <a:buFont typeface="Arial" panose="020B0604020202020204" pitchFamily="34" charset="0"/>
              <a:buChar char="•"/>
            </a:pPr>
            <a:r>
              <a:rPr lang="en-CA" sz="2400" b="1" dirty="0" smtClean="0">
                <a:solidFill>
                  <a:srgbClr val="000000"/>
                </a:solidFill>
                <a:latin typeface="Calibri"/>
              </a:rPr>
              <a:t>Unconstrained</a:t>
            </a:r>
          </a:p>
          <a:p>
            <a:pPr marL="742950" lvl="1" indent="-285750">
              <a:buClrTx/>
              <a:buSzTx/>
              <a:buFont typeface="Arial" panose="020B0604020202020204" pitchFamily="34" charset="0"/>
              <a:buChar char="•"/>
            </a:pPr>
            <a:r>
              <a:rPr lang="en-CA" sz="2400" b="1" dirty="0" smtClean="0">
                <a:solidFill>
                  <a:srgbClr val="000000"/>
                </a:solidFill>
                <a:latin typeface="Calibri"/>
              </a:rPr>
              <a:t>Difficult to understand</a:t>
            </a:r>
          </a:p>
          <a:p>
            <a:pPr marL="742950" lvl="1" indent="-285750">
              <a:buClrTx/>
              <a:buSzTx/>
              <a:buFont typeface="Arial" panose="020B0604020202020204" pitchFamily="34" charset="0"/>
              <a:buChar char="•"/>
            </a:pPr>
            <a:endParaRPr lang="en-CA" sz="2800" b="1" dirty="0" smtClean="0">
              <a:solidFill>
                <a:srgbClr val="000000"/>
              </a:solidFill>
              <a:latin typeface="Calibri"/>
            </a:endParaRPr>
          </a:p>
          <a:p>
            <a:pPr marL="285750" indent="-285750">
              <a:buFont typeface="Arial" panose="020B0604020202020204" pitchFamily="34" charset="0"/>
              <a:buChar char="•"/>
            </a:pPr>
            <a:endParaRPr lang="en-CA" sz="2800" b="1" dirty="0" smtClean="0">
              <a:solidFill>
                <a:srgbClr val="000000"/>
              </a:solidFill>
              <a:latin typeface="Calibri"/>
            </a:endParaRPr>
          </a:p>
          <a:p>
            <a:pPr marL="742950" lvl="1" indent="-285750">
              <a:buClrTx/>
              <a:buSzTx/>
              <a:buFont typeface="Arial" panose="020B0604020202020204" pitchFamily="34" charset="0"/>
              <a:buChar char="•"/>
            </a:pPr>
            <a:endParaRPr lang="en-CA" sz="2400" b="1" dirty="0" smtClean="0">
              <a:solidFill>
                <a:srgbClr val="000000"/>
              </a:solidFill>
              <a:latin typeface="Calibri"/>
            </a:endParaRPr>
          </a:p>
        </p:txBody>
      </p:sp>
    </p:spTree>
    <p:extLst>
      <p:ext uri="{BB962C8B-B14F-4D97-AF65-F5344CB8AC3E}">
        <p14:creationId xmlns:p14="http://schemas.microsoft.com/office/powerpoint/2010/main" val="1459302860"/>
      </p:ext>
    </p:extLst>
  </p:cSld>
  <p:clrMapOvr>
    <a:masterClrMapping/>
  </p:clrMapOvr>
  <p:transition>
    <p:fade/>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Classification Analysis</a:t>
            </a:r>
            <a:endParaRPr lang="en-CA" dirty="0"/>
          </a:p>
        </p:txBody>
      </p:sp>
      <p:sp>
        <p:nvSpPr>
          <p:cNvPr id="3" name="TextBox 2"/>
          <p:cNvSpPr txBox="1"/>
          <p:nvPr/>
        </p:nvSpPr>
        <p:spPr>
          <a:xfrm>
            <a:off x="179512" y="1559689"/>
            <a:ext cx="8964488" cy="4893647"/>
          </a:xfrm>
          <a:prstGeom prst="rect">
            <a:avLst/>
          </a:prstGeom>
          <a:noFill/>
        </p:spPr>
        <p:txBody>
          <a:bodyPr wrap="square" rtlCol="0">
            <a:spAutoFit/>
          </a:bodyPr>
          <a:lstStyle/>
          <a:p>
            <a:pPr marL="285750" indent="-285750">
              <a:buFont typeface="Arial" panose="020B0604020202020204" pitchFamily="34" charset="0"/>
              <a:buChar char="•"/>
            </a:pPr>
            <a:r>
              <a:rPr lang="en-CA" sz="2600" dirty="0" smtClean="0">
                <a:solidFill>
                  <a:srgbClr val="000000"/>
                </a:solidFill>
                <a:latin typeface="Calibri"/>
              </a:rPr>
              <a:t>Classify new data based on trained model</a:t>
            </a:r>
          </a:p>
          <a:p>
            <a:pPr marL="285750" indent="-285750">
              <a:buFont typeface="Arial" panose="020B0604020202020204" pitchFamily="34" charset="0"/>
              <a:buChar char="•"/>
            </a:pPr>
            <a:r>
              <a:rPr lang="en-CA" sz="2600" dirty="0" smtClean="0">
                <a:solidFill>
                  <a:srgbClr val="000000"/>
                </a:solidFill>
                <a:latin typeface="Calibri"/>
              </a:rPr>
              <a:t>Regression Analysis</a:t>
            </a:r>
          </a:p>
          <a:p>
            <a:pPr marL="742950" lvl="1" indent="-285750">
              <a:buClrTx/>
              <a:buSzTx/>
              <a:buFont typeface="Arial" panose="020B0604020202020204" pitchFamily="34" charset="0"/>
              <a:buChar char="•"/>
            </a:pPr>
            <a:r>
              <a:rPr lang="en-CA" sz="2600" dirty="0" smtClean="0">
                <a:solidFill>
                  <a:srgbClr val="000000"/>
                </a:solidFill>
                <a:latin typeface="Calibri"/>
              </a:rPr>
              <a:t>Bi-</a:t>
            </a:r>
            <a:r>
              <a:rPr lang="en-CA" sz="2600" dirty="0" err="1" smtClean="0">
                <a:solidFill>
                  <a:srgbClr val="000000"/>
                </a:solidFill>
                <a:latin typeface="Calibri"/>
              </a:rPr>
              <a:t>variate</a:t>
            </a:r>
            <a:r>
              <a:rPr lang="en-CA" sz="2600" dirty="0" smtClean="0">
                <a:solidFill>
                  <a:srgbClr val="000000"/>
                </a:solidFill>
                <a:latin typeface="Calibri"/>
              </a:rPr>
              <a:t> linear, geometric, exponential, logarithmic regression</a:t>
            </a:r>
          </a:p>
          <a:p>
            <a:pPr marL="742950" lvl="1" indent="-285750">
              <a:buClrTx/>
              <a:buSzTx/>
              <a:buFont typeface="Arial" panose="020B0604020202020204" pitchFamily="34" charset="0"/>
              <a:buChar char="•"/>
            </a:pPr>
            <a:r>
              <a:rPr lang="en-CA" sz="2600" dirty="0" smtClean="0">
                <a:solidFill>
                  <a:srgbClr val="000000"/>
                </a:solidFill>
                <a:latin typeface="Calibri"/>
              </a:rPr>
              <a:t>Multiple linear, </a:t>
            </a:r>
            <a:r>
              <a:rPr lang="en-CA" sz="2600" dirty="0">
                <a:solidFill>
                  <a:srgbClr val="000000"/>
                </a:solidFill>
                <a:latin typeface="Calibri"/>
              </a:rPr>
              <a:t>exponential</a:t>
            </a:r>
            <a:r>
              <a:rPr lang="en-CA" sz="2600" dirty="0" smtClean="0">
                <a:solidFill>
                  <a:srgbClr val="000000"/>
                </a:solidFill>
                <a:latin typeface="Calibri"/>
              </a:rPr>
              <a:t> regression</a:t>
            </a:r>
            <a:endParaRPr lang="en-CA" sz="2600" dirty="0">
              <a:solidFill>
                <a:srgbClr val="000000"/>
              </a:solidFill>
              <a:latin typeface="Calibri"/>
            </a:endParaRPr>
          </a:p>
          <a:p>
            <a:pPr marL="742950" lvl="1" indent="-285750">
              <a:buClrTx/>
              <a:buSzTx/>
              <a:buFont typeface="Arial" panose="020B0604020202020204" pitchFamily="34" charset="0"/>
              <a:buChar char="•"/>
            </a:pPr>
            <a:r>
              <a:rPr lang="en-CA" sz="2600" dirty="0" smtClean="0">
                <a:solidFill>
                  <a:srgbClr val="000000"/>
                </a:solidFill>
                <a:latin typeface="Calibri"/>
              </a:rPr>
              <a:t>Polynomial regression</a:t>
            </a:r>
          </a:p>
          <a:p>
            <a:pPr marL="742950" lvl="1" indent="-285750">
              <a:buClrTx/>
              <a:buSzTx/>
              <a:buFont typeface="Arial" panose="020B0604020202020204" pitchFamily="34" charset="0"/>
              <a:buChar char="•"/>
            </a:pPr>
            <a:r>
              <a:rPr lang="en-CA" sz="2600" dirty="0" smtClean="0">
                <a:solidFill>
                  <a:srgbClr val="000000"/>
                </a:solidFill>
                <a:latin typeface="Calibri"/>
              </a:rPr>
              <a:t>Logistic regression</a:t>
            </a:r>
          </a:p>
          <a:p>
            <a:pPr marL="285750" indent="-285750">
              <a:buFont typeface="Arial" panose="020B0604020202020204" pitchFamily="34" charset="0"/>
              <a:buChar char="•"/>
            </a:pPr>
            <a:r>
              <a:rPr lang="en-CA" sz="2600" dirty="0" smtClean="0">
                <a:solidFill>
                  <a:srgbClr val="000000"/>
                </a:solidFill>
                <a:latin typeface="Calibri"/>
              </a:rPr>
              <a:t>Decision trees</a:t>
            </a:r>
          </a:p>
          <a:p>
            <a:pPr marL="742950" lvl="1" indent="-285750">
              <a:buClrTx/>
              <a:buSzTx/>
              <a:buFont typeface="Arial" panose="020B0604020202020204" pitchFamily="34" charset="0"/>
              <a:buChar char="•"/>
            </a:pPr>
            <a:r>
              <a:rPr lang="en-CA" sz="2600" dirty="0" smtClean="0">
                <a:solidFill>
                  <a:srgbClr val="000000"/>
                </a:solidFill>
                <a:latin typeface="Calibri"/>
              </a:rPr>
              <a:t>CHAID</a:t>
            </a:r>
          </a:p>
          <a:p>
            <a:pPr marL="742950" lvl="1" indent="-285750">
              <a:buClrTx/>
              <a:buSzTx/>
              <a:buFont typeface="Arial" panose="020B0604020202020204" pitchFamily="34" charset="0"/>
              <a:buChar char="•"/>
            </a:pPr>
            <a:r>
              <a:rPr lang="en-CA" sz="2600" dirty="0" smtClean="0">
                <a:solidFill>
                  <a:srgbClr val="000000"/>
                </a:solidFill>
                <a:latin typeface="Calibri"/>
              </a:rPr>
              <a:t>C4.5</a:t>
            </a:r>
          </a:p>
          <a:p>
            <a:pPr marL="285750" indent="-285750">
              <a:buFont typeface="Arial" panose="020B0604020202020204" pitchFamily="34" charset="0"/>
              <a:buChar char="•"/>
            </a:pPr>
            <a:r>
              <a:rPr lang="en-CA" sz="2600" dirty="0" smtClean="0">
                <a:solidFill>
                  <a:srgbClr val="000000"/>
                </a:solidFill>
                <a:latin typeface="Calibri"/>
              </a:rPr>
              <a:t>K nearest neighbour</a:t>
            </a:r>
          </a:p>
          <a:p>
            <a:pPr marL="285750" indent="-285750">
              <a:buFont typeface="Arial" panose="020B0604020202020204" pitchFamily="34" charset="0"/>
              <a:buChar char="•"/>
            </a:pPr>
            <a:endParaRPr lang="en-CA" sz="2600" dirty="0" smtClean="0">
              <a:solidFill>
                <a:srgbClr val="000000"/>
              </a:solidFill>
              <a:latin typeface="Calibri"/>
            </a:endParaRPr>
          </a:p>
        </p:txBody>
      </p:sp>
    </p:spTree>
    <p:extLst>
      <p:ext uri="{BB962C8B-B14F-4D97-AF65-F5344CB8AC3E}">
        <p14:creationId xmlns:p14="http://schemas.microsoft.com/office/powerpoint/2010/main" val="1904975197"/>
      </p:ext>
    </p:extLst>
  </p:cSld>
  <p:clrMapOvr>
    <a:masterClrMapping/>
  </p:clrMapOvr>
  <p:transition>
    <p:fade/>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Bi-</a:t>
            </a:r>
            <a:r>
              <a:rPr lang="en-CA" dirty="0" err="1" smtClean="0"/>
              <a:t>variate</a:t>
            </a:r>
            <a:r>
              <a:rPr lang="en-CA" dirty="0" smtClean="0"/>
              <a:t> Linear Regression </a:t>
            </a:r>
            <a:endParaRPr lang="en-CA" dirty="0"/>
          </a:p>
        </p:txBody>
      </p:sp>
      <p:pic>
        <p:nvPicPr>
          <p:cNvPr id="3" name="Picture 2"/>
          <p:cNvPicPr>
            <a:picLocks noChangeAspect="1"/>
          </p:cNvPicPr>
          <p:nvPr/>
        </p:nvPicPr>
        <p:blipFill>
          <a:blip r:embed="rId2"/>
          <a:stretch>
            <a:fillRect/>
          </a:stretch>
        </p:blipFill>
        <p:spPr>
          <a:xfrm>
            <a:off x="467544" y="1484784"/>
            <a:ext cx="6349712" cy="3672408"/>
          </a:xfrm>
          <a:prstGeom prst="rect">
            <a:avLst/>
          </a:prstGeom>
        </p:spPr>
      </p:pic>
      <p:sp>
        <p:nvSpPr>
          <p:cNvPr id="4" name="TextBox 3"/>
          <p:cNvSpPr txBox="1"/>
          <p:nvPr/>
        </p:nvSpPr>
        <p:spPr>
          <a:xfrm>
            <a:off x="1115616" y="5118929"/>
            <a:ext cx="7776864" cy="1692771"/>
          </a:xfrm>
          <a:prstGeom prst="rect">
            <a:avLst/>
          </a:prstGeom>
          <a:noFill/>
        </p:spPr>
        <p:txBody>
          <a:bodyPr wrap="square" rtlCol="0">
            <a:spAutoFit/>
          </a:bodyPr>
          <a:lstStyle/>
          <a:p>
            <a:pPr marL="285750" indent="-285750">
              <a:buFont typeface="Arial" panose="020B0604020202020204" pitchFamily="34" charset="0"/>
              <a:buChar char="•"/>
            </a:pPr>
            <a:r>
              <a:rPr lang="en-CA" sz="2600" dirty="0" smtClean="0">
                <a:solidFill>
                  <a:srgbClr val="000000"/>
                </a:solidFill>
                <a:latin typeface="Calibri"/>
              </a:rPr>
              <a:t>Y = a + b * X</a:t>
            </a:r>
          </a:p>
          <a:p>
            <a:pPr marL="285750" indent="-285750">
              <a:buFont typeface="Arial" panose="020B0604020202020204" pitchFamily="34" charset="0"/>
              <a:buChar char="•"/>
            </a:pPr>
            <a:r>
              <a:rPr lang="en-CA" sz="2600" dirty="0" smtClean="0">
                <a:solidFill>
                  <a:srgbClr val="000000"/>
                </a:solidFill>
                <a:latin typeface="Calibri"/>
              </a:rPr>
              <a:t>Y= dependent variable, outcome or output variable </a:t>
            </a:r>
          </a:p>
          <a:p>
            <a:pPr marL="285750" indent="-285750">
              <a:buFont typeface="Arial" panose="020B0604020202020204" pitchFamily="34" charset="0"/>
              <a:buChar char="•"/>
            </a:pPr>
            <a:r>
              <a:rPr lang="en-CA" sz="2600" dirty="0" smtClean="0">
                <a:solidFill>
                  <a:srgbClr val="000000"/>
                </a:solidFill>
                <a:latin typeface="Calibri"/>
              </a:rPr>
              <a:t>X= independent or input variable</a:t>
            </a:r>
          </a:p>
          <a:p>
            <a:pPr marL="285750" indent="-285750">
              <a:buFont typeface="Arial" panose="020B0604020202020204" pitchFamily="34" charset="0"/>
              <a:buChar char="•"/>
            </a:pPr>
            <a:r>
              <a:rPr lang="en-CA" sz="2600" dirty="0" smtClean="0">
                <a:solidFill>
                  <a:srgbClr val="000000"/>
                </a:solidFill>
                <a:latin typeface="Calibri"/>
              </a:rPr>
              <a:t>R</a:t>
            </a:r>
            <a:r>
              <a:rPr lang="en-CA" sz="2600" baseline="30000" dirty="0" smtClean="0">
                <a:solidFill>
                  <a:srgbClr val="000000"/>
                </a:solidFill>
                <a:latin typeface="Calibri"/>
              </a:rPr>
              <a:t>2</a:t>
            </a:r>
            <a:r>
              <a:rPr lang="en-CA" sz="2600" dirty="0" smtClean="0">
                <a:solidFill>
                  <a:srgbClr val="000000"/>
                </a:solidFill>
                <a:latin typeface="Calibri"/>
              </a:rPr>
              <a:t> measure of fit (0 to 1). Closer to 1 is better.</a:t>
            </a:r>
          </a:p>
        </p:txBody>
      </p:sp>
    </p:spTree>
    <p:extLst>
      <p:ext uri="{BB962C8B-B14F-4D97-AF65-F5344CB8AC3E}">
        <p14:creationId xmlns:p14="http://schemas.microsoft.com/office/powerpoint/2010/main" val="3152655700"/>
      </p:ext>
    </p:extLst>
  </p:cSld>
  <p:clrMapOvr>
    <a:masterClrMapping/>
  </p:clrMapOvr>
  <p:transition>
    <p:fade/>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Bi-</a:t>
            </a:r>
            <a:r>
              <a:rPr lang="en-CA" dirty="0" err="1" smtClean="0"/>
              <a:t>variate</a:t>
            </a:r>
            <a:r>
              <a:rPr lang="en-CA" dirty="0" smtClean="0"/>
              <a:t> Geometric Regression </a:t>
            </a:r>
            <a:endParaRPr lang="en-CA" dirty="0"/>
          </a:p>
        </p:txBody>
      </p:sp>
      <p:sp>
        <p:nvSpPr>
          <p:cNvPr id="4" name="TextBox 3"/>
          <p:cNvSpPr txBox="1"/>
          <p:nvPr/>
        </p:nvSpPr>
        <p:spPr>
          <a:xfrm>
            <a:off x="1115616" y="5118929"/>
            <a:ext cx="7085812" cy="954107"/>
          </a:xfrm>
          <a:prstGeom prst="rect">
            <a:avLst/>
          </a:prstGeom>
          <a:noFill/>
        </p:spPr>
        <p:txBody>
          <a:bodyPr wrap="square" rtlCol="0">
            <a:spAutoFit/>
          </a:bodyPr>
          <a:lstStyle/>
          <a:p>
            <a:pPr marL="285750" indent="-285750">
              <a:buFont typeface="Arial" panose="020B0604020202020204" pitchFamily="34" charset="0"/>
              <a:buChar char="•"/>
            </a:pPr>
            <a:r>
              <a:rPr lang="en-CA" sz="2800" dirty="0" smtClean="0">
                <a:solidFill>
                  <a:srgbClr val="000000"/>
                </a:solidFill>
                <a:latin typeface="Calibri"/>
              </a:rPr>
              <a:t>Y = a * </a:t>
            </a:r>
            <a:r>
              <a:rPr lang="en-CA" sz="2800" dirty="0" err="1" smtClean="0">
                <a:solidFill>
                  <a:srgbClr val="000000"/>
                </a:solidFill>
                <a:latin typeface="Calibri"/>
              </a:rPr>
              <a:t>X</a:t>
            </a:r>
            <a:r>
              <a:rPr lang="en-CA" sz="2800" baseline="30000" dirty="0" err="1" smtClean="0">
                <a:solidFill>
                  <a:srgbClr val="000000"/>
                </a:solidFill>
                <a:latin typeface="Calibri"/>
              </a:rPr>
              <a:t>b</a:t>
            </a:r>
            <a:endParaRPr lang="en-CA" sz="2800" baseline="30000" dirty="0" smtClean="0">
              <a:solidFill>
                <a:srgbClr val="000000"/>
              </a:solidFill>
              <a:latin typeface="Calibri"/>
            </a:endParaRPr>
          </a:p>
          <a:p>
            <a:pPr marL="285750" indent="-285750">
              <a:buFont typeface="Arial" panose="020B0604020202020204" pitchFamily="34" charset="0"/>
              <a:buChar char="•"/>
            </a:pPr>
            <a:r>
              <a:rPr lang="en-CA" sz="2800" dirty="0" smtClean="0">
                <a:solidFill>
                  <a:srgbClr val="000000"/>
                </a:solidFill>
                <a:latin typeface="Calibri"/>
              </a:rPr>
              <a:t>R</a:t>
            </a:r>
            <a:r>
              <a:rPr lang="en-CA" sz="2800" baseline="30000" dirty="0" smtClean="0">
                <a:solidFill>
                  <a:srgbClr val="000000"/>
                </a:solidFill>
                <a:latin typeface="Calibri"/>
              </a:rPr>
              <a:t>2</a:t>
            </a:r>
            <a:r>
              <a:rPr lang="en-CA" sz="2800" dirty="0" smtClean="0">
                <a:solidFill>
                  <a:srgbClr val="000000"/>
                </a:solidFill>
                <a:latin typeface="Calibri"/>
              </a:rPr>
              <a:t> and F-statistic measures of fit. </a:t>
            </a:r>
          </a:p>
        </p:txBody>
      </p:sp>
      <p:pic>
        <p:nvPicPr>
          <p:cNvPr id="5" name="Picture 4"/>
          <p:cNvPicPr>
            <a:picLocks noChangeAspect="1"/>
          </p:cNvPicPr>
          <p:nvPr/>
        </p:nvPicPr>
        <p:blipFill>
          <a:blip r:embed="rId2"/>
          <a:stretch>
            <a:fillRect/>
          </a:stretch>
        </p:blipFill>
        <p:spPr>
          <a:xfrm>
            <a:off x="179512" y="1268760"/>
            <a:ext cx="8021916" cy="3672408"/>
          </a:xfrm>
          <a:prstGeom prst="rect">
            <a:avLst/>
          </a:prstGeom>
        </p:spPr>
      </p:pic>
    </p:spTree>
    <p:extLst>
      <p:ext uri="{BB962C8B-B14F-4D97-AF65-F5344CB8AC3E}">
        <p14:creationId xmlns:p14="http://schemas.microsoft.com/office/powerpoint/2010/main" val="3245581900"/>
      </p:ext>
    </p:extLst>
  </p:cSld>
  <p:clrMapOvr>
    <a:masterClrMapping/>
  </p:clrMapOvr>
  <p:transition>
    <p:fade/>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Bi-</a:t>
            </a:r>
            <a:r>
              <a:rPr lang="en-CA" dirty="0" err="1" smtClean="0"/>
              <a:t>variate</a:t>
            </a:r>
            <a:r>
              <a:rPr lang="en-CA" dirty="0" smtClean="0"/>
              <a:t> Exponential Regression </a:t>
            </a:r>
            <a:endParaRPr lang="en-CA" dirty="0"/>
          </a:p>
        </p:txBody>
      </p:sp>
      <p:sp>
        <p:nvSpPr>
          <p:cNvPr id="4" name="TextBox 3"/>
          <p:cNvSpPr txBox="1"/>
          <p:nvPr/>
        </p:nvSpPr>
        <p:spPr>
          <a:xfrm>
            <a:off x="1115616" y="5118929"/>
            <a:ext cx="7085812" cy="1384995"/>
          </a:xfrm>
          <a:prstGeom prst="rect">
            <a:avLst/>
          </a:prstGeom>
          <a:noFill/>
        </p:spPr>
        <p:txBody>
          <a:bodyPr wrap="square" rtlCol="0">
            <a:spAutoFit/>
          </a:bodyPr>
          <a:lstStyle/>
          <a:p>
            <a:pPr marL="285750" indent="-285750">
              <a:buFont typeface="Arial" panose="020B0604020202020204" pitchFamily="34" charset="0"/>
              <a:buChar char="•"/>
            </a:pPr>
            <a:r>
              <a:rPr lang="en-CA" sz="2800" dirty="0" smtClean="0">
                <a:solidFill>
                  <a:srgbClr val="000000"/>
                </a:solidFill>
                <a:latin typeface="Calibri"/>
              </a:rPr>
              <a:t>Y = a * </a:t>
            </a:r>
            <a:r>
              <a:rPr lang="en-CA" sz="2800" dirty="0" err="1" smtClean="0">
                <a:solidFill>
                  <a:srgbClr val="000000"/>
                </a:solidFill>
                <a:latin typeface="Calibri"/>
              </a:rPr>
              <a:t>e</a:t>
            </a:r>
            <a:r>
              <a:rPr lang="en-CA" sz="2800" baseline="30000" dirty="0" err="1" smtClean="0">
                <a:solidFill>
                  <a:srgbClr val="000000"/>
                </a:solidFill>
                <a:latin typeface="Calibri"/>
              </a:rPr>
              <a:t>bX</a:t>
            </a:r>
            <a:endParaRPr lang="en-CA" sz="2800" baseline="30000" dirty="0" smtClean="0">
              <a:solidFill>
                <a:srgbClr val="000000"/>
              </a:solidFill>
              <a:latin typeface="Calibri"/>
            </a:endParaRPr>
          </a:p>
          <a:p>
            <a:pPr marL="285750" indent="-285750">
              <a:buFont typeface="Arial" panose="020B0604020202020204" pitchFamily="34" charset="0"/>
              <a:buChar char="•"/>
            </a:pPr>
            <a:r>
              <a:rPr lang="en-CA" sz="2800" dirty="0" smtClean="0">
                <a:solidFill>
                  <a:srgbClr val="000000"/>
                </a:solidFill>
                <a:latin typeface="Calibri"/>
              </a:rPr>
              <a:t>R</a:t>
            </a:r>
            <a:r>
              <a:rPr lang="en-CA" sz="2800" baseline="30000" dirty="0" smtClean="0">
                <a:solidFill>
                  <a:srgbClr val="000000"/>
                </a:solidFill>
                <a:latin typeface="Calibri"/>
              </a:rPr>
              <a:t>2</a:t>
            </a:r>
            <a:r>
              <a:rPr lang="en-CA" sz="2800" dirty="0" smtClean="0">
                <a:solidFill>
                  <a:srgbClr val="000000"/>
                </a:solidFill>
                <a:latin typeface="Calibri"/>
              </a:rPr>
              <a:t> , adjusted R</a:t>
            </a:r>
            <a:r>
              <a:rPr lang="en-CA" sz="2800" baseline="30000" dirty="0" smtClean="0">
                <a:solidFill>
                  <a:srgbClr val="000000"/>
                </a:solidFill>
                <a:latin typeface="Calibri"/>
              </a:rPr>
              <a:t>2</a:t>
            </a:r>
            <a:r>
              <a:rPr lang="en-CA" sz="2800" dirty="0" smtClean="0">
                <a:solidFill>
                  <a:srgbClr val="000000"/>
                </a:solidFill>
                <a:latin typeface="Calibri"/>
              </a:rPr>
              <a:t> and F-statistic measures of fit</a:t>
            </a:r>
          </a:p>
          <a:p>
            <a:pPr marL="285750" indent="-285750">
              <a:buFont typeface="Arial" panose="020B0604020202020204" pitchFamily="34" charset="0"/>
              <a:buChar char="•"/>
            </a:pPr>
            <a:r>
              <a:rPr lang="en-CA" sz="2800" dirty="0" smtClean="0">
                <a:solidFill>
                  <a:srgbClr val="000000"/>
                </a:solidFill>
                <a:latin typeface="Calibri"/>
              </a:rPr>
              <a:t>Plot and visualize. </a:t>
            </a:r>
          </a:p>
        </p:txBody>
      </p:sp>
      <p:pic>
        <p:nvPicPr>
          <p:cNvPr id="3" name="Picture 2"/>
          <p:cNvPicPr>
            <a:picLocks noChangeAspect="1"/>
          </p:cNvPicPr>
          <p:nvPr/>
        </p:nvPicPr>
        <p:blipFill>
          <a:blip r:embed="rId2"/>
          <a:stretch>
            <a:fillRect/>
          </a:stretch>
        </p:blipFill>
        <p:spPr>
          <a:xfrm>
            <a:off x="611560" y="1599608"/>
            <a:ext cx="7200800" cy="3326168"/>
          </a:xfrm>
          <a:prstGeom prst="rect">
            <a:avLst/>
          </a:prstGeom>
        </p:spPr>
      </p:pic>
    </p:spTree>
    <p:extLst>
      <p:ext uri="{BB962C8B-B14F-4D97-AF65-F5344CB8AC3E}">
        <p14:creationId xmlns:p14="http://schemas.microsoft.com/office/powerpoint/2010/main" val="2763390079"/>
      </p:ext>
    </p:extLst>
  </p:cSld>
  <p:clrMapOvr>
    <a:masterClrMapping/>
  </p:clrMapOvr>
  <p:transition>
    <p:fade/>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Bi-</a:t>
            </a:r>
            <a:r>
              <a:rPr lang="en-CA" dirty="0" err="1" smtClean="0"/>
              <a:t>variate</a:t>
            </a:r>
            <a:r>
              <a:rPr lang="en-CA" dirty="0" smtClean="0"/>
              <a:t> Logarithmic Regression </a:t>
            </a:r>
            <a:endParaRPr lang="en-CA" dirty="0"/>
          </a:p>
        </p:txBody>
      </p:sp>
      <p:sp>
        <p:nvSpPr>
          <p:cNvPr id="4" name="TextBox 3"/>
          <p:cNvSpPr txBox="1"/>
          <p:nvPr/>
        </p:nvSpPr>
        <p:spPr>
          <a:xfrm>
            <a:off x="1115616" y="5118929"/>
            <a:ext cx="7647384" cy="1384995"/>
          </a:xfrm>
          <a:prstGeom prst="rect">
            <a:avLst/>
          </a:prstGeom>
          <a:noFill/>
        </p:spPr>
        <p:txBody>
          <a:bodyPr wrap="square" rtlCol="0">
            <a:spAutoFit/>
          </a:bodyPr>
          <a:lstStyle/>
          <a:p>
            <a:pPr marL="285750" indent="-285750">
              <a:buFont typeface="Arial" panose="020B0604020202020204" pitchFamily="34" charset="0"/>
              <a:buChar char="•"/>
            </a:pPr>
            <a:r>
              <a:rPr lang="en-CA" sz="2800" dirty="0" smtClean="0">
                <a:solidFill>
                  <a:srgbClr val="000000"/>
                </a:solidFill>
                <a:latin typeface="Calibri"/>
              </a:rPr>
              <a:t>Y = a + b*log(X)</a:t>
            </a:r>
            <a:endParaRPr lang="en-CA" sz="2800" baseline="30000" dirty="0" smtClean="0">
              <a:solidFill>
                <a:srgbClr val="000000"/>
              </a:solidFill>
              <a:latin typeface="Calibri"/>
            </a:endParaRPr>
          </a:p>
          <a:p>
            <a:pPr marL="285750" indent="-285750">
              <a:buFont typeface="Arial" panose="020B0604020202020204" pitchFamily="34" charset="0"/>
              <a:buChar char="•"/>
            </a:pPr>
            <a:r>
              <a:rPr lang="en-CA" sz="2800" dirty="0" smtClean="0">
                <a:solidFill>
                  <a:srgbClr val="000000"/>
                </a:solidFill>
                <a:latin typeface="Calibri"/>
              </a:rPr>
              <a:t>R</a:t>
            </a:r>
            <a:r>
              <a:rPr lang="en-CA" sz="2800" baseline="30000" dirty="0" smtClean="0">
                <a:solidFill>
                  <a:srgbClr val="000000"/>
                </a:solidFill>
                <a:latin typeface="Calibri"/>
              </a:rPr>
              <a:t>2</a:t>
            </a:r>
            <a:r>
              <a:rPr lang="en-CA" sz="2800" dirty="0" smtClean="0">
                <a:solidFill>
                  <a:srgbClr val="000000"/>
                </a:solidFill>
                <a:latin typeface="Calibri"/>
              </a:rPr>
              <a:t> , goodness-of-fit and F-statistic measures of fit</a:t>
            </a:r>
          </a:p>
          <a:p>
            <a:pPr marL="285750" indent="-285750">
              <a:buFont typeface="Arial" panose="020B0604020202020204" pitchFamily="34" charset="0"/>
              <a:buChar char="•"/>
            </a:pPr>
            <a:r>
              <a:rPr lang="en-CA" sz="2800" dirty="0" smtClean="0">
                <a:solidFill>
                  <a:srgbClr val="000000"/>
                </a:solidFill>
                <a:latin typeface="Calibri"/>
              </a:rPr>
              <a:t>Plot and visualize. </a:t>
            </a:r>
          </a:p>
        </p:txBody>
      </p:sp>
      <p:pic>
        <p:nvPicPr>
          <p:cNvPr id="5" name="Picture 4"/>
          <p:cNvPicPr>
            <a:picLocks noChangeAspect="1"/>
          </p:cNvPicPr>
          <p:nvPr/>
        </p:nvPicPr>
        <p:blipFill>
          <a:blip r:embed="rId2"/>
          <a:stretch>
            <a:fillRect/>
          </a:stretch>
        </p:blipFill>
        <p:spPr>
          <a:xfrm>
            <a:off x="755576" y="1340768"/>
            <a:ext cx="6652206" cy="3086075"/>
          </a:xfrm>
          <a:prstGeom prst="rect">
            <a:avLst/>
          </a:prstGeom>
        </p:spPr>
      </p:pic>
    </p:spTree>
    <p:extLst>
      <p:ext uri="{BB962C8B-B14F-4D97-AF65-F5344CB8AC3E}">
        <p14:creationId xmlns:p14="http://schemas.microsoft.com/office/powerpoint/2010/main" val="1474596943"/>
      </p:ext>
    </p:extLst>
  </p:cSld>
  <p:clrMapOvr>
    <a:masterClrMapping/>
  </p:clrMapOvr>
  <p:transition>
    <p:fade/>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162" y="367469"/>
            <a:ext cx="8382000" cy="553998"/>
          </a:xfrm>
        </p:spPr>
        <p:txBody>
          <a:bodyPr/>
          <a:lstStyle/>
          <a:p>
            <a:r>
              <a:rPr lang="en-CA" sz="4000" dirty="0" smtClean="0"/>
              <a:t>Multiple Linear &amp; Exponential Regression </a:t>
            </a:r>
            <a:endParaRPr lang="en-CA" sz="4000" dirty="0"/>
          </a:p>
        </p:txBody>
      </p:sp>
      <p:sp>
        <p:nvSpPr>
          <p:cNvPr id="4" name="TextBox 3"/>
          <p:cNvSpPr txBox="1"/>
          <p:nvPr/>
        </p:nvSpPr>
        <p:spPr>
          <a:xfrm>
            <a:off x="539552" y="1628800"/>
            <a:ext cx="7632848" cy="5262979"/>
          </a:xfrm>
          <a:prstGeom prst="rect">
            <a:avLst/>
          </a:prstGeom>
          <a:noFill/>
        </p:spPr>
        <p:txBody>
          <a:bodyPr wrap="square" rtlCol="0">
            <a:spAutoFit/>
          </a:bodyPr>
          <a:lstStyle/>
          <a:p>
            <a:r>
              <a:rPr lang="en-CA" sz="2800" b="1" dirty="0" smtClean="0">
                <a:solidFill>
                  <a:srgbClr val="000000"/>
                </a:solidFill>
                <a:latin typeface="Calibri"/>
              </a:rPr>
              <a:t>Linear</a:t>
            </a:r>
          </a:p>
          <a:p>
            <a:pPr marL="285750" indent="-285750">
              <a:buFont typeface="Arial" panose="020B0604020202020204" pitchFamily="34" charset="0"/>
              <a:buChar char="•"/>
            </a:pPr>
            <a:r>
              <a:rPr lang="en-CA" sz="2800" dirty="0" smtClean="0">
                <a:solidFill>
                  <a:srgbClr val="000000"/>
                </a:solidFill>
                <a:latin typeface="Calibri"/>
              </a:rPr>
              <a:t>Y = </a:t>
            </a:r>
            <a:r>
              <a:rPr lang="el-GR" sz="2800" dirty="0" smtClean="0">
                <a:solidFill>
                  <a:srgbClr val="000000"/>
                </a:solidFill>
                <a:latin typeface="Calibri"/>
              </a:rPr>
              <a:t>β</a:t>
            </a:r>
            <a:r>
              <a:rPr lang="en-CA" sz="2800" baseline="-25000" dirty="0" smtClean="0">
                <a:solidFill>
                  <a:srgbClr val="000000"/>
                </a:solidFill>
                <a:latin typeface="Calibri"/>
              </a:rPr>
              <a:t>0</a:t>
            </a:r>
            <a:r>
              <a:rPr lang="en-CA" sz="2800" dirty="0" smtClean="0">
                <a:solidFill>
                  <a:srgbClr val="000000"/>
                </a:solidFill>
                <a:latin typeface="Calibri"/>
              </a:rPr>
              <a:t> + </a:t>
            </a:r>
            <a:r>
              <a:rPr lang="el-GR" sz="2800" dirty="0" smtClean="0">
                <a:solidFill>
                  <a:srgbClr val="000000"/>
                </a:solidFill>
                <a:latin typeface="Calibri"/>
              </a:rPr>
              <a:t>β</a:t>
            </a:r>
            <a:r>
              <a:rPr lang="en-CA" sz="2800" baseline="-25000" dirty="0" smtClean="0">
                <a:solidFill>
                  <a:srgbClr val="000000"/>
                </a:solidFill>
                <a:latin typeface="Calibri"/>
              </a:rPr>
              <a:t>1</a:t>
            </a:r>
            <a:r>
              <a:rPr lang="en-CA" sz="2800" dirty="0" smtClean="0">
                <a:solidFill>
                  <a:srgbClr val="000000"/>
                </a:solidFill>
                <a:latin typeface="Calibri"/>
              </a:rPr>
              <a:t> * X</a:t>
            </a:r>
            <a:r>
              <a:rPr lang="en-CA" sz="2800" baseline="-25000" dirty="0" smtClean="0">
                <a:solidFill>
                  <a:srgbClr val="000000"/>
                </a:solidFill>
                <a:latin typeface="Calibri"/>
              </a:rPr>
              <a:t>1</a:t>
            </a:r>
            <a:r>
              <a:rPr lang="en-CA" sz="2800" dirty="0" smtClean="0">
                <a:solidFill>
                  <a:srgbClr val="000000"/>
                </a:solidFill>
                <a:latin typeface="Calibri"/>
              </a:rPr>
              <a:t> + </a:t>
            </a:r>
            <a:r>
              <a:rPr lang="el-GR" sz="2800" dirty="0" smtClean="0">
                <a:solidFill>
                  <a:srgbClr val="000000"/>
                </a:solidFill>
                <a:latin typeface="Calibri"/>
              </a:rPr>
              <a:t>β</a:t>
            </a:r>
            <a:r>
              <a:rPr lang="en-CA" sz="2800" baseline="-25000" dirty="0" smtClean="0">
                <a:solidFill>
                  <a:srgbClr val="000000"/>
                </a:solidFill>
                <a:latin typeface="Calibri"/>
              </a:rPr>
              <a:t>2</a:t>
            </a:r>
            <a:r>
              <a:rPr lang="en-CA" sz="2800" dirty="0" smtClean="0">
                <a:solidFill>
                  <a:srgbClr val="000000"/>
                </a:solidFill>
                <a:latin typeface="Calibri"/>
              </a:rPr>
              <a:t> * X</a:t>
            </a:r>
            <a:r>
              <a:rPr lang="en-CA" sz="2800" baseline="-25000" dirty="0" smtClean="0">
                <a:solidFill>
                  <a:srgbClr val="000000"/>
                </a:solidFill>
                <a:latin typeface="Calibri"/>
              </a:rPr>
              <a:t>2</a:t>
            </a:r>
            <a:r>
              <a:rPr lang="en-CA" sz="2800" dirty="0" smtClean="0">
                <a:solidFill>
                  <a:srgbClr val="000000"/>
                </a:solidFill>
                <a:latin typeface="Calibri"/>
              </a:rPr>
              <a:t> +…</a:t>
            </a:r>
            <a:r>
              <a:rPr lang="el-GR" sz="2800" dirty="0">
                <a:solidFill>
                  <a:srgbClr val="000000"/>
                </a:solidFill>
                <a:latin typeface="Calibri"/>
              </a:rPr>
              <a:t> </a:t>
            </a:r>
            <a:r>
              <a:rPr lang="en-CA" sz="2800" dirty="0" smtClean="0">
                <a:solidFill>
                  <a:srgbClr val="000000"/>
                </a:solidFill>
                <a:latin typeface="Calibri"/>
              </a:rPr>
              <a:t>+</a:t>
            </a:r>
            <a:r>
              <a:rPr lang="el-GR" sz="2800" dirty="0" smtClean="0">
                <a:solidFill>
                  <a:srgbClr val="000000"/>
                </a:solidFill>
                <a:latin typeface="Calibri"/>
              </a:rPr>
              <a:t>β</a:t>
            </a:r>
            <a:r>
              <a:rPr lang="en-CA" sz="2800" baseline="-25000" dirty="0" smtClean="0">
                <a:solidFill>
                  <a:srgbClr val="000000"/>
                </a:solidFill>
                <a:latin typeface="Calibri"/>
              </a:rPr>
              <a:t>N</a:t>
            </a:r>
            <a:r>
              <a:rPr lang="en-CA" sz="2800" dirty="0" smtClean="0">
                <a:solidFill>
                  <a:srgbClr val="000000"/>
                </a:solidFill>
                <a:latin typeface="Calibri"/>
              </a:rPr>
              <a:t> </a:t>
            </a:r>
            <a:r>
              <a:rPr lang="en-CA" sz="2800" dirty="0">
                <a:solidFill>
                  <a:srgbClr val="000000"/>
                </a:solidFill>
                <a:latin typeface="Calibri"/>
              </a:rPr>
              <a:t>* </a:t>
            </a:r>
            <a:r>
              <a:rPr lang="en-CA" sz="2800" dirty="0" smtClean="0">
                <a:solidFill>
                  <a:srgbClr val="000000"/>
                </a:solidFill>
                <a:latin typeface="Calibri"/>
              </a:rPr>
              <a:t>X</a:t>
            </a:r>
            <a:r>
              <a:rPr lang="en-CA" sz="2800" baseline="-25000" dirty="0" smtClean="0">
                <a:solidFill>
                  <a:srgbClr val="000000"/>
                </a:solidFill>
                <a:latin typeface="Calibri"/>
              </a:rPr>
              <a:t>N</a:t>
            </a:r>
            <a:r>
              <a:rPr lang="en-CA" sz="2800" dirty="0" smtClean="0">
                <a:solidFill>
                  <a:srgbClr val="000000"/>
                </a:solidFill>
                <a:latin typeface="Calibri"/>
              </a:rPr>
              <a:t> </a:t>
            </a:r>
          </a:p>
          <a:p>
            <a:pPr marL="285750" indent="-285750">
              <a:buFont typeface="Arial" panose="020B0604020202020204" pitchFamily="34" charset="0"/>
              <a:buChar char="•"/>
            </a:pPr>
            <a:r>
              <a:rPr lang="en-CA" sz="2800" dirty="0" smtClean="0">
                <a:solidFill>
                  <a:srgbClr val="000000"/>
                </a:solidFill>
                <a:latin typeface="Calibri"/>
              </a:rPr>
              <a:t>N independent variables X and 1 dependent variable</a:t>
            </a:r>
          </a:p>
          <a:p>
            <a:pPr marL="285750" indent="-285750">
              <a:buFont typeface="Arial" panose="020B0604020202020204" pitchFamily="34" charset="0"/>
              <a:buChar char="•"/>
            </a:pPr>
            <a:r>
              <a:rPr lang="en-CA" sz="2800" dirty="0" smtClean="0">
                <a:solidFill>
                  <a:srgbClr val="000000"/>
                </a:solidFill>
                <a:latin typeface="Calibri"/>
              </a:rPr>
              <a:t>R</a:t>
            </a:r>
            <a:r>
              <a:rPr lang="en-CA" sz="2800" baseline="30000" dirty="0" smtClean="0">
                <a:solidFill>
                  <a:srgbClr val="000000"/>
                </a:solidFill>
                <a:latin typeface="Calibri"/>
              </a:rPr>
              <a:t>2</a:t>
            </a:r>
            <a:r>
              <a:rPr lang="en-CA" sz="2800" dirty="0" smtClean="0">
                <a:solidFill>
                  <a:srgbClr val="000000"/>
                </a:solidFill>
                <a:latin typeface="Calibri"/>
              </a:rPr>
              <a:t> measure of fit</a:t>
            </a:r>
          </a:p>
          <a:p>
            <a:pPr marL="285750" indent="-285750">
              <a:buFont typeface="Arial" panose="020B0604020202020204" pitchFamily="34" charset="0"/>
              <a:buChar char="•"/>
            </a:pPr>
            <a:endParaRPr lang="en-CA" sz="2800" dirty="0">
              <a:solidFill>
                <a:srgbClr val="000000"/>
              </a:solidFill>
              <a:latin typeface="Calibri"/>
            </a:endParaRPr>
          </a:p>
          <a:p>
            <a:r>
              <a:rPr lang="en-CA" sz="2800" b="1" dirty="0" smtClean="0">
                <a:solidFill>
                  <a:srgbClr val="000000"/>
                </a:solidFill>
                <a:latin typeface="Calibri"/>
              </a:rPr>
              <a:t>Exponential</a:t>
            </a:r>
          </a:p>
          <a:p>
            <a:pPr marL="285750" indent="-285750">
              <a:buFont typeface="Arial" panose="020B0604020202020204" pitchFamily="34" charset="0"/>
              <a:buChar char="•"/>
            </a:pPr>
            <a:r>
              <a:rPr lang="en-CA" sz="2800" dirty="0">
                <a:solidFill>
                  <a:srgbClr val="000000"/>
                </a:solidFill>
                <a:latin typeface="Calibri"/>
              </a:rPr>
              <a:t>Y = </a:t>
            </a:r>
            <a:r>
              <a:rPr lang="el-GR" sz="2800" dirty="0">
                <a:solidFill>
                  <a:srgbClr val="000000"/>
                </a:solidFill>
                <a:latin typeface="Calibri"/>
              </a:rPr>
              <a:t>β</a:t>
            </a:r>
            <a:r>
              <a:rPr lang="en-CA" sz="2800" baseline="-25000" dirty="0">
                <a:solidFill>
                  <a:srgbClr val="000000"/>
                </a:solidFill>
                <a:latin typeface="Calibri"/>
              </a:rPr>
              <a:t>0</a:t>
            </a:r>
            <a:r>
              <a:rPr lang="en-CA" sz="2800" dirty="0">
                <a:solidFill>
                  <a:srgbClr val="000000"/>
                </a:solidFill>
                <a:latin typeface="Calibri"/>
              </a:rPr>
              <a:t> </a:t>
            </a:r>
            <a:r>
              <a:rPr lang="en-CA" sz="2800" dirty="0" smtClean="0">
                <a:solidFill>
                  <a:srgbClr val="000000"/>
                </a:solidFill>
                <a:latin typeface="Calibri"/>
              </a:rPr>
              <a:t>* </a:t>
            </a:r>
            <a:r>
              <a:rPr lang="en-CA" sz="2800" dirty="0" err="1" smtClean="0">
                <a:solidFill>
                  <a:srgbClr val="000000"/>
                </a:solidFill>
                <a:latin typeface="Calibri"/>
              </a:rPr>
              <a:t>exp</a:t>
            </a:r>
            <a:r>
              <a:rPr lang="en-CA" sz="2800" dirty="0" smtClean="0">
                <a:solidFill>
                  <a:srgbClr val="000000"/>
                </a:solidFill>
                <a:latin typeface="Calibri"/>
              </a:rPr>
              <a:t> (</a:t>
            </a:r>
            <a:r>
              <a:rPr lang="el-GR" sz="2800" dirty="0" smtClean="0">
                <a:solidFill>
                  <a:srgbClr val="000000"/>
                </a:solidFill>
                <a:latin typeface="Calibri"/>
              </a:rPr>
              <a:t>β</a:t>
            </a:r>
            <a:r>
              <a:rPr lang="en-CA" sz="2800" baseline="-25000" dirty="0">
                <a:solidFill>
                  <a:srgbClr val="000000"/>
                </a:solidFill>
                <a:latin typeface="Calibri"/>
              </a:rPr>
              <a:t>1</a:t>
            </a:r>
            <a:r>
              <a:rPr lang="en-CA" sz="2800" dirty="0">
                <a:solidFill>
                  <a:srgbClr val="000000"/>
                </a:solidFill>
                <a:latin typeface="Calibri"/>
              </a:rPr>
              <a:t> * X</a:t>
            </a:r>
            <a:r>
              <a:rPr lang="en-CA" sz="2800" baseline="-25000" dirty="0">
                <a:solidFill>
                  <a:srgbClr val="000000"/>
                </a:solidFill>
                <a:latin typeface="Calibri"/>
              </a:rPr>
              <a:t>1</a:t>
            </a:r>
            <a:r>
              <a:rPr lang="en-CA" sz="2800" dirty="0">
                <a:solidFill>
                  <a:srgbClr val="000000"/>
                </a:solidFill>
                <a:latin typeface="Calibri"/>
              </a:rPr>
              <a:t> + </a:t>
            </a:r>
            <a:r>
              <a:rPr lang="el-GR" sz="2800" dirty="0">
                <a:solidFill>
                  <a:srgbClr val="000000"/>
                </a:solidFill>
                <a:latin typeface="Calibri"/>
              </a:rPr>
              <a:t>β</a:t>
            </a:r>
            <a:r>
              <a:rPr lang="en-CA" sz="2800" baseline="-25000" dirty="0">
                <a:solidFill>
                  <a:srgbClr val="000000"/>
                </a:solidFill>
                <a:latin typeface="Calibri"/>
              </a:rPr>
              <a:t>2</a:t>
            </a:r>
            <a:r>
              <a:rPr lang="en-CA" sz="2800" dirty="0">
                <a:solidFill>
                  <a:srgbClr val="000000"/>
                </a:solidFill>
                <a:latin typeface="Calibri"/>
              </a:rPr>
              <a:t> * X</a:t>
            </a:r>
            <a:r>
              <a:rPr lang="en-CA" sz="2800" baseline="-25000" dirty="0">
                <a:solidFill>
                  <a:srgbClr val="000000"/>
                </a:solidFill>
                <a:latin typeface="Calibri"/>
              </a:rPr>
              <a:t>2</a:t>
            </a:r>
            <a:r>
              <a:rPr lang="en-CA" sz="2800" dirty="0">
                <a:solidFill>
                  <a:srgbClr val="000000"/>
                </a:solidFill>
                <a:latin typeface="Calibri"/>
              </a:rPr>
              <a:t> +…</a:t>
            </a:r>
            <a:r>
              <a:rPr lang="el-GR" sz="2800" dirty="0">
                <a:solidFill>
                  <a:srgbClr val="000000"/>
                </a:solidFill>
                <a:latin typeface="Calibri"/>
              </a:rPr>
              <a:t> </a:t>
            </a:r>
            <a:r>
              <a:rPr lang="en-CA" sz="2800" dirty="0">
                <a:solidFill>
                  <a:srgbClr val="000000"/>
                </a:solidFill>
                <a:latin typeface="Calibri"/>
              </a:rPr>
              <a:t>+</a:t>
            </a:r>
            <a:r>
              <a:rPr lang="el-GR" sz="2800" dirty="0">
                <a:solidFill>
                  <a:srgbClr val="000000"/>
                </a:solidFill>
                <a:latin typeface="Calibri"/>
              </a:rPr>
              <a:t>β</a:t>
            </a:r>
            <a:r>
              <a:rPr lang="en-CA" sz="2800" baseline="-25000" dirty="0">
                <a:solidFill>
                  <a:srgbClr val="000000"/>
                </a:solidFill>
                <a:latin typeface="Calibri"/>
              </a:rPr>
              <a:t>N</a:t>
            </a:r>
            <a:r>
              <a:rPr lang="en-CA" sz="2800" dirty="0">
                <a:solidFill>
                  <a:srgbClr val="000000"/>
                </a:solidFill>
                <a:latin typeface="Calibri"/>
              </a:rPr>
              <a:t> * X</a:t>
            </a:r>
            <a:r>
              <a:rPr lang="en-CA" sz="2800" baseline="-25000" dirty="0">
                <a:solidFill>
                  <a:srgbClr val="000000"/>
                </a:solidFill>
                <a:latin typeface="Calibri"/>
              </a:rPr>
              <a:t>N</a:t>
            </a:r>
            <a:r>
              <a:rPr lang="en-CA" sz="2800" dirty="0">
                <a:solidFill>
                  <a:srgbClr val="000000"/>
                </a:solidFill>
                <a:latin typeface="Calibri"/>
              </a:rPr>
              <a:t> </a:t>
            </a:r>
            <a:r>
              <a:rPr lang="en-CA" sz="2800" dirty="0" smtClean="0">
                <a:solidFill>
                  <a:srgbClr val="000000"/>
                </a:solidFill>
                <a:latin typeface="Calibri"/>
              </a:rPr>
              <a:t>)</a:t>
            </a:r>
            <a:endParaRPr lang="en-CA" sz="2800" dirty="0">
              <a:solidFill>
                <a:srgbClr val="000000"/>
              </a:solidFill>
              <a:latin typeface="Calibri"/>
            </a:endParaRPr>
          </a:p>
          <a:p>
            <a:pPr marL="285750" indent="-285750">
              <a:buFont typeface="Arial" panose="020B0604020202020204" pitchFamily="34" charset="0"/>
              <a:buChar char="•"/>
            </a:pPr>
            <a:r>
              <a:rPr lang="en-CA" sz="2800" dirty="0">
                <a:solidFill>
                  <a:srgbClr val="000000"/>
                </a:solidFill>
                <a:latin typeface="Calibri"/>
              </a:rPr>
              <a:t>N independent variables X and 1 dependent variable</a:t>
            </a:r>
          </a:p>
          <a:p>
            <a:pPr marL="285750" indent="-285750">
              <a:buFont typeface="Arial" panose="020B0604020202020204" pitchFamily="34" charset="0"/>
              <a:buChar char="•"/>
            </a:pPr>
            <a:r>
              <a:rPr lang="en-CA" sz="2800" dirty="0">
                <a:solidFill>
                  <a:srgbClr val="000000"/>
                </a:solidFill>
                <a:latin typeface="Calibri"/>
              </a:rPr>
              <a:t>R</a:t>
            </a:r>
            <a:r>
              <a:rPr lang="en-CA" sz="2800" baseline="30000" dirty="0">
                <a:solidFill>
                  <a:srgbClr val="000000"/>
                </a:solidFill>
                <a:latin typeface="Calibri"/>
              </a:rPr>
              <a:t>2</a:t>
            </a:r>
            <a:r>
              <a:rPr lang="en-CA" sz="2800" dirty="0">
                <a:solidFill>
                  <a:srgbClr val="000000"/>
                </a:solidFill>
                <a:latin typeface="Calibri"/>
              </a:rPr>
              <a:t> , adjusted R</a:t>
            </a:r>
            <a:r>
              <a:rPr lang="en-CA" sz="2800" baseline="30000" dirty="0">
                <a:solidFill>
                  <a:srgbClr val="000000"/>
                </a:solidFill>
                <a:latin typeface="Calibri"/>
              </a:rPr>
              <a:t>2</a:t>
            </a:r>
            <a:r>
              <a:rPr lang="en-CA" sz="2800" dirty="0">
                <a:solidFill>
                  <a:srgbClr val="000000"/>
                </a:solidFill>
                <a:latin typeface="Calibri"/>
              </a:rPr>
              <a:t> and F-statistic measures of fit</a:t>
            </a:r>
          </a:p>
          <a:p>
            <a:pPr marL="285750" indent="-285750">
              <a:buFont typeface="Arial" panose="020B0604020202020204" pitchFamily="34" charset="0"/>
              <a:buChar char="•"/>
            </a:pPr>
            <a:endParaRPr lang="en-CA" sz="2800" dirty="0" smtClean="0">
              <a:solidFill>
                <a:srgbClr val="000000"/>
              </a:solidFill>
              <a:latin typeface="Calibri"/>
            </a:endParaRPr>
          </a:p>
        </p:txBody>
      </p:sp>
    </p:spTree>
    <p:extLst>
      <p:ext uri="{BB962C8B-B14F-4D97-AF65-F5344CB8AC3E}">
        <p14:creationId xmlns:p14="http://schemas.microsoft.com/office/powerpoint/2010/main" val="3437271692"/>
      </p:ext>
    </p:extLst>
  </p:cSld>
  <p:clrMapOvr>
    <a:masterClrMapping/>
  </p:clrMapOvr>
  <p:transition>
    <p:fade/>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Polynomial Regression </a:t>
            </a:r>
            <a:endParaRPr lang="en-CA" dirty="0"/>
          </a:p>
        </p:txBody>
      </p:sp>
      <p:sp>
        <p:nvSpPr>
          <p:cNvPr id="4" name="TextBox 3"/>
          <p:cNvSpPr txBox="1"/>
          <p:nvPr/>
        </p:nvSpPr>
        <p:spPr>
          <a:xfrm>
            <a:off x="1029094" y="4725144"/>
            <a:ext cx="7085812" cy="1692771"/>
          </a:xfrm>
          <a:prstGeom prst="rect">
            <a:avLst/>
          </a:prstGeom>
          <a:noFill/>
        </p:spPr>
        <p:txBody>
          <a:bodyPr wrap="square" rtlCol="0">
            <a:spAutoFit/>
          </a:bodyPr>
          <a:lstStyle/>
          <a:p>
            <a:pPr marL="285750" indent="-285750">
              <a:buFont typeface="Arial" panose="020B0604020202020204" pitchFamily="34" charset="0"/>
              <a:buChar char="•"/>
            </a:pPr>
            <a:r>
              <a:rPr lang="en-CA" sz="2600" dirty="0">
                <a:solidFill>
                  <a:srgbClr val="000000"/>
                </a:solidFill>
                <a:latin typeface="Calibri"/>
              </a:rPr>
              <a:t>Y = </a:t>
            </a:r>
            <a:r>
              <a:rPr lang="el-GR" sz="2600" dirty="0">
                <a:solidFill>
                  <a:srgbClr val="000000"/>
                </a:solidFill>
                <a:latin typeface="Calibri"/>
              </a:rPr>
              <a:t>β</a:t>
            </a:r>
            <a:r>
              <a:rPr lang="en-CA" sz="2600" baseline="-25000" dirty="0">
                <a:solidFill>
                  <a:srgbClr val="000000"/>
                </a:solidFill>
                <a:latin typeface="Calibri"/>
              </a:rPr>
              <a:t>0</a:t>
            </a:r>
            <a:r>
              <a:rPr lang="en-CA" sz="2600" dirty="0">
                <a:solidFill>
                  <a:srgbClr val="000000"/>
                </a:solidFill>
                <a:latin typeface="Calibri"/>
              </a:rPr>
              <a:t> + </a:t>
            </a:r>
            <a:r>
              <a:rPr lang="el-GR" sz="2600" dirty="0">
                <a:solidFill>
                  <a:srgbClr val="000000"/>
                </a:solidFill>
                <a:latin typeface="Calibri"/>
              </a:rPr>
              <a:t>β</a:t>
            </a:r>
            <a:r>
              <a:rPr lang="en-CA" sz="2600" baseline="-25000" dirty="0">
                <a:solidFill>
                  <a:srgbClr val="000000"/>
                </a:solidFill>
                <a:latin typeface="Calibri"/>
              </a:rPr>
              <a:t>1</a:t>
            </a:r>
            <a:r>
              <a:rPr lang="en-CA" sz="2600" dirty="0">
                <a:solidFill>
                  <a:srgbClr val="000000"/>
                </a:solidFill>
                <a:latin typeface="Calibri"/>
              </a:rPr>
              <a:t> * </a:t>
            </a:r>
            <a:r>
              <a:rPr lang="en-CA" sz="2600" dirty="0" smtClean="0">
                <a:solidFill>
                  <a:srgbClr val="000000"/>
                </a:solidFill>
                <a:latin typeface="Calibri"/>
              </a:rPr>
              <a:t>X </a:t>
            </a:r>
            <a:r>
              <a:rPr lang="en-CA" sz="2600" dirty="0">
                <a:solidFill>
                  <a:srgbClr val="000000"/>
                </a:solidFill>
                <a:latin typeface="Calibri"/>
              </a:rPr>
              <a:t>+ </a:t>
            </a:r>
            <a:r>
              <a:rPr lang="el-GR" sz="2600" dirty="0">
                <a:solidFill>
                  <a:srgbClr val="000000"/>
                </a:solidFill>
                <a:latin typeface="Calibri"/>
              </a:rPr>
              <a:t>β</a:t>
            </a:r>
            <a:r>
              <a:rPr lang="en-CA" sz="2600" baseline="-25000" dirty="0">
                <a:solidFill>
                  <a:srgbClr val="000000"/>
                </a:solidFill>
                <a:latin typeface="Calibri"/>
              </a:rPr>
              <a:t>2</a:t>
            </a:r>
            <a:r>
              <a:rPr lang="en-CA" sz="2600" dirty="0">
                <a:solidFill>
                  <a:srgbClr val="000000"/>
                </a:solidFill>
                <a:latin typeface="Calibri"/>
              </a:rPr>
              <a:t> * X</a:t>
            </a:r>
            <a:r>
              <a:rPr lang="en-CA" sz="2600" baseline="30000" dirty="0">
                <a:solidFill>
                  <a:srgbClr val="000000"/>
                </a:solidFill>
                <a:latin typeface="Calibri"/>
              </a:rPr>
              <a:t>2</a:t>
            </a:r>
            <a:r>
              <a:rPr lang="en-CA" sz="2600" dirty="0">
                <a:solidFill>
                  <a:srgbClr val="000000"/>
                </a:solidFill>
                <a:latin typeface="Calibri"/>
              </a:rPr>
              <a:t> </a:t>
            </a:r>
            <a:r>
              <a:rPr lang="en-CA" sz="2600" dirty="0" smtClean="0">
                <a:solidFill>
                  <a:srgbClr val="000000"/>
                </a:solidFill>
                <a:latin typeface="Calibri"/>
              </a:rPr>
              <a:t>+</a:t>
            </a:r>
            <a:r>
              <a:rPr lang="el-GR" sz="2600" dirty="0">
                <a:solidFill>
                  <a:srgbClr val="000000"/>
                </a:solidFill>
                <a:latin typeface="Calibri"/>
              </a:rPr>
              <a:t> </a:t>
            </a:r>
            <a:r>
              <a:rPr lang="el-GR" sz="2600" dirty="0" smtClean="0">
                <a:solidFill>
                  <a:srgbClr val="000000"/>
                </a:solidFill>
                <a:latin typeface="Calibri"/>
              </a:rPr>
              <a:t>β</a:t>
            </a:r>
            <a:r>
              <a:rPr lang="en-CA" sz="2600" baseline="-25000" dirty="0" smtClean="0">
                <a:solidFill>
                  <a:srgbClr val="000000"/>
                </a:solidFill>
                <a:latin typeface="Calibri"/>
              </a:rPr>
              <a:t>3</a:t>
            </a:r>
            <a:r>
              <a:rPr lang="en-CA" sz="2600" dirty="0" smtClean="0">
                <a:solidFill>
                  <a:srgbClr val="000000"/>
                </a:solidFill>
                <a:latin typeface="Calibri"/>
              </a:rPr>
              <a:t> </a:t>
            </a:r>
            <a:r>
              <a:rPr lang="en-CA" sz="2600" dirty="0">
                <a:solidFill>
                  <a:srgbClr val="000000"/>
                </a:solidFill>
                <a:latin typeface="Calibri"/>
              </a:rPr>
              <a:t>* </a:t>
            </a:r>
            <a:r>
              <a:rPr lang="en-CA" sz="2600" dirty="0" smtClean="0">
                <a:solidFill>
                  <a:srgbClr val="000000"/>
                </a:solidFill>
                <a:latin typeface="Calibri"/>
              </a:rPr>
              <a:t>X</a:t>
            </a:r>
            <a:r>
              <a:rPr lang="en-CA" sz="2600" baseline="30000" dirty="0" smtClean="0">
                <a:solidFill>
                  <a:srgbClr val="000000"/>
                </a:solidFill>
                <a:latin typeface="Calibri"/>
              </a:rPr>
              <a:t>3</a:t>
            </a:r>
            <a:r>
              <a:rPr lang="en-CA" sz="2600" dirty="0" smtClean="0">
                <a:solidFill>
                  <a:srgbClr val="000000"/>
                </a:solidFill>
                <a:latin typeface="Calibri"/>
              </a:rPr>
              <a:t> …</a:t>
            </a:r>
            <a:r>
              <a:rPr lang="el-GR" sz="2600" dirty="0" smtClean="0">
                <a:solidFill>
                  <a:srgbClr val="000000"/>
                </a:solidFill>
                <a:latin typeface="Calibri"/>
              </a:rPr>
              <a:t> </a:t>
            </a:r>
            <a:r>
              <a:rPr lang="en-CA" sz="2600" dirty="0">
                <a:solidFill>
                  <a:srgbClr val="000000"/>
                </a:solidFill>
                <a:latin typeface="Calibri"/>
              </a:rPr>
              <a:t>+</a:t>
            </a:r>
            <a:r>
              <a:rPr lang="el-GR" sz="2600" dirty="0">
                <a:solidFill>
                  <a:srgbClr val="000000"/>
                </a:solidFill>
                <a:latin typeface="Calibri"/>
              </a:rPr>
              <a:t>β</a:t>
            </a:r>
            <a:r>
              <a:rPr lang="en-CA" sz="2600" baseline="-25000" dirty="0">
                <a:solidFill>
                  <a:srgbClr val="000000"/>
                </a:solidFill>
                <a:latin typeface="Calibri"/>
              </a:rPr>
              <a:t>N</a:t>
            </a:r>
            <a:r>
              <a:rPr lang="en-CA" sz="2600" dirty="0">
                <a:solidFill>
                  <a:srgbClr val="000000"/>
                </a:solidFill>
                <a:latin typeface="Calibri"/>
              </a:rPr>
              <a:t> * X</a:t>
            </a:r>
            <a:r>
              <a:rPr lang="en-CA" sz="2600" baseline="30000" dirty="0">
                <a:solidFill>
                  <a:srgbClr val="000000"/>
                </a:solidFill>
                <a:latin typeface="Calibri"/>
              </a:rPr>
              <a:t>N</a:t>
            </a:r>
            <a:r>
              <a:rPr lang="en-CA" sz="2600" dirty="0">
                <a:solidFill>
                  <a:srgbClr val="000000"/>
                </a:solidFill>
                <a:latin typeface="Calibri"/>
              </a:rPr>
              <a:t> </a:t>
            </a:r>
            <a:endParaRPr lang="en-CA" sz="2600" dirty="0" smtClean="0">
              <a:solidFill>
                <a:srgbClr val="000000"/>
              </a:solidFill>
              <a:latin typeface="Calibri"/>
            </a:endParaRPr>
          </a:p>
          <a:p>
            <a:pPr marL="285750" indent="-285750">
              <a:buFont typeface="Arial" panose="020B0604020202020204" pitchFamily="34" charset="0"/>
              <a:buChar char="•"/>
            </a:pPr>
            <a:r>
              <a:rPr lang="en-CA" sz="2600" dirty="0" smtClean="0">
                <a:solidFill>
                  <a:srgbClr val="000000"/>
                </a:solidFill>
                <a:latin typeface="Calibri"/>
              </a:rPr>
              <a:t>N determines the degree of polynomial</a:t>
            </a:r>
            <a:endParaRPr lang="en-CA" sz="2600" dirty="0">
              <a:solidFill>
                <a:srgbClr val="000000"/>
              </a:solidFill>
              <a:latin typeface="Calibri"/>
            </a:endParaRPr>
          </a:p>
          <a:p>
            <a:pPr marL="285750" indent="-285750">
              <a:buFont typeface="Arial" panose="020B0604020202020204" pitchFamily="34" charset="0"/>
              <a:buChar char="•"/>
            </a:pPr>
            <a:r>
              <a:rPr lang="en-CA" sz="2600" dirty="0" smtClean="0">
                <a:solidFill>
                  <a:srgbClr val="000000"/>
                </a:solidFill>
                <a:latin typeface="Calibri"/>
              </a:rPr>
              <a:t>R</a:t>
            </a:r>
            <a:r>
              <a:rPr lang="en-CA" sz="2600" baseline="30000" dirty="0" smtClean="0">
                <a:solidFill>
                  <a:srgbClr val="000000"/>
                </a:solidFill>
                <a:latin typeface="Calibri"/>
              </a:rPr>
              <a:t>2</a:t>
            </a:r>
            <a:r>
              <a:rPr lang="en-CA" sz="2600" dirty="0" smtClean="0">
                <a:solidFill>
                  <a:srgbClr val="000000"/>
                </a:solidFill>
                <a:latin typeface="Calibri"/>
              </a:rPr>
              <a:t> and F-statistic measures of fit</a:t>
            </a:r>
          </a:p>
          <a:p>
            <a:pPr marL="285750" indent="-285750">
              <a:buFont typeface="Arial" panose="020B0604020202020204" pitchFamily="34" charset="0"/>
              <a:buChar char="•"/>
            </a:pPr>
            <a:r>
              <a:rPr lang="en-CA" sz="2600" dirty="0" smtClean="0">
                <a:solidFill>
                  <a:srgbClr val="000000"/>
                </a:solidFill>
                <a:latin typeface="Calibri"/>
              </a:rPr>
              <a:t>Plot and visualize. </a:t>
            </a:r>
          </a:p>
        </p:txBody>
      </p:sp>
      <p:pic>
        <p:nvPicPr>
          <p:cNvPr id="3" name="Picture 2"/>
          <p:cNvPicPr>
            <a:picLocks noChangeAspect="1"/>
          </p:cNvPicPr>
          <p:nvPr/>
        </p:nvPicPr>
        <p:blipFill>
          <a:blip r:embed="rId2"/>
          <a:stretch>
            <a:fillRect/>
          </a:stretch>
        </p:blipFill>
        <p:spPr>
          <a:xfrm>
            <a:off x="539552" y="1335631"/>
            <a:ext cx="6850500" cy="3290147"/>
          </a:xfrm>
          <a:prstGeom prst="rect">
            <a:avLst/>
          </a:prstGeom>
        </p:spPr>
      </p:pic>
    </p:spTree>
    <p:extLst>
      <p:ext uri="{BB962C8B-B14F-4D97-AF65-F5344CB8AC3E}">
        <p14:creationId xmlns:p14="http://schemas.microsoft.com/office/powerpoint/2010/main" val="1322858666"/>
      </p:ext>
    </p:extLst>
  </p:cSld>
  <p:clrMapOvr>
    <a:masterClrMapping/>
  </p:clrMapOvr>
  <p:transition>
    <p:fade/>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Polynomial Regression </a:t>
            </a:r>
            <a:endParaRPr lang="en-CA" dirty="0"/>
          </a:p>
        </p:txBody>
      </p:sp>
      <p:sp>
        <p:nvSpPr>
          <p:cNvPr id="6" name="TextBox 5"/>
          <p:cNvSpPr txBox="1"/>
          <p:nvPr/>
        </p:nvSpPr>
        <p:spPr>
          <a:xfrm>
            <a:off x="1013562" y="5994450"/>
            <a:ext cx="7085812" cy="492443"/>
          </a:xfrm>
          <a:prstGeom prst="rect">
            <a:avLst/>
          </a:prstGeom>
          <a:noFill/>
        </p:spPr>
        <p:txBody>
          <a:bodyPr wrap="square" rtlCol="0">
            <a:spAutoFit/>
          </a:bodyPr>
          <a:lstStyle/>
          <a:p>
            <a:r>
              <a:rPr lang="en-CA" sz="2600" dirty="0" smtClean="0">
                <a:solidFill>
                  <a:srgbClr val="000000"/>
                </a:solidFill>
                <a:latin typeface="Calibri"/>
              </a:rPr>
              <a:t>Polynomial regression curves from 2 to 6 degrees </a:t>
            </a:r>
          </a:p>
        </p:txBody>
      </p:sp>
      <p:pic>
        <p:nvPicPr>
          <p:cNvPr id="7" name="Picture 6"/>
          <p:cNvPicPr>
            <a:picLocks noChangeAspect="1"/>
          </p:cNvPicPr>
          <p:nvPr/>
        </p:nvPicPr>
        <p:blipFill>
          <a:blip r:embed="rId2"/>
          <a:stretch>
            <a:fillRect/>
          </a:stretch>
        </p:blipFill>
        <p:spPr>
          <a:xfrm>
            <a:off x="381000" y="1310544"/>
            <a:ext cx="8607119" cy="4683906"/>
          </a:xfrm>
          <a:prstGeom prst="rect">
            <a:avLst/>
          </a:prstGeom>
        </p:spPr>
      </p:pic>
    </p:spTree>
    <p:extLst>
      <p:ext uri="{BB962C8B-B14F-4D97-AF65-F5344CB8AC3E}">
        <p14:creationId xmlns:p14="http://schemas.microsoft.com/office/powerpoint/2010/main" val="422778358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3393" y="1424570"/>
            <a:ext cx="6882476" cy="4682340"/>
          </a:xfrm>
          <a:prstGeom prst="rect">
            <a:avLst/>
          </a:prstGeom>
        </p:spPr>
      </p:pic>
      <p:sp>
        <p:nvSpPr>
          <p:cNvPr id="2" name="Title 1"/>
          <p:cNvSpPr>
            <a:spLocks noGrp="1"/>
          </p:cNvSpPr>
          <p:nvPr>
            <p:ph type="title"/>
          </p:nvPr>
        </p:nvSpPr>
        <p:spPr/>
        <p:txBody>
          <a:bodyPr/>
          <a:lstStyle/>
          <a:p>
            <a:r>
              <a:rPr lang="en-US" dirty="0" smtClean="0"/>
              <a:t>Curricula Links</a:t>
            </a:r>
            <a:endParaRPr lang="en-US" dirty="0"/>
          </a:p>
        </p:txBody>
      </p:sp>
      <p:sp>
        <p:nvSpPr>
          <p:cNvPr id="5" name="Rectangle 4"/>
          <p:cNvSpPr/>
          <p:nvPr/>
        </p:nvSpPr>
        <p:spPr bwMode="gray">
          <a:xfrm>
            <a:off x="2136710" y="1492896"/>
            <a:ext cx="1782147" cy="1940769"/>
          </a:xfrm>
          <a:prstGeom prst="rect">
            <a:avLst/>
          </a:prstGeom>
          <a:noFill/>
          <a:ln w="38100" algn="ctr">
            <a:solidFill>
              <a:srgbClr val="FF0000"/>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41154455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382000" cy="664797"/>
          </a:xfrm>
        </p:spPr>
        <p:txBody>
          <a:bodyPr/>
          <a:lstStyle/>
          <a:p>
            <a:r>
              <a:rPr lang="en-CA" dirty="0" smtClean="0"/>
              <a:t>Logistic Regression </a:t>
            </a:r>
            <a:endParaRPr lang="en-CA" dirty="0"/>
          </a:p>
        </p:txBody>
      </p:sp>
      <p:sp>
        <p:nvSpPr>
          <p:cNvPr id="4" name="TextBox 3"/>
          <p:cNvSpPr txBox="1"/>
          <p:nvPr/>
        </p:nvSpPr>
        <p:spPr>
          <a:xfrm>
            <a:off x="539552" y="1628800"/>
            <a:ext cx="8352928" cy="2677656"/>
          </a:xfrm>
          <a:prstGeom prst="rect">
            <a:avLst/>
          </a:prstGeom>
          <a:noFill/>
        </p:spPr>
        <p:txBody>
          <a:bodyPr wrap="square" rtlCol="0">
            <a:spAutoFit/>
          </a:bodyPr>
          <a:lstStyle/>
          <a:p>
            <a:pPr marL="285750" indent="-285750">
              <a:buFont typeface="Arial" panose="020B0604020202020204" pitchFamily="34" charset="0"/>
              <a:buChar char="•"/>
            </a:pPr>
            <a:r>
              <a:rPr lang="en-CA" sz="2800" dirty="0" smtClean="0">
                <a:solidFill>
                  <a:srgbClr val="000000"/>
                </a:solidFill>
                <a:latin typeface="Calibri"/>
              </a:rPr>
              <a:t>Prediction is binary (0 or 1) or categorical (yes or no)</a:t>
            </a:r>
          </a:p>
          <a:p>
            <a:pPr marL="285750" indent="-285750">
              <a:buFont typeface="Arial" panose="020B0604020202020204" pitchFamily="34" charset="0"/>
              <a:buChar char="•"/>
            </a:pPr>
            <a:r>
              <a:rPr lang="en-CA" sz="2800" dirty="0" smtClean="0">
                <a:solidFill>
                  <a:srgbClr val="000000"/>
                </a:solidFill>
                <a:latin typeface="Calibri"/>
              </a:rPr>
              <a:t>Measures of performance: </a:t>
            </a:r>
          </a:p>
          <a:p>
            <a:pPr marL="742950" lvl="1" indent="-285750">
              <a:buClrTx/>
              <a:buSzTx/>
              <a:buFont typeface="Arial" panose="020B0604020202020204" pitchFamily="34" charset="0"/>
              <a:buChar char="•"/>
            </a:pPr>
            <a:r>
              <a:rPr lang="en-CA" sz="2800" dirty="0" smtClean="0">
                <a:solidFill>
                  <a:srgbClr val="000000"/>
                </a:solidFill>
                <a:latin typeface="Calibri"/>
              </a:rPr>
              <a:t>Sensitivity=ability to identify positive results</a:t>
            </a:r>
          </a:p>
          <a:p>
            <a:pPr marL="742950" lvl="1" indent="-285750">
              <a:buClrTx/>
              <a:buSzTx/>
              <a:buFont typeface="Arial" panose="020B0604020202020204" pitchFamily="34" charset="0"/>
              <a:buChar char="•"/>
            </a:pPr>
            <a:r>
              <a:rPr lang="en-CA" sz="2800" dirty="0" err="1" smtClean="0">
                <a:solidFill>
                  <a:srgbClr val="000000"/>
                </a:solidFill>
                <a:latin typeface="Calibri"/>
              </a:rPr>
              <a:t>Specifity</a:t>
            </a:r>
            <a:r>
              <a:rPr lang="en-CA" sz="2800" dirty="0" smtClean="0">
                <a:solidFill>
                  <a:srgbClr val="000000"/>
                </a:solidFill>
                <a:latin typeface="Calibri"/>
              </a:rPr>
              <a:t>=ability to identify negative results</a:t>
            </a:r>
          </a:p>
          <a:p>
            <a:pPr marL="742950" lvl="1" indent="-285750">
              <a:buClrTx/>
              <a:buSzTx/>
              <a:buFont typeface="Arial" panose="020B0604020202020204" pitchFamily="34" charset="0"/>
              <a:buChar char="•"/>
            </a:pPr>
            <a:r>
              <a:rPr lang="en-CA" sz="2800" dirty="0" smtClean="0">
                <a:solidFill>
                  <a:srgbClr val="000000"/>
                </a:solidFill>
                <a:latin typeface="Calibri"/>
              </a:rPr>
              <a:t>Others (precision, recall, accuracy)</a:t>
            </a:r>
          </a:p>
          <a:p>
            <a:pPr marL="742950" lvl="1" indent="-285750">
              <a:buClrTx/>
              <a:buSzTx/>
              <a:buFont typeface="Arial" panose="020B0604020202020204" pitchFamily="34" charset="0"/>
              <a:buChar char="•"/>
            </a:pPr>
            <a:r>
              <a:rPr lang="en-CA" sz="2800" dirty="0" smtClean="0">
                <a:solidFill>
                  <a:srgbClr val="000000"/>
                </a:solidFill>
                <a:latin typeface="Calibri"/>
              </a:rPr>
              <a:t>The higher (closer to 1) the better </a:t>
            </a:r>
          </a:p>
        </p:txBody>
      </p:sp>
    </p:spTree>
    <p:extLst>
      <p:ext uri="{BB962C8B-B14F-4D97-AF65-F5344CB8AC3E}">
        <p14:creationId xmlns:p14="http://schemas.microsoft.com/office/powerpoint/2010/main" val="1722734115"/>
      </p:ext>
    </p:extLst>
  </p:cSld>
  <p:clrMapOvr>
    <a:masterClrMapping/>
  </p:clrMapOvr>
  <p:transition>
    <p:fade/>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66" y="260648"/>
            <a:ext cx="9337670" cy="553998"/>
          </a:xfrm>
        </p:spPr>
        <p:txBody>
          <a:bodyPr/>
          <a:lstStyle/>
          <a:p>
            <a:r>
              <a:rPr lang="en-CA" sz="4000" dirty="0" smtClean="0"/>
              <a:t>Strength and Weaknesses of Regression Analysis</a:t>
            </a:r>
            <a:endParaRPr lang="en-CA" sz="4000" dirty="0"/>
          </a:p>
        </p:txBody>
      </p:sp>
      <p:sp>
        <p:nvSpPr>
          <p:cNvPr id="3" name="TextBox 2"/>
          <p:cNvSpPr txBox="1"/>
          <p:nvPr/>
        </p:nvSpPr>
        <p:spPr>
          <a:xfrm>
            <a:off x="179512" y="1536462"/>
            <a:ext cx="8964488" cy="3908762"/>
          </a:xfrm>
          <a:prstGeom prst="rect">
            <a:avLst/>
          </a:prstGeom>
          <a:noFill/>
        </p:spPr>
        <p:txBody>
          <a:bodyPr wrap="square" rtlCol="0">
            <a:spAutoFit/>
          </a:bodyPr>
          <a:lstStyle/>
          <a:p>
            <a:pPr marL="457200" indent="-457200">
              <a:buFont typeface="Calibri" panose="020F0502020204030204" pitchFamily="34" charset="0"/>
              <a:buChar char="⁺"/>
            </a:pPr>
            <a:r>
              <a:rPr lang="en-CA" sz="2800" dirty="0" smtClean="0">
                <a:solidFill>
                  <a:srgbClr val="000000"/>
                </a:solidFill>
                <a:latin typeface="Calibri"/>
              </a:rPr>
              <a:t>Many business applications</a:t>
            </a:r>
          </a:p>
          <a:p>
            <a:pPr marL="457200" indent="-457200">
              <a:buFont typeface="Calibri" panose="020F0502020204030204" pitchFamily="34" charset="0"/>
              <a:buChar char="⁺"/>
            </a:pPr>
            <a:r>
              <a:rPr lang="en-CA" sz="2800" dirty="0" smtClean="0">
                <a:solidFill>
                  <a:srgbClr val="000000"/>
                </a:solidFill>
                <a:latin typeface="Calibri"/>
              </a:rPr>
              <a:t>Simple models are easy to understand </a:t>
            </a:r>
            <a:r>
              <a:rPr lang="en-CA" sz="2800" dirty="0" smtClean="0">
                <a:solidFill>
                  <a:srgbClr val="000000"/>
                </a:solidFill>
                <a:latin typeface="Calibri"/>
                <a:sym typeface="Wingdings" panose="05000000000000000000" pitchFamily="2" charset="2"/>
              </a:rPr>
              <a:t> popular</a:t>
            </a:r>
          </a:p>
          <a:p>
            <a:pPr marL="457200" indent="-457200">
              <a:buFont typeface="Calibri" panose="020F0502020204030204" pitchFamily="34" charset="0"/>
              <a:buChar char="⁺"/>
            </a:pPr>
            <a:r>
              <a:rPr lang="en-CA" sz="2800" dirty="0" smtClean="0">
                <a:solidFill>
                  <a:srgbClr val="000000"/>
                </a:solidFill>
                <a:latin typeface="Calibri"/>
                <a:sym typeface="Wingdings" panose="05000000000000000000" pitchFamily="2" charset="2"/>
              </a:rPr>
              <a:t>Variety for wide range of applications</a:t>
            </a:r>
          </a:p>
          <a:p>
            <a:pPr marL="285750" indent="-285750">
              <a:buFont typeface="Arial" panose="020B0604020202020204" pitchFamily="34" charset="0"/>
              <a:buChar char="•"/>
            </a:pPr>
            <a:endParaRPr lang="en-CA" sz="2800" dirty="0">
              <a:solidFill>
                <a:srgbClr val="000000"/>
              </a:solidFill>
              <a:latin typeface="Calibri"/>
              <a:sym typeface="Wingdings" panose="05000000000000000000" pitchFamily="2" charset="2"/>
            </a:endParaRPr>
          </a:p>
          <a:p>
            <a:pPr marL="457200" indent="-457200">
              <a:buFont typeface="Calibri" panose="020F0502020204030204" pitchFamily="34" charset="0"/>
              <a:buChar char="₋"/>
            </a:pPr>
            <a:r>
              <a:rPr lang="en-CA" sz="2800" dirty="0" smtClean="0">
                <a:solidFill>
                  <a:srgbClr val="000000"/>
                </a:solidFill>
                <a:latin typeface="Calibri"/>
                <a:sym typeface="Wingdings" panose="05000000000000000000" pitchFamily="2" charset="2"/>
              </a:rPr>
              <a:t>Outliers can mess-up results</a:t>
            </a:r>
          </a:p>
          <a:p>
            <a:pPr marL="457200" indent="-457200">
              <a:buFont typeface="Calibri" panose="020F0502020204030204" pitchFamily="34" charset="0"/>
              <a:buChar char="₋"/>
            </a:pPr>
            <a:r>
              <a:rPr lang="en-CA" sz="2800" dirty="0" err="1" smtClean="0">
                <a:solidFill>
                  <a:srgbClr val="000000"/>
                </a:solidFill>
                <a:latin typeface="Calibri"/>
                <a:sym typeface="Wingdings" panose="05000000000000000000" pitchFamily="2" charset="2"/>
              </a:rPr>
              <a:t>Overfitting</a:t>
            </a:r>
            <a:r>
              <a:rPr lang="en-CA" sz="2800" dirty="0" smtClean="0">
                <a:solidFill>
                  <a:srgbClr val="000000"/>
                </a:solidFill>
                <a:latin typeface="Calibri"/>
                <a:sym typeface="Wingdings" panose="05000000000000000000" pitchFamily="2" charset="2"/>
              </a:rPr>
              <a:t> </a:t>
            </a:r>
          </a:p>
          <a:p>
            <a:pPr marL="457200" indent="-457200">
              <a:buFont typeface="Calibri" panose="020F0502020204030204" pitchFamily="34" charset="0"/>
              <a:buChar char="₋"/>
            </a:pPr>
            <a:r>
              <a:rPr lang="en-CA" sz="2800" dirty="0" smtClean="0">
                <a:solidFill>
                  <a:srgbClr val="000000"/>
                </a:solidFill>
                <a:latin typeface="Calibri"/>
                <a:sym typeface="Wingdings" panose="05000000000000000000" pitchFamily="2" charset="2"/>
              </a:rPr>
              <a:t>Mathematical patterns do not always translate to cause/effect</a:t>
            </a:r>
            <a:endParaRPr lang="en-CA" sz="2800" dirty="0" smtClean="0">
              <a:solidFill>
                <a:srgbClr val="000000"/>
              </a:solidFill>
              <a:latin typeface="Calibri"/>
            </a:endParaRPr>
          </a:p>
          <a:p>
            <a:pPr marL="742950" lvl="1" indent="-285750">
              <a:buClrTx/>
              <a:buSzTx/>
              <a:buFont typeface="Arial" panose="020B0604020202020204" pitchFamily="34" charset="0"/>
              <a:buChar char="•"/>
            </a:pPr>
            <a:endParaRPr lang="en-CA" sz="2400" dirty="0" smtClean="0">
              <a:solidFill>
                <a:srgbClr val="000000"/>
              </a:solidFill>
              <a:latin typeface="Calibri"/>
            </a:endParaRPr>
          </a:p>
        </p:txBody>
      </p:sp>
    </p:spTree>
    <p:extLst>
      <p:ext uri="{BB962C8B-B14F-4D97-AF65-F5344CB8AC3E}">
        <p14:creationId xmlns:p14="http://schemas.microsoft.com/office/powerpoint/2010/main" val="842941263"/>
      </p:ext>
    </p:extLst>
  </p:cSld>
  <p:clrMapOvr>
    <a:masterClrMapping/>
  </p:clrMapOvr>
  <p:transition>
    <p:fade/>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66" y="260648"/>
            <a:ext cx="9337670" cy="553998"/>
          </a:xfrm>
        </p:spPr>
        <p:txBody>
          <a:bodyPr/>
          <a:lstStyle/>
          <a:p>
            <a:r>
              <a:rPr lang="en-CA" sz="4000" dirty="0" smtClean="0"/>
              <a:t>Classification Analysis – </a:t>
            </a:r>
            <a:r>
              <a:rPr lang="en-CA" sz="4000" dirty="0"/>
              <a:t>D</a:t>
            </a:r>
            <a:r>
              <a:rPr lang="en-CA" sz="4000" dirty="0" smtClean="0"/>
              <a:t>ecision Trees</a:t>
            </a:r>
            <a:endParaRPr lang="en-CA" sz="4000" dirty="0"/>
          </a:p>
        </p:txBody>
      </p:sp>
      <p:pic>
        <p:nvPicPr>
          <p:cNvPr id="4" name="Picture 3"/>
          <p:cNvPicPr>
            <a:picLocks noChangeAspect="1"/>
          </p:cNvPicPr>
          <p:nvPr/>
        </p:nvPicPr>
        <p:blipFill>
          <a:blip r:embed="rId2"/>
          <a:stretch>
            <a:fillRect/>
          </a:stretch>
        </p:blipFill>
        <p:spPr>
          <a:xfrm>
            <a:off x="251520" y="1484784"/>
            <a:ext cx="8520945" cy="4511089"/>
          </a:xfrm>
          <a:prstGeom prst="rect">
            <a:avLst/>
          </a:prstGeom>
        </p:spPr>
      </p:pic>
    </p:spTree>
    <p:extLst>
      <p:ext uri="{BB962C8B-B14F-4D97-AF65-F5344CB8AC3E}">
        <p14:creationId xmlns:p14="http://schemas.microsoft.com/office/powerpoint/2010/main" val="289119352"/>
      </p:ext>
    </p:extLst>
  </p:cSld>
  <p:clrMapOvr>
    <a:masterClrMapping/>
  </p:clrMapOvr>
  <p:transition>
    <p:fade/>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382000" cy="664797"/>
          </a:xfrm>
        </p:spPr>
        <p:txBody>
          <a:bodyPr/>
          <a:lstStyle/>
          <a:p>
            <a:r>
              <a:rPr lang="en-CA" dirty="0" smtClean="0"/>
              <a:t>Decision Trees – Data</a:t>
            </a:r>
            <a:endParaRPr lang="en-CA" dirty="0"/>
          </a:p>
        </p:txBody>
      </p:sp>
      <p:sp>
        <p:nvSpPr>
          <p:cNvPr id="4" name="TextBox 3"/>
          <p:cNvSpPr txBox="1"/>
          <p:nvPr/>
        </p:nvSpPr>
        <p:spPr>
          <a:xfrm>
            <a:off x="1" y="4293096"/>
            <a:ext cx="4793574" cy="2246769"/>
          </a:xfrm>
          <a:prstGeom prst="rect">
            <a:avLst/>
          </a:prstGeom>
          <a:noFill/>
        </p:spPr>
        <p:txBody>
          <a:bodyPr wrap="square" rtlCol="0">
            <a:spAutoFit/>
          </a:bodyPr>
          <a:lstStyle/>
          <a:p>
            <a:pPr marL="285750" indent="-285750">
              <a:buFont typeface="Arial" panose="020B0604020202020204" pitchFamily="34" charset="0"/>
              <a:buChar char="•"/>
            </a:pPr>
            <a:r>
              <a:rPr lang="en-CA" sz="2800" dirty="0" smtClean="0">
                <a:solidFill>
                  <a:srgbClr val="000000"/>
                </a:solidFill>
                <a:latin typeface="Calibri"/>
              </a:rPr>
              <a:t>Chi-square statistic (CHAID analysis) or low entropy/uncertainty (C4.5 algorithm) to </a:t>
            </a:r>
            <a:r>
              <a:rPr lang="en-CA" sz="2800" dirty="0">
                <a:solidFill>
                  <a:srgbClr val="000000"/>
                </a:solidFill>
                <a:latin typeface="Calibri"/>
              </a:rPr>
              <a:t>test </a:t>
            </a:r>
            <a:r>
              <a:rPr lang="en-CA" sz="2800" dirty="0" smtClean="0">
                <a:solidFill>
                  <a:srgbClr val="000000"/>
                </a:solidFill>
                <a:latin typeface="Calibri"/>
              </a:rPr>
              <a:t>if </a:t>
            </a:r>
            <a:r>
              <a:rPr lang="en-CA" sz="2800" dirty="0">
                <a:solidFill>
                  <a:srgbClr val="000000"/>
                </a:solidFill>
                <a:latin typeface="Calibri"/>
              </a:rPr>
              <a:t>split is significant</a:t>
            </a:r>
            <a:endParaRPr lang="en-CA" sz="2800" dirty="0" smtClean="0">
              <a:solidFill>
                <a:srgbClr val="000000"/>
              </a:solidFill>
              <a:latin typeface="Calibri"/>
            </a:endParaRPr>
          </a:p>
        </p:txBody>
      </p:sp>
      <p:pic>
        <p:nvPicPr>
          <p:cNvPr id="5" name="Picture 4"/>
          <p:cNvPicPr>
            <a:picLocks noChangeAspect="1"/>
          </p:cNvPicPr>
          <p:nvPr/>
        </p:nvPicPr>
        <p:blipFill>
          <a:blip r:embed="rId2"/>
          <a:stretch>
            <a:fillRect/>
          </a:stretch>
        </p:blipFill>
        <p:spPr>
          <a:xfrm>
            <a:off x="4669422" y="3573016"/>
            <a:ext cx="4509958" cy="3039972"/>
          </a:xfrm>
          <a:prstGeom prst="rect">
            <a:avLst/>
          </a:prstGeom>
        </p:spPr>
      </p:pic>
      <p:pic>
        <p:nvPicPr>
          <p:cNvPr id="6" name="Picture 5"/>
          <p:cNvPicPr>
            <a:picLocks noChangeAspect="1"/>
          </p:cNvPicPr>
          <p:nvPr/>
        </p:nvPicPr>
        <p:blipFill>
          <a:blip r:embed="rId3"/>
          <a:stretch>
            <a:fillRect/>
          </a:stretch>
        </p:blipFill>
        <p:spPr>
          <a:xfrm>
            <a:off x="19504" y="1090772"/>
            <a:ext cx="4766760" cy="3202323"/>
          </a:xfrm>
          <a:prstGeom prst="rect">
            <a:avLst/>
          </a:prstGeom>
        </p:spPr>
      </p:pic>
      <p:sp>
        <p:nvSpPr>
          <p:cNvPr id="7" name="TextBox 6"/>
          <p:cNvSpPr txBox="1"/>
          <p:nvPr/>
        </p:nvSpPr>
        <p:spPr>
          <a:xfrm>
            <a:off x="5209870" y="1809994"/>
            <a:ext cx="3559822" cy="954107"/>
          </a:xfrm>
          <a:prstGeom prst="rect">
            <a:avLst/>
          </a:prstGeom>
          <a:noFill/>
        </p:spPr>
        <p:txBody>
          <a:bodyPr wrap="square" rtlCol="0">
            <a:spAutoFit/>
          </a:bodyPr>
          <a:lstStyle/>
          <a:p>
            <a:r>
              <a:rPr lang="en-CA" sz="2800" dirty="0" smtClean="0">
                <a:solidFill>
                  <a:srgbClr val="000000"/>
                </a:solidFill>
                <a:latin typeface="Calibri"/>
              </a:rPr>
              <a:t>Binning of temperature and humidity figures</a:t>
            </a:r>
          </a:p>
        </p:txBody>
      </p:sp>
    </p:spTree>
    <p:extLst>
      <p:ext uri="{BB962C8B-B14F-4D97-AF65-F5344CB8AC3E}">
        <p14:creationId xmlns:p14="http://schemas.microsoft.com/office/powerpoint/2010/main" val="2525369240"/>
      </p:ext>
    </p:extLst>
  </p:cSld>
  <p:clrMapOvr>
    <a:masterClrMapping/>
  </p:clrMapOvr>
  <p:transition>
    <p:fade/>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Decision Tree Visualization</a:t>
            </a:r>
          </a:p>
        </p:txBody>
      </p:sp>
      <p:pic>
        <p:nvPicPr>
          <p:cNvPr id="3" name="Picture 2"/>
          <p:cNvPicPr>
            <a:picLocks noChangeAspect="1"/>
          </p:cNvPicPr>
          <p:nvPr/>
        </p:nvPicPr>
        <p:blipFill>
          <a:blip r:embed="rId2"/>
          <a:stretch>
            <a:fillRect/>
          </a:stretch>
        </p:blipFill>
        <p:spPr>
          <a:xfrm>
            <a:off x="107504" y="1628800"/>
            <a:ext cx="9036496" cy="4608512"/>
          </a:xfrm>
          <a:prstGeom prst="rect">
            <a:avLst/>
          </a:prstGeom>
        </p:spPr>
      </p:pic>
    </p:spTree>
    <p:extLst>
      <p:ext uri="{BB962C8B-B14F-4D97-AF65-F5344CB8AC3E}">
        <p14:creationId xmlns:p14="http://schemas.microsoft.com/office/powerpoint/2010/main" val="1329248295"/>
      </p:ext>
    </p:extLst>
  </p:cSld>
  <p:clrMapOvr>
    <a:masterClrMapping/>
  </p:clrMapOvr>
  <p:transition>
    <p:fade/>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Decision Tree Visualization in PA</a:t>
            </a:r>
            <a:endParaRPr lang="en-CA" dirty="0"/>
          </a:p>
        </p:txBody>
      </p:sp>
      <p:pic>
        <p:nvPicPr>
          <p:cNvPr id="3" name="Picture 2"/>
          <p:cNvPicPr/>
          <p:nvPr/>
        </p:nvPicPr>
        <p:blipFill>
          <a:blip r:embed="rId2" cstate="print"/>
          <a:stretch>
            <a:fillRect/>
          </a:stretch>
        </p:blipFill>
        <p:spPr>
          <a:xfrm>
            <a:off x="1187624" y="1268760"/>
            <a:ext cx="7575376" cy="547260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84101036"/>
      </p:ext>
    </p:extLst>
  </p:cSld>
  <p:clrMapOvr>
    <a:masterClrMapping/>
  </p:clrMapOvr>
  <p:transition>
    <p:fade/>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Decision Tree – </a:t>
            </a:r>
            <a:r>
              <a:rPr lang="en-CA" dirty="0"/>
              <a:t>F</a:t>
            </a:r>
            <a:r>
              <a:rPr lang="en-CA" dirty="0" smtClean="0"/>
              <a:t>itting Tests</a:t>
            </a:r>
            <a:endParaRPr lang="en-CA" dirty="0"/>
          </a:p>
        </p:txBody>
      </p:sp>
      <p:pic>
        <p:nvPicPr>
          <p:cNvPr id="3" name="Picture 2"/>
          <p:cNvPicPr/>
          <p:nvPr/>
        </p:nvPicPr>
        <p:blipFill>
          <a:blip r:embed="rId2" cstate="print">
            <a:extLst>
              <a:ext uri="{28A0092B-C50C-407E-A947-70E740481C1C}">
                <a14:useLocalDpi xmlns:a14="http://schemas.microsoft.com/office/drawing/2010/main"/>
              </a:ext>
            </a:extLst>
          </a:blip>
          <a:stretch>
            <a:fillRect/>
          </a:stretch>
        </p:blipFill>
        <p:spPr>
          <a:xfrm>
            <a:off x="899592" y="1340768"/>
            <a:ext cx="7488832" cy="5328591"/>
          </a:xfrm>
          <a:prstGeom prst="rect">
            <a:avLst/>
          </a:prstGeom>
        </p:spPr>
      </p:pic>
    </p:spTree>
    <p:extLst>
      <p:ext uri="{BB962C8B-B14F-4D97-AF65-F5344CB8AC3E}">
        <p14:creationId xmlns:p14="http://schemas.microsoft.com/office/powerpoint/2010/main" val="3411088954"/>
      </p:ext>
    </p:extLst>
  </p:cSld>
  <p:clrMapOvr>
    <a:masterClrMapping/>
  </p:clrMapOvr>
  <p:transition>
    <p:fade/>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66" y="260648"/>
            <a:ext cx="9337670" cy="553998"/>
          </a:xfrm>
        </p:spPr>
        <p:txBody>
          <a:bodyPr/>
          <a:lstStyle/>
          <a:p>
            <a:r>
              <a:rPr lang="en-CA" sz="4000" dirty="0" smtClean="0"/>
              <a:t>Strength and Weaknesses of Decision Trees</a:t>
            </a:r>
            <a:endParaRPr lang="en-CA" sz="4000" dirty="0"/>
          </a:p>
        </p:txBody>
      </p:sp>
      <p:sp>
        <p:nvSpPr>
          <p:cNvPr id="3" name="TextBox 2"/>
          <p:cNvSpPr txBox="1"/>
          <p:nvPr/>
        </p:nvSpPr>
        <p:spPr>
          <a:xfrm>
            <a:off x="288032" y="1412776"/>
            <a:ext cx="8964488" cy="4770537"/>
          </a:xfrm>
          <a:prstGeom prst="rect">
            <a:avLst/>
          </a:prstGeom>
          <a:noFill/>
        </p:spPr>
        <p:txBody>
          <a:bodyPr wrap="square" rtlCol="0">
            <a:spAutoFit/>
          </a:bodyPr>
          <a:lstStyle/>
          <a:p>
            <a:pPr marL="457200" indent="-457200">
              <a:buFont typeface="Calibri" panose="020F0502020204030204" pitchFamily="34" charset="0"/>
              <a:buChar char="⁺"/>
            </a:pPr>
            <a:r>
              <a:rPr lang="en-CA" sz="2800" dirty="0" smtClean="0">
                <a:solidFill>
                  <a:srgbClr val="000000"/>
                </a:solidFill>
                <a:latin typeface="Calibri"/>
              </a:rPr>
              <a:t>Produce rules that can be implemented </a:t>
            </a:r>
          </a:p>
          <a:p>
            <a:pPr marL="457200" indent="-457200">
              <a:buFont typeface="Calibri" panose="020F0502020204030204" pitchFamily="34" charset="0"/>
              <a:buChar char="⁺"/>
            </a:pPr>
            <a:r>
              <a:rPr lang="en-CA" sz="2800" dirty="0" smtClean="0">
                <a:solidFill>
                  <a:srgbClr val="000000"/>
                </a:solidFill>
                <a:latin typeface="Calibri"/>
              </a:rPr>
              <a:t>Clear and understood </a:t>
            </a:r>
            <a:r>
              <a:rPr lang="en-CA" sz="2800" dirty="0" smtClean="0">
                <a:solidFill>
                  <a:srgbClr val="000000"/>
                </a:solidFill>
                <a:latin typeface="Calibri"/>
                <a:sym typeface="Wingdings" panose="05000000000000000000" pitchFamily="2" charset="2"/>
              </a:rPr>
              <a:t> </a:t>
            </a:r>
            <a:r>
              <a:rPr lang="en-CA" sz="2800" dirty="0" smtClean="0">
                <a:solidFill>
                  <a:srgbClr val="000000"/>
                </a:solidFill>
                <a:latin typeface="Calibri"/>
              </a:rPr>
              <a:t>popular</a:t>
            </a:r>
            <a:endParaRPr lang="en-CA" sz="2800" dirty="0" smtClean="0">
              <a:solidFill>
                <a:srgbClr val="000000"/>
              </a:solidFill>
              <a:latin typeface="Calibri"/>
              <a:sym typeface="Wingdings" panose="05000000000000000000" pitchFamily="2" charset="2"/>
            </a:endParaRPr>
          </a:p>
          <a:p>
            <a:pPr marL="457200" indent="-457200">
              <a:buFont typeface="Calibri" panose="020F0502020204030204" pitchFamily="34" charset="0"/>
              <a:buChar char="⁺"/>
            </a:pPr>
            <a:r>
              <a:rPr lang="en-CA" sz="2800" dirty="0" smtClean="0">
                <a:solidFill>
                  <a:srgbClr val="000000"/>
                </a:solidFill>
                <a:latin typeface="Calibri"/>
                <a:sym typeface="Wingdings" panose="05000000000000000000" pitchFamily="2" charset="2"/>
              </a:rPr>
              <a:t>Handle continuous numerical and categorical variables</a:t>
            </a:r>
          </a:p>
          <a:p>
            <a:pPr marL="457200" indent="-457200">
              <a:buFont typeface="Calibri" panose="020F0502020204030204" pitchFamily="34" charset="0"/>
              <a:buChar char="⁺"/>
            </a:pPr>
            <a:r>
              <a:rPr lang="en-CA" sz="2800" dirty="0" smtClean="0">
                <a:solidFill>
                  <a:srgbClr val="000000"/>
                </a:solidFill>
                <a:latin typeface="Calibri"/>
                <a:sym typeface="Wingdings" panose="05000000000000000000" pitchFamily="2" charset="2"/>
              </a:rPr>
              <a:t>Clear importance of variable (initial splits, length of branch, and probability of leaf outcome)</a:t>
            </a:r>
          </a:p>
          <a:p>
            <a:pPr marL="457200" indent="-457200">
              <a:buFont typeface="Calibri" panose="020F0502020204030204" pitchFamily="34" charset="0"/>
              <a:buChar char="⁺"/>
            </a:pPr>
            <a:r>
              <a:rPr lang="en-CA" sz="2800" dirty="0" smtClean="0">
                <a:solidFill>
                  <a:srgbClr val="000000"/>
                </a:solidFill>
                <a:latin typeface="Calibri"/>
                <a:sym typeface="Wingdings" panose="05000000000000000000" pitchFamily="2" charset="2"/>
              </a:rPr>
              <a:t>Not computational heavy (good for large data sets with many independent variables)</a:t>
            </a:r>
          </a:p>
          <a:p>
            <a:pPr marL="457200" indent="-457200">
              <a:buFont typeface="Calibri" panose="020F0502020204030204" pitchFamily="34" charset="0"/>
              <a:buChar char="⁺"/>
            </a:pPr>
            <a:endParaRPr lang="en-CA" sz="2800" dirty="0" smtClean="0">
              <a:solidFill>
                <a:srgbClr val="000000"/>
              </a:solidFill>
              <a:latin typeface="Calibri"/>
              <a:sym typeface="Wingdings" panose="05000000000000000000" pitchFamily="2" charset="2"/>
            </a:endParaRPr>
          </a:p>
          <a:p>
            <a:pPr marL="457200" indent="-457200">
              <a:buFont typeface="Calibri" panose="020F0502020204030204" pitchFamily="34" charset="0"/>
              <a:buChar char="₋"/>
            </a:pPr>
            <a:r>
              <a:rPr lang="en-CA" sz="2800" dirty="0" smtClean="0">
                <a:solidFill>
                  <a:srgbClr val="000000"/>
                </a:solidFill>
                <a:latin typeface="Calibri"/>
                <a:sym typeface="Wingdings" panose="05000000000000000000" pitchFamily="2" charset="2"/>
              </a:rPr>
              <a:t>Sensitive to initial split</a:t>
            </a:r>
          </a:p>
          <a:p>
            <a:pPr marL="457200" indent="-457200">
              <a:buFont typeface="Calibri" panose="020F0502020204030204" pitchFamily="34" charset="0"/>
              <a:buChar char="₋"/>
            </a:pPr>
            <a:r>
              <a:rPr lang="en-CA" sz="2800" dirty="0" smtClean="0">
                <a:solidFill>
                  <a:srgbClr val="000000"/>
                </a:solidFill>
                <a:latin typeface="Calibri"/>
                <a:sym typeface="Wingdings" panose="05000000000000000000" pitchFamily="2" charset="2"/>
              </a:rPr>
              <a:t>Examine one variable at a time</a:t>
            </a:r>
          </a:p>
          <a:p>
            <a:pPr marL="742950" lvl="1" indent="-285750">
              <a:buClrTx/>
              <a:buSzTx/>
              <a:buFont typeface="Arial" panose="020B0604020202020204" pitchFamily="34" charset="0"/>
              <a:buChar char="•"/>
            </a:pPr>
            <a:endParaRPr lang="en-CA" sz="2400" dirty="0" smtClean="0">
              <a:solidFill>
                <a:srgbClr val="000000"/>
              </a:solidFill>
              <a:latin typeface="Calibri"/>
            </a:endParaRPr>
          </a:p>
        </p:txBody>
      </p:sp>
    </p:spTree>
    <p:extLst>
      <p:ext uri="{BB962C8B-B14F-4D97-AF65-F5344CB8AC3E}">
        <p14:creationId xmlns:p14="http://schemas.microsoft.com/office/powerpoint/2010/main" val="183887770"/>
      </p:ext>
    </p:extLst>
  </p:cSld>
  <p:clrMapOvr>
    <a:masterClrMapping/>
  </p:clrMapOvr>
  <p:transition>
    <p:fade/>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0188"/>
            <a:ext cx="9144000" cy="553998"/>
          </a:xfrm>
        </p:spPr>
        <p:txBody>
          <a:bodyPr/>
          <a:lstStyle/>
          <a:p>
            <a:r>
              <a:rPr lang="en-CA" sz="4000" dirty="0" smtClean="0"/>
              <a:t> Classification Analysis – K Nearest Neighbour</a:t>
            </a:r>
            <a:endParaRPr lang="en-CA" sz="4000" dirty="0"/>
          </a:p>
        </p:txBody>
      </p:sp>
      <p:pic>
        <p:nvPicPr>
          <p:cNvPr id="4" name="Picture 3"/>
          <p:cNvPicPr>
            <a:picLocks noChangeAspect="1"/>
          </p:cNvPicPr>
          <p:nvPr/>
        </p:nvPicPr>
        <p:blipFill>
          <a:blip r:embed="rId2"/>
          <a:stretch>
            <a:fillRect/>
          </a:stretch>
        </p:blipFill>
        <p:spPr>
          <a:xfrm>
            <a:off x="3563888" y="2298943"/>
            <a:ext cx="5400600" cy="4529536"/>
          </a:xfrm>
          <a:prstGeom prst="rect">
            <a:avLst/>
          </a:prstGeom>
        </p:spPr>
      </p:pic>
      <p:pic>
        <p:nvPicPr>
          <p:cNvPr id="5" name="Picture 4"/>
          <p:cNvPicPr>
            <a:picLocks noChangeAspect="1"/>
          </p:cNvPicPr>
          <p:nvPr/>
        </p:nvPicPr>
        <p:blipFill>
          <a:blip r:embed="rId3"/>
          <a:stretch>
            <a:fillRect/>
          </a:stretch>
        </p:blipFill>
        <p:spPr>
          <a:xfrm>
            <a:off x="35496" y="1052736"/>
            <a:ext cx="4824536" cy="2687956"/>
          </a:xfrm>
          <a:prstGeom prst="rect">
            <a:avLst/>
          </a:prstGeom>
        </p:spPr>
      </p:pic>
      <p:sp>
        <p:nvSpPr>
          <p:cNvPr id="6" name="TextBox 5"/>
          <p:cNvSpPr txBox="1"/>
          <p:nvPr/>
        </p:nvSpPr>
        <p:spPr>
          <a:xfrm>
            <a:off x="-57263" y="4345622"/>
            <a:ext cx="3981191" cy="1815882"/>
          </a:xfrm>
          <a:prstGeom prst="rect">
            <a:avLst/>
          </a:prstGeom>
          <a:noFill/>
        </p:spPr>
        <p:txBody>
          <a:bodyPr wrap="square" rtlCol="0">
            <a:spAutoFit/>
          </a:bodyPr>
          <a:lstStyle/>
          <a:p>
            <a:pPr marL="285750" indent="-285750">
              <a:buFont typeface="Arial" panose="020B0604020202020204" pitchFamily="34" charset="0"/>
              <a:buChar char="•"/>
            </a:pPr>
            <a:r>
              <a:rPr lang="en-CA" sz="2800" dirty="0" smtClean="0">
                <a:solidFill>
                  <a:srgbClr val="000000"/>
                </a:solidFill>
                <a:latin typeface="Calibri"/>
              </a:rPr>
              <a:t>Compare each prediction point to K neighbours</a:t>
            </a:r>
          </a:p>
          <a:p>
            <a:pPr marL="285750" indent="-285750">
              <a:buFont typeface="Arial" panose="020B0604020202020204" pitchFamily="34" charset="0"/>
              <a:buChar char="•"/>
            </a:pPr>
            <a:r>
              <a:rPr lang="en-CA" sz="2800" dirty="0" smtClean="0">
                <a:solidFill>
                  <a:srgbClr val="000000"/>
                </a:solidFill>
                <a:latin typeface="Calibri"/>
              </a:rPr>
              <a:t>User selects value of K</a:t>
            </a:r>
          </a:p>
        </p:txBody>
      </p:sp>
    </p:spTree>
    <p:extLst>
      <p:ext uri="{BB962C8B-B14F-4D97-AF65-F5344CB8AC3E}">
        <p14:creationId xmlns:p14="http://schemas.microsoft.com/office/powerpoint/2010/main" val="3419248035"/>
      </p:ext>
    </p:extLst>
  </p:cSld>
  <p:clrMapOvr>
    <a:masterClrMapping/>
  </p:clrMapOvr>
  <p:transition>
    <p:fade/>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66" y="260648"/>
            <a:ext cx="9337670" cy="553998"/>
          </a:xfrm>
        </p:spPr>
        <p:txBody>
          <a:bodyPr/>
          <a:lstStyle/>
          <a:p>
            <a:r>
              <a:rPr lang="en-CA" sz="4000" dirty="0" smtClean="0"/>
              <a:t>Strength and Weaknesses of KNN Algorithm</a:t>
            </a:r>
            <a:endParaRPr lang="en-CA" sz="4000" dirty="0"/>
          </a:p>
        </p:txBody>
      </p:sp>
      <p:sp>
        <p:nvSpPr>
          <p:cNvPr id="3" name="TextBox 2"/>
          <p:cNvSpPr txBox="1"/>
          <p:nvPr/>
        </p:nvSpPr>
        <p:spPr>
          <a:xfrm>
            <a:off x="288032" y="1412776"/>
            <a:ext cx="6660232" cy="3046988"/>
          </a:xfrm>
          <a:prstGeom prst="rect">
            <a:avLst/>
          </a:prstGeom>
          <a:noFill/>
        </p:spPr>
        <p:txBody>
          <a:bodyPr wrap="square" rtlCol="0">
            <a:spAutoFit/>
          </a:bodyPr>
          <a:lstStyle/>
          <a:p>
            <a:pPr marL="457200" indent="-457200">
              <a:buFont typeface="Calibri" panose="020F0502020204030204" pitchFamily="34" charset="0"/>
              <a:buChar char="⁺"/>
            </a:pPr>
            <a:r>
              <a:rPr lang="en-CA" sz="2800" dirty="0" smtClean="0">
                <a:solidFill>
                  <a:srgbClr val="000000"/>
                </a:solidFill>
                <a:latin typeface="Calibri"/>
              </a:rPr>
              <a:t>Elegant</a:t>
            </a:r>
          </a:p>
          <a:p>
            <a:pPr marL="457200" indent="-457200">
              <a:buFont typeface="Calibri" panose="020F0502020204030204" pitchFamily="34" charset="0"/>
              <a:buChar char="⁺"/>
            </a:pPr>
            <a:r>
              <a:rPr lang="en-CA" sz="2800" dirty="0" smtClean="0">
                <a:solidFill>
                  <a:srgbClr val="000000"/>
                </a:solidFill>
                <a:latin typeface="Calibri"/>
              </a:rPr>
              <a:t>Logical</a:t>
            </a:r>
          </a:p>
          <a:p>
            <a:pPr marL="457200" indent="-457200">
              <a:buFont typeface="Calibri" panose="020F0502020204030204" pitchFamily="34" charset="0"/>
              <a:buChar char="⁺"/>
            </a:pPr>
            <a:r>
              <a:rPr lang="en-CA" sz="2800" dirty="0">
                <a:solidFill>
                  <a:srgbClr val="000000"/>
                </a:solidFill>
                <a:latin typeface="Calibri"/>
              </a:rPr>
              <a:t>E</a:t>
            </a:r>
            <a:r>
              <a:rPr lang="en-CA" sz="2800" dirty="0" smtClean="0">
                <a:solidFill>
                  <a:srgbClr val="000000"/>
                </a:solidFill>
                <a:latin typeface="Calibri"/>
              </a:rPr>
              <a:t>asy to understand</a:t>
            </a:r>
          </a:p>
          <a:p>
            <a:pPr marL="457200" indent="-457200">
              <a:buFont typeface="Calibri" panose="020F0502020204030204" pitchFamily="34" charset="0"/>
              <a:buChar char="⁺"/>
            </a:pPr>
            <a:endParaRPr lang="en-CA" sz="2800" dirty="0" smtClean="0">
              <a:solidFill>
                <a:srgbClr val="000000"/>
              </a:solidFill>
              <a:latin typeface="Calibri"/>
              <a:sym typeface="Wingdings" panose="05000000000000000000" pitchFamily="2" charset="2"/>
            </a:endParaRPr>
          </a:p>
          <a:p>
            <a:pPr marL="457200" indent="-457200">
              <a:buFont typeface="Calibri" panose="020F0502020204030204" pitchFamily="34" charset="0"/>
              <a:buChar char="₋"/>
            </a:pPr>
            <a:r>
              <a:rPr lang="en-CA" sz="2800" dirty="0" smtClean="0">
                <a:solidFill>
                  <a:srgbClr val="000000"/>
                </a:solidFill>
                <a:latin typeface="Calibri"/>
                <a:sym typeface="Wingdings" panose="05000000000000000000" pitchFamily="2" charset="2"/>
              </a:rPr>
              <a:t>Sensitive to selected value of K</a:t>
            </a:r>
          </a:p>
          <a:p>
            <a:pPr marL="457200" indent="-457200">
              <a:buFont typeface="Calibri" panose="020F0502020204030204" pitchFamily="34" charset="0"/>
              <a:buChar char="₋"/>
            </a:pPr>
            <a:r>
              <a:rPr lang="en-CA" sz="2800" dirty="0" smtClean="0">
                <a:solidFill>
                  <a:srgbClr val="000000"/>
                </a:solidFill>
                <a:latin typeface="Calibri"/>
                <a:sym typeface="Wingdings" panose="05000000000000000000" pitchFamily="2" charset="2"/>
              </a:rPr>
              <a:t>Affected by outliers</a:t>
            </a:r>
          </a:p>
          <a:p>
            <a:pPr marL="742950" lvl="1" indent="-285750">
              <a:buClrTx/>
              <a:buSzTx/>
              <a:buFont typeface="Arial" panose="020B0604020202020204" pitchFamily="34" charset="0"/>
              <a:buChar char="•"/>
            </a:pPr>
            <a:endParaRPr lang="en-CA" sz="2400" dirty="0" smtClean="0">
              <a:solidFill>
                <a:srgbClr val="000000"/>
              </a:solidFill>
              <a:latin typeface="Calibri"/>
            </a:endParaRPr>
          </a:p>
        </p:txBody>
      </p:sp>
    </p:spTree>
    <p:extLst>
      <p:ext uri="{BB962C8B-B14F-4D97-AF65-F5344CB8AC3E}">
        <p14:creationId xmlns:p14="http://schemas.microsoft.com/office/powerpoint/2010/main" val="196796337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levels of curricula    |      Three sources of curricula</a:t>
            </a:r>
            <a:endParaRPr lang="en-US" dirty="0"/>
          </a:p>
        </p:txBody>
      </p:sp>
      <p:sp>
        <p:nvSpPr>
          <p:cNvPr id="3" name="Text Placeholder 2"/>
          <p:cNvSpPr>
            <a:spLocks noGrp="1"/>
          </p:cNvSpPr>
          <p:nvPr>
            <p:ph type="body" sz="quarter" idx="10"/>
          </p:nvPr>
        </p:nvSpPr>
        <p:spPr/>
        <p:txBody>
          <a:bodyPr/>
          <a:lstStyle/>
          <a:p>
            <a:r>
              <a:rPr lang="en-US" dirty="0" smtClean="0"/>
              <a:t>Introductory courses</a:t>
            </a:r>
          </a:p>
          <a:p>
            <a:r>
              <a:rPr lang="en-US" dirty="0" smtClean="0"/>
              <a:t>Data Foundation courses</a:t>
            </a:r>
          </a:p>
          <a:p>
            <a:r>
              <a:rPr lang="en-US" dirty="0" smtClean="0"/>
              <a:t>Detailed courses</a:t>
            </a:r>
          </a:p>
          <a:p>
            <a:endParaRPr lang="en-US" dirty="0"/>
          </a:p>
        </p:txBody>
      </p:sp>
      <p:sp>
        <p:nvSpPr>
          <p:cNvPr id="4" name="Text Placeholder 3"/>
          <p:cNvSpPr>
            <a:spLocks noGrp="1"/>
          </p:cNvSpPr>
          <p:nvPr>
            <p:ph type="body" sz="quarter" idx="11"/>
          </p:nvPr>
        </p:nvSpPr>
        <p:spPr/>
        <p:txBody>
          <a:bodyPr/>
          <a:lstStyle/>
          <a:p>
            <a:r>
              <a:rPr lang="en-US" dirty="0" smtClean="0"/>
              <a:t>UA created courses</a:t>
            </a:r>
          </a:p>
          <a:p>
            <a:r>
              <a:rPr lang="en-US" dirty="0" smtClean="0"/>
              <a:t>UA Community contributed courses</a:t>
            </a:r>
          </a:p>
          <a:p>
            <a:r>
              <a:rPr lang="en-US" dirty="0" err="1" smtClean="0"/>
              <a:t>OpenSAP</a:t>
            </a:r>
            <a:r>
              <a:rPr lang="en-US" dirty="0" smtClean="0"/>
              <a:t> courses</a:t>
            </a:r>
            <a:endParaRPr lang="en-US" dirty="0"/>
          </a:p>
        </p:txBody>
      </p:sp>
    </p:spTree>
    <p:extLst>
      <p:ext uri="{BB962C8B-B14F-4D97-AF65-F5344CB8AC3E}">
        <p14:creationId xmlns:p14="http://schemas.microsoft.com/office/powerpoint/2010/main" val="2537108512"/>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Time Series Analysis</a:t>
            </a:r>
            <a:endParaRPr lang="en-CA" dirty="0"/>
          </a:p>
        </p:txBody>
      </p:sp>
      <p:pic>
        <p:nvPicPr>
          <p:cNvPr id="3" name="Picture 2"/>
          <p:cNvPicPr>
            <a:picLocks noChangeAspect="1"/>
          </p:cNvPicPr>
          <p:nvPr/>
        </p:nvPicPr>
        <p:blipFill>
          <a:blip r:embed="rId2"/>
          <a:stretch>
            <a:fillRect/>
          </a:stretch>
        </p:blipFill>
        <p:spPr>
          <a:xfrm>
            <a:off x="-5292" y="1268760"/>
            <a:ext cx="4562475" cy="2743200"/>
          </a:xfrm>
          <a:prstGeom prst="rect">
            <a:avLst/>
          </a:prstGeom>
          <a:scene3d>
            <a:camera prst="orthographicFront">
              <a:rot lat="0" lon="0" rev="60000"/>
            </a:camera>
            <a:lightRig rig="threePt" dir="t"/>
          </a:scene3d>
        </p:spPr>
      </p:pic>
      <p:pic>
        <p:nvPicPr>
          <p:cNvPr id="4" name="Picture 3"/>
          <p:cNvPicPr>
            <a:picLocks noChangeAspect="1"/>
          </p:cNvPicPr>
          <p:nvPr/>
        </p:nvPicPr>
        <p:blipFill>
          <a:blip r:embed="rId3"/>
          <a:stretch>
            <a:fillRect/>
          </a:stretch>
        </p:blipFill>
        <p:spPr>
          <a:xfrm>
            <a:off x="4602088" y="1484784"/>
            <a:ext cx="4536504" cy="2592288"/>
          </a:xfrm>
          <a:prstGeom prst="rect">
            <a:avLst/>
          </a:prstGeom>
        </p:spPr>
      </p:pic>
      <p:pic>
        <p:nvPicPr>
          <p:cNvPr id="5" name="Picture 4"/>
          <p:cNvPicPr>
            <a:picLocks noChangeAspect="1"/>
          </p:cNvPicPr>
          <p:nvPr/>
        </p:nvPicPr>
        <p:blipFill>
          <a:blip r:embed="rId4"/>
          <a:stretch>
            <a:fillRect/>
          </a:stretch>
        </p:blipFill>
        <p:spPr>
          <a:xfrm>
            <a:off x="0" y="4032919"/>
            <a:ext cx="4602088" cy="2720731"/>
          </a:xfrm>
          <a:prstGeom prst="rect">
            <a:avLst/>
          </a:prstGeom>
        </p:spPr>
      </p:pic>
      <p:pic>
        <p:nvPicPr>
          <p:cNvPr id="6" name="Picture 5"/>
          <p:cNvPicPr>
            <a:picLocks noChangeAspect="1"/>
          </p:cNvPicPr>
          <p:nvPr/>
        </p:nvPicPr>
        <p:blipFill>
          <a:blip r:embed="rId5"/>
          <a:stretch>
            <a:fillRect/>
          </a:stretch>
        </p:blipFill>
        <p:spPr>
          <a:xfrm>
            <a:off x="4572000" y="4161362"/>
            <a:ext cx="4473417" cy="2592288"/>
          </a:xfrm>
          <a:prstGeom prst="rect">
            <a:avLst/>
          </a:prstGeom>
        </p:spPr>
      </p:pic>
      <p:sp>
        <p:nvSpPr>
          <p:cNvPr id="7" name="TextBox 6"/>
          <p:cNvSpPr txBox="1"/>
          <p:nvPr/>
        </p:nvSpPr>
        <p:spPr>
          <a:xfrm>
            <a:off x="521133" y="1484784"/>
            <a:ext cx="3559822" cy="400110"/>
          </a:xfrm>
          <a:prstGeom prst="rect">
            <a:avLst/>
          </a:prstGeom>
          <a:noFill/>
        </p:spPr>
        <p:txBody>
          <a:bodyPr wrap="square" rtlCol="0">
            <a:spAutoFit/>
          </a:bodyPr>
          <a:lstStyle/>
          <a:p>
            <a:r>
              <a:rPr lang="en-CA" sz="2000" dirty="0" smtClean="0">
                <a:solidFill>
                  <a:srgbClr val="000000"/>
                </a:solidFill>
                <a:latin typeface="Calibri"/>
              </a:rPr>
              <a:t>Stationary time series</a:t>
            </a:r>
          </a:p>
        </p:txBody>
      </p:sp>
      <p:sp>
        <p:nvSpPr>
          <p:cNvPr id="10" name="TextBox 9"/>
          <p:cNvSpPr txBox="1"/>
          <p:nvPr/>
        </p:nvSpPr>
        <p:spPr>
          <a:xfrm>
            <a:off x="5394591" y="1589529"/>
            <a:ext cx="3559822" cy="400110"/>
          </a:xfrm>
          <a:prstGeom prst="rect">
            <a:avLst/>
          </a:prstGeom>
          <a:noFill/>
        </p:spPr>
        <p:txBody>
          <a:bodyPr wrap="square" rtlCol="0">
            <a:spAutoFit/>
          </a:bodyPr>
          <a:lstStyle/>
          <a:p>
            <a:r>
              <a:rPr lang="en-CA" sz="2000" dirty="0" smtClean="0">
                <a:solidFill>
                  <a:srgbClr val="000000"/>
                </a:solidFill>
                <a:latin typeface="Calibri"/>
              </a:rPr>
              <a:t>Time series with a trend</a:t>
            </a:r>
          </a:p>
        </p:txBody>
      </p:sp>
      <p:sp>
        <p:nvSpPr>
          <p:cNvPr id="11" name="TextBox 10"/>
          <p:cNvSpPr txBox="1"/>
          <p:nvPr/>
        </p:nvSpPr>
        <p:spPr>
          <a:xfrm>
            <a:off x="5492375" y="5877272"/>
            <a:ext cx="3559822" cy="707886"/>
          </a:xfrm>
          <a:prstGeom prst="rect">
            <a:avLst/>
          </a:prstGeom>
          <a:noFill/>
        </p:spPr>
        <p:txBody>
          <a:bodyPr wrap="square" rtlCol="0">
            <a:spAutoFit/>
          </a:bodyPr>
          <a:lstStyle/>
          <a:p>
            <a:r>
              <a:rPr lang="en-CA" sz="2000" dirty="0" smtClean="0">
                <a:solidFill>
                  <a:srgbClr val="000000"/>
                </a:solidFill>
                <a:latin typeface="Calibri"/>
              </a:rPr>
              <a:t>Time series with a seasonal and trend pattern</a:t>
            </a:r>
          </a:p>
        </p:txBody>
      </p:sp>
      <p:sp>
        <p:nvSpPr>
          <p:cNvPr id="12" name="TextBox 11"/>
          <p:cNvSpPr txBox="1"/>
          <p:nvPr/>
        </p:nvSpPr>
        <p:spPr>
          <a:xfrm>
            <a:off x="381000" y="6053226"/>
            <a:ext cx="3934398" cy="400110"/>
          </a:xfrm>
          <a:prstGeom prst="rect">
            <a:avLst/>
          </a:prstGeom>
          <a:noFill/>
        </p:spPr>
        <p:txBody>
          <a:bodyPr wrap="square" rtlCol="0">
            <a:spAutoFit/>
          </a:bodyPr>
          <a:lstStyle/>
          <a:p>
            <a:r>
              <a:rPr lang="en-CA" sz="2000" dirty="0" smtClean="0">
                <a:solidFill>
                  <a:srgbClr val="000000"/>
                </a:solidFill>
                <a:latin typeface="Calibri"/>
              </a:rPr>
              <a:t>Time series with a seasonal pattern </a:t>
            </a:r>
          </a:p>
        </p:txBody>
      </p:sp>
    </p:spTree>
    <p:extLst>
      <p:ext uri="{BB962C8B-B14F-4D97-AF65-F5344CB8AC3E}">
        <p14:creationId xmlns:p14="http://schemas.microsoft.com/office/powerpoint/2010/main" val="507241317"/>
      </p:ext>
    </p:extLst>
  </p:cSld>
  <p:clrMapOvr>
    <a:masterClrMapping/>
  </p:clrMapOvr>
  <p:transition>
    <p:fade/>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Time Series Analysis</a:t>
            </a:r>
          </a:p>
        </p:txBody>
      </p:sp>
      <p:sp>
        <p:nvSpPr>
          <p:cNvPr id="3" name="TextBox 2"/>
          <p:cNvSpPr txBox="1"/>
          <p:nvPr/>
        </p:nvSpPr>
        <p:spPr>
          <a:xfrm>
            <a:off x="539552" y="1412776"/>
            <a:ext cx="8352928" cy="2246769"/>
          </a:xfrm>
          <a:prstGeom prst="rect">
            <a:avLst/>
          </a:prstGeom>
          <a:noFill/>
        </p:spPr>
        <p:txBody>
          <a:bodyPr wrap="square" rtlCol="0">
            <a:spAutoFit/>
          </a:bodyPr>
          <a:lstStyle/>
          <a:p>
            <a:r>
              <a:rPr lang="en-CA" sz="2800" b="1" dirty="0" smtClean="0">
                <a:solidFill>
                  <a:srgbClr val="000000"/>
                </a:solidFill>
                <a:latin typeface="Calibri"/>
              </a:rPr>
              <a:t>Single exponential smoothing</a:t>
            </a:r>
          </a:p>
          <a:p>
            <a:pPr marL="742950" lvl="1" indent="-285750">
              <a:buClrTx/>
              <a:buSzTx/>
              <a:buFont typeface="Arial" panose="020B0604020202020204" pitchFamily="34" charset="0"/>
              <a:buChar char="•"/>
            </a:pPr>
            <a:r>
              <a:rPr lang="en-CA" sz="2800" dirty="0" smtClean="0">
                <a:solidFill>
                  <a:srgbClr val="000000"/>
                </a:solidFill>
                <a:latin typeface="Calibri"/>
              </a:rPr>
              <a:t>Good for stationary time series</a:t>
            </a:r>
          </a:p>
          <a:p>
            <a:pPr marL="742950" lvl="1" indent="-285750">
              <a:buClrTx/>
              <a:buSzTx/>
              <a:buFont typeface="Arial" panose="020B0604020202020204" pitchFamily="34" charset="0"/>
              <a:buChar char="•"/>
            </a:pPr>
            <a:r>
              <a:rPr lang="en-CA" sz="2800" dirty="0" smtClean="0">
                <a:solidFill>
                  <a:srgbClr val="000000"/>
                </a:solidFill>
                <a:latin typeface="Calibri"/>
              </a:rPr>
              <a:t>Weighted average of the past (more recent points have a higher weight Alpha than older ones)</a:t>
            </a:r>
          </a:p>
          <a:p>
            <a:pPr marL="742950" lvl="1" indent="-285750">
              <a:buClrTx/>
              <a:buSzTx/>
              <a:buFont typeface="Arial" panose="020B0604020202020204" pitchFamily="34" charset="0"/>
              <a:buChar char="•"/>
            </a:pPr>
            <a:endParaRPr lang="en-CA" sz="2800" dirty="0" smtClean="0">
              <a:solidFill>
                <a:srgbClr val="000000"/>
              </a:solidFill>
              <a:latin typeface="Calibri"/>
            </a:endParaRPr>
          </a:p>
        </p:txBody>
      </p:sp>
      <p:pic>
        <p:nvPicPr>
          <p:cNvPr id="4" name="Picture 3"/>
          <p:cNvPicPr>
            <a:picLocks noChangeAspect="1"/>
          </p:cNvPicPr>
          <p:nvPr/>
        </p:nvPicPr>
        <p:blipFill>
          <a:blip r:embed="rId3"/>
          <a:stretch>
            <a:fillRect/>
          </a:stretch>
        </p:blipFill>
        <p:spPr>
          <a:xfrm>
            <a:off x="176351" y="3313719"/>
            <a:ext cx="5599931" cy="2131505"/>
          </a:xfrm>
          <a:prstGeom prst="rect">
            <a:avLst/>
          </a:prstGeom>
        </p:spPr>
      </p:pic>
      <p:pic>
        <p:nvPicPr>
          <p:cNvPr id="5" name="Picture 4"/>
          <p:cNvPicPr>
            <a:picLocks noChangeAspect="1"/>
          </p:cNvPicPr>
          <p:nvPr/>
        </p:nvPicPr>
        <p:blipFill>
          <a:blip r:embed="rId4"/>
          <a:stretch>
            <a:fillRect/>
          </a:stretch>
        </p:blipFill>
        <p:spPr>
          <a:xfrm>
            <a:off x="4913312" y="3861048"/>
            <a:ext cx="4267200" cy="2981325"/>
          </a:xfrm>
          <a:prstGeom prst="rect">
            <a:avLst/>
          </a:prstGeom>
        </p:spPr>
      </p:pic>
      <p:sp>
        <p:nvSpPr>
          <p:cNvPr id="6" name="TextBox 5"/>
          <p:cNvSpPr txBox="1"/>
          <p:nvPr/>
        </p:nvSpPr>
        <p:spPr>
          <a:xfrm>
            <a:off x="694540" y="5445224"/>
            <a:ext cx="3902968" cy="1200329"/>
          </a:xfrm>
          <a:prstGeom prst="rect">
            <a:avLst/>
          </a:prstGeom>
          <a:noFill/>
        </p:spPr>
        <p:txBody>
          <a:bodyPr wrap="square" rtlCol="0">
            <a:spAutoFit/>
          </a:bodyPr>
          <a:lstStyle/>
          <a:p>
            <a:r>
              <a:rPr lang="en-CA" sz="2400" dirty="0" smtClean="0">
                <a:solidFill>
                  <a:srgbClr val="000000"/>
                </a:solidFill>
                <a:latin typeface="Calibri"/>
              </a:rPr>
              <a:t>Caution needed when selecting Alpha, start time, &amp; other parameters</a:t>
            </a:r>
          </a:p>
        </p:txBody>
      </p:sp>
    </p:spTree>
    <p:extLst>
      <p:ext uri="{BB962C8B-B14F-4D97-AF65-F5344CB8AC3E}">
        <p14:creationId xmlns:p14="http://schemas.microsoft.com/office/powerpoint/2010/main" val="2316917082"/>
      </p:ext>
    </p:extLst>
  </p:cSld>
  <p:clrMapOvr>
    <a:masterClrMapping/>
  </p:clrMapOvr>
  <p:transition>
    <p:fade/>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Time Series Analysis</a:t>
            </a:r>
          </a:p>
        </p:txBody>
      </p:sp>
      <p:sp>
        <p:nvSpPr>
          <p:cNvPr id="3" name="TextBox 2"/>
          <p:cNvSpPr txBox="1"/>
          <p:nvPr/>
        </p:nvSpPr>
        <p:spPr>
          <a:xfrm>
            <a:off x="539552" y="1412776"/>
            <a:ext cx="8352928" cy="1384995"/>
          </a:xfrm>
          <a:prstGeom prst="rect">
            <a:avLst/>
          </a:prstGeom>
          <a:noFill/>
        </p:spPr>
        <p:txBody>
          <a:bodyPr wrap="square" rtlCol="0">
            <a:spAutoFit/>
          </a:bodyPr>
          <a:lstStyle/>
          <a:p>
            <a:r>
              <a:rPr lang="en-CA" sz="2800" b="1" dirty="0" smtClean="0">
                <a:solidFill>
                  <a:srgbClr val="000000"/>
                </a:solidFill>
                <a:latin typeface="Calibri"/>
              </a:rPr>
              <a:t>Double exponential smoothing</a:t>
            </a:r>
          </a:p>
          <a:p>
            <a:pPr marL="742950" lvl="1" indent="-285750">
              <a:buClrTx/>
              <a:buSzTx/>
              <a:buFont typeface="Arial" panose="020B0604020202020204" pitchFamily="34" charset="0"/>
              <a:buChar char="•"/>
            </a:pPr>
            <a:r>
              <a:rPr lang="en-CA" sz="2800" dirty="0" smtClean="0">
                <a:solidFill>
                  <a:srgbClr val="000000"/>
                </a:solidFill>
                <a:latin typeface="Calibri"/>
              </a:rPr>
              <a:t>Good for time series with a trend</a:t>
            </a:r>
          </a:p>
          <a:p>
            <a:pPr marL="742950" lvl="1" indent="-285750">
              <a:buClrTx/>
              <a:buSzTx/>
              <a:buFont typeface="Arial" panose="020B0604020202020204" pitchFamily="34" charset="0"/>
              <a:buChar char="•"/>
            </a:pPr>
            <a:endParaRPr lang="en-CA" sz="2800" dirty="0" smtClean="0">
              <a:solidFill>
                <a:srgbClr val="000000"/>
              </a:solidFill>
              <a:latin typeface="Calibri"/>
            </a:endParaRPr>
          </a:p>
        </p:txBody>
      </p:sp>
      <p:pic>
        <p:nvPicPr>
          <p:cNvPr id="5" name="Picture 4"/>
          <p:cNvPicPr>
            <a:picLocks noChangeAspect="1"/>
          </p:cNvPicPr>
          <p:nvPr/>
        </p:nvPicPr>
        <p:blipFill>
          <a:blip r:embed="rId2"/>
          <a:stretch>
            <a:fillRect/>
          </a:stretch>
        </p:blipFill>
        <p:spPr>
          <a:xfrm>
            <a:off x="107504" y="2492896"/>
            <a:ext cx="5665152" cy="2520280"/>
          </a:xfrm>
          <a:prstGeom prst="rect">
            <a:avLst/>
          </a:prstGeom>
        </p:spPr>
      </p:pic>
      <p:pic>
        <p:nvPicPr>
          <p:cNvPr id="6" name="Picture 5"/>
          <p:cNvPicPr>
            <a:picLocks noChangeAspect="1"/>
          </p:cNvPicPr>
          <p:nvPr/>
        </p:nvPicPr>
        <p:blipFill>
          <a:blip r:embed="rId3"/>
          <a:stretch>
            <a:fillRect/>
          </a:stretch>
        </p:blipFill>
        <p:spPr>
          <a:xfrm>
            <a:off x="4597152" y="3838575"/>
            <a:ext cx="4562475" cy="3019425"/>
          </a:xfrm>
          <a:prstGeom prst="rect">
            <a:avLst/>
          </a:prstGeom>
        </p:spPr>
      </p:pic>
      <p:sp>
        <p:nvSpPr>
          <p:cNvPr id="7" name="TextBox 6"/>
          <p:cNvSpPr txBox="1"/>
          <p:nvPr/>
        </p:nvSpPr>
        <p:spPr>
          <a:xfrm>
            <a:off x="407562" y="5157192"/>
            <a:ext cx="4092430" cy="1200329"/>
          </a:xfrm>
          <a:prstGeom prst="rect">
            <a:avLst/>
          </a:prstGeom>
          <a:noFill/>
        </p:spPr>
        <p:txBody>
          <a:bodyPr wrap="square" rtlCol="0">
            <a:spAutoFit/>
          </a:bodyPr>
          <a:lstStyle/>
          <a:p>
            <a:r>
              <a:rPr lang="en-CA" sz="2400" dirty="0" smtClean="0">
                <a:solidFill>
                  <a:srgbClr val="000000"/>
                </a:solidFill>
                <a:latin typeface="Calibri"/>
              </a:rPr>
              <a:t>Caution needed when selecting Alpha, Beta, start time, &amp; other parameters</a:t>
            </a:r>
          </a:p>
        </p:txBody>
      </p:sp>
    </p:spTree>
    <p:extLst>
      <p:ext uri="{BB962C8B-B14F-4D97-AF65-F5344CB8AC3E}">
        <p14:creationId xmlns:p14="http://schemas.microsoft.com/office/powerpoint/2010/main" val="735217035"/>
      </p:ext>
    </p:extLst>
  </p:cSld>
  <p:clrMapOvr>
    <a:masterClrMapping/>
  </p:clrMapOvr>
  <p:transition>
    <p:fade/>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Time Series Analysis</a:t>
            </a:r>
          </a:p>
        </p:txBody>
      </p:sp>
      <p:sp>
        <p:nvSpPr>
          <p:cNvPr id="3" name="TextBox 2"/>
          <p:cNvSpPr txBox="1"/>
          <p:nvPr/>
        </p:nvSpPr>
        <p:spPr>
          <a:xfrm>
            <a:off x="539552" y="1412776"/>
            <a:ext cx="8352928" cy="1384995"/>
          </a:xfrm>
          <a:prstGeom prst="rect">
            <a:avLst/>
          </a:prstGeom>
          <a:noFill/>
        </p:spPr>
        <p:txBody>
          <a:bodyPr wrap="square" rtlCol="0">
            <a:spAutoFit/>
          </a:bodyPr>
          <a:lstStyle/>
          <a:p>
            <a:r>
              <a:rPr lang="en-CA" sz="2800" b="1" dirty="0" smtClean="0">
                <a:solidFill>
                  <a:srgbClr val="000000"/>
                </a:solidFill>
                <a:latin typeface="Calibri"/>
              </a:rPr>
              <a:t>Triple exponential smoothing</a:t>
            </a:r>
          </a:p>
          <a:p>
            <a:pPr marL="742950" lvl="1" indent="-285750">
              <a:buClrTx/>
              <a:buSzTx/>
              <a:buFont typeface="Arial" panose="020B0604020202020204" pitchFamily="34" charset="0"/>
              <a:buChar char="•"/>
            </a:pPr>
            <a:r>
              <a:rPr lang="en-CA" sz="2800" dirty="0" smtClean="0">
                <a:solidFill>
                  <a:srgbClr val="000000"/>
                </a:solidFill>
                <a:latin typeface="Calibri"/>
              </a:rPr>
              <a:t>Good for time series with seasonality</a:t>
            </a:r>
          </a:p>
          <a:p>
            <a:pPr marL="742950" lvl="1" indent="-285750">
              <a:buClrTx/>
              <a:buSzTx/>
              <a:buFont typeface="Arial" panose="020B0604020202020204" pitchFamily="34" charset="0"/>
              <a:buChar char="•"/>
            </a:pPr>
            <a:endParaRPr lang="en-CA" sz="2800" dirty="0" smtClean="0">
              <a:solidFill>
                <a:srgbClr val="000000"/>
              </a:solidFill>
              <a:latin typeface="Calibri"/>
            </a:endParaRPr>
          </a:p>
        </p:txBody>
      </p:sp>
      <p:pic>
        <p:nvPicPr>
          <p:cNvPr id="4" name="Picture 3"/>
          <p:cNvPicPr>
            <a:picLocks noChangeAspect="1"/>
          </p:cNvPicPr>
          <p:nvPr/>
        </p:nvPicPr>
        <p:blipFill>
          <a:blip r:embed="rId2"/>
          <a:stretch>
            <a:fillRect/>
          </a:stretch>
        </p:blipFill>
        <p:spPr>
          <a:xfrm>
            <a:off x="107504" y="2401162"/>
            <a:ext cx="5771516" cy="2467998"/>
          </a:xfrm>
          <a:prstGeom prst="rect">
            <a:avLst/>
          </a:prstGeom>
        </p:spPr>
      </p:pic>
      <p:pic>
        <p:nvPicPr>
          <p:cNvPr id="7" name="Picture 6"/>
          <p:cNvPicPr>
            <a:picLocks noChangeAspect="1"/>
          </p:cNvPicPr>
          <p:nvPr/>
        </p:nvPicPr>
        <p:blipFill>
          <a:blip r:embed="rId3"/>
          <a:stretch>
            <a:fillRect/>
          </a:stretch>
        </p:blipFill>
        <p:spPr>
          <a:xfrm>
            <a:off x="4560524" y="3448050"/>
            <a:ext cx="4838700" cy="3409950"/>
          </a:xfrm>
          <a:prstGeom prst="rect">
            <a:avLst/>
          </a:prstGeom>
        </p:spPr>
      </p:pic>
      <p:sp>
        <p:nvSpPr>
          <p:cNvPr id="6" name="TextBox 5"/>
          <p:cNvSpPr txBox="1"/>
          <p:nvPr/>
        </p:nvSpPr>
        <p:spPr>
          <a:xfrm>
            <a:off x="407562" y="5157192"/>
            <a:ext cx="4092430" cy="1200329"/>
          </a:xfrm>
          <a:prstGeom prst="rect">
            <a:avLst/>
          </a:prstGeom>
          <a:noFill/>
        </p:spPr>
        <p:txBody>
          <a:bodyPr wrap="square" rtlCol="0">
            <a:spAutoFit/>
          </a:bodyPr>
          <a:lstStyle/>
          <a:p>
            <a:r>
              <a:rPr lang="en-CA" sz="2400" dirty="0" smtClean="0">
                <a:solidFill>
                  <a:srgbClr val="000000"/>
                </a:solidFill>
                <a:latin typeface="Calibri"/>
              </a:rPr>
              <a:t>Caution needed when selecting Alpha, Beta, Gamma, start time, &amp; other parameters</a:t>
            </a:r>
          </a:p>
        </p:txBody>
      </p:sp>
    </p:spTree>
    <p:extLst>
      <p:ext uri="{BB962C8B-B14F-4D97-AF65-F5344CB8AC3E}">
        <p14:creationId xmlns:p14="http://schemas.microsoft.com/office/powerpoint/2010/main" val="3561988106"/>
      </p:ext>
    </p:extLst>
  </p:cSld>
  <p:clrMapOvr>
    <a:masterClrMapping/>
  </p:clrMapOvr>
  <p:transition>
    <p:fade/>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66" y="260648"/>
            <a:ext cx="9337670" cy="553998"/>
          </a:xfrm>
        </p:spPr>
        <p:txBody>
          <a:bodyPr/>
          <a:lstStyle/>
          <a:p>
            <a:r>
              <a:rPr lang="en-CA" sz="4000" dirty="0" smtClean="0"/>
              <a:t>Strength and Weaknesses of Time Series</a:t>
            </a:r>
            <a:endParaRPr lang="en-CA" sz="4000" dirty="0"/>
          </a:p>
        </p:txBody>
      </p:sp>
      <p:sp>
        <p:nvSpPr>
          <p:cNvPr id="3" name="TextBox 2"/>
          <p:cNvSpPr txBox="1"/>
          <p:nvPr/>
        </p:nvSpPr>
        <p:spPr>
          <a:xfrm>
            <a:off x="288032" y="1412776"/>
            <a:ext cx="8964488" cy="3908762"/>
          </a:xfrm>
          <a:prstGeom prst="rect">
            <a:avLst/>
          </a:prstGeom>
          <a:noFill/>
        </p:spPr>
        <p:txBody>
          <a:bodyPr wrap="square" rtlCol="0">
            <a:spAutoFit/>
          </a:bodyPr>
          <a:lstStyle/>
          <a:p>
            <a:pPr marL="457200" indent="-457200">
              <a:buFont typeface="Calibri" panose="020F0502020204030204" pitchFamily="34" charset="0"/>
              <a:buChar char="⁺"/>
            </a:pPr>
            <a:r>
              <a:rPr lang="en-CA" sz="2800" dirty="0" smtClean="0">
                <a:solidFill>
                  <a:srgbClr val="000000"/>
                </a:solidFill>
                <a:latin typeface="Calibri"/>
                <a:sym typeface="Wingdings" panose="05000000000000000000" pitchFamily="2" charset="2"/>
              </a:rPr>
              <a:t>Many business applications</a:t>
            </a:r>
          </a:p>
          <a:p>
            <a:pPr marL="457200" indent="-457200">
              <a:buFont typeface="Calibri" panose="020F0502020204030204" pitchFamily="34" charset="0"/>
              <a:buChar char="⁺"/>
            </a:pPr>
            <a:r>
              <a:rPr lang="en-CA" sz="2800" dirty="0" smtClean="0">
                <a:solidFill>
                  <a:srgbClr val="000000"/>
                </a:solidFill>
                <a:latin typeface="Calibri"/>
                <a:sym typeface="Wingdings" panose="05000000000000000000" pitchFamily="2" charset="2"/>
              </a:rPr>
              <a:t>Easy to understand – good for management</a:t>
            </a:r>
          </a:p>
          <a:p>
            <a:pPr marL="457200" indent="-457200">
              <a:buFont typeface="Calibri" panose="020F0502020204030204" pitchFamily="34" charset="0"/>
              <a:buChar char="⁺"/>
            </a:pPr>
            <a:r>
              <a:rPr lang="en-CA" sz="2800" dirty="0" smtClean="0">
                <a:solidFill>
                  <a:srgbClr val="000000"/>
                </a:solidFill>
                <a:latin typeface="Calibri"/>
                <a:sym typeface="Wingdings" panose="05000000000000000000" pitchFamily="2" charset="2"/>
              </a:rPr>
              <a:t>Computational efficiency – good for large data volume</a:t>
            </a:r>
          </a:p>
          <a:p>
            <a:pPr marL="457200" indent="-457200">
              <a:buFont typeface="Calibri" panose="020F0502020204030204" pitchFamily="34" charset="0"/>
              <a:buChar char="⁺"/>
            </a:pPr>
            <a:endParaRPr lang="en-CA" sz="2800" dirty="0" smtClean="0">
              <a:solidFill>
                <a:srgbClr val="000000"/>
              </a:solidFill>
              <a:latin typeface="Calibri"/>
              <a:sym typeface="Wingdings" panose="05000000000000000000" pitchFamily="2" charset="2"/>
            </a:endParaRPr>
          </a:p>
          <a:p>
            <a:pPr marL="457200" indent="-457200">
              <a:buFont typeface="Calibri" panose="020F0502020204030204" pitchFamily="34" charset="0"/>
              <a:buChar char="₋"/>
            </a:pPr>
            <a:r>
              <a:rPr lang="en-CA" sz="2800" dirty="0" smtClean="0">
                <a:solidFill>
                  <a:srgbClr val="000000"/>
                </a:solidFill>
                <a:latin typeface="Calibri"/>
                <a:sym typeface="Wingdings" panose="05000000000000000000" pitchFamily="2" charset="2"/>
              </a:rPr>
              <a:t>Sensitive to outliers</a:t>
            </a:r>
          </a:p>
          <a:p>
            <a:pPr marL="457200" indent="-457200">
              <a:buFont typeface="Calibri" panose="020F0502020204030204" pitchFamily="34" charset="0"/>
              <a:buChar char="₋"/>
            </a:pPr>
            <a:r>
              <a:rPr lang="en-CA" sz="2800" dirty="0" smtClean="0">
                <a:solidFill>
                  <a:srgbClr val="000000"/>
                </a:solidFill>
                <a:latin typeface="Calibri"/>
                <a:sym typeface="Wingdings" panose="05000000000000000000" pitchFamily="2" charset="2"/>
              </a:rPr>
              <a:t>Affected by starting assumptions</a:t>
            </a:r>
          </a:p>
          <a:p>
            <a:pPr marL="457200" indent="-457200">
              <a:buFont typeface="Calibri" panose="020F0502020204030204" pitchFamily="34" charset="0"/>
              <a:buChar char="₋"/>
            </a:pPr>
            <a:r>
              <a:rPr lang="en-CA" sz="2800" dirty="0" smtClean="0">
                <a:solidFill>
                  <a:srgbClr val="000000"/>
                </a:solidFill>
                <a:latin typeface="Calibri"/>
                <a:sym typeface="Wingdings" panose="05000000000000000000" pitchFamily="2" charset="2"/>
              </a:rPr>
              <a:t>Requires substantial historical data</a:t>
            </a:r>
          </a:p>
          <a:p>
            <a:pPr marL="457200" indent="-457200">
              <a:buFont typeface="Calibri" panose="020F0502020204030204" pitchFamily="34" charset="0"/>
              <a:buChar char="₋"/>
            </a:pPr>
            <a:r>
              <a:rPr lang="en-CA" sz="2800" dirty="0" smtClean="0">
                <a:solidFill>
                  <a:srgbClr val="000000"/>
                </a:solidFill>
                <a:latin typeface="Calibri"/>
                <a:sym typeface="Wingdings" panose="05000000000000000000" pitchFamily="2" charset="2"/>
              </a:rPr>
              <a:t>Bad for spikes or event-based time series </a:t>
            </a:r>
          </a:p>
          <a:p>
            <a:pPr marL="742950" lvl="1" indent="-285750">
              <a:buClrTx/>
              <a:buSzTx/>
              <a:buFont typeface="Arial" panose="020B0604020202020204" pitchFamily="34" charset="0"/>
              <a:buChar char="•"/>
            </a:pPr>
            <a:endParaRPr lang="en-CA" sz="2400" dirty="0" smtClean="0">
              <a:solidFill>
                <a:srgbClr val="000000"/>
              </a:solidFill>
              <a:latin typeface="Calibri"/>
            </a:endParaRPr>
          </a:p>
        </p:txBody>
      </p:sp>
    </p:spTree>
    <p:extLst>
      <p:ext uri="{BB962C8B-B14F-4D97-AF65-F5344CB8AC3E}">
        <p14:creationId xmlns:p14="http://schemas.microsoft.com/office/powerpoint/2010/main" val="3629949148"/>
      </p:ext>
    </p:extLst>
  </p:cSld>
  <p:clrMapOvr>
    <a:masterClrMapping/>
  </p:clrMapOvr>
  <p:transition>
    <p:fade/>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3315" y="2381645"/>
            <a:ext cx="8496000" cy="738664"/>
          </a:xfrm>
        </p:spPr>
        <p:txBody>
          <a:bodyPr/>
          <a:lstStyle/>
          <a:p>
            <a:r>
              <a:rPr lang="en-CA" dirty="0" smtClean="0"/>
              <a:t>Hands On Exercises</a:t>
            </a:r>
            <a:endParaRPr lang="en-CA" dirty="0"/>
          </a:p>
        </p:txBody>
      </p:sp>
      <p:sp>
        <p:nvSpPr>
          <p:cNvPr id="3" name="Text Placeholder 2"/>
          <p:cNvSpPr>
            <a:spLocks noGrp="1"/>
          </p:cNvSpPr>
          <p:nvPr>
            <p:ph type="body" sz="quarter" idx="10"/>
          </p:nvPr>
        </p:nvSpPr>
        <p:spPr>
          <a:xfrm>
            <a:off x="162000" y="3263749"/>
            <a:ext cx="8982000" cy="620713"/>
          </a:xfrm>
        </p:spPr>
        <p:txBody>
          <a:bodyPr/>
          <a:lstStyle/>
          <a:p>
            <a:r>
              <a:rPr lang="en-CA" sz="2800" dirty="0" smtClean="0"/>
              <a:t>09 - Predictive Analytics Expert Analysis – Association</a:t>
            </a:r>
          </a:p>
          <a:p>
            <a:r>
              <a:rPr lang="en-CA" sz="2800" dirty="0" smtClean="0"/>
              <a:t>10 </a:t>
            </a:r>
            <a:r>
              <a:rPr lang="en-CA" sz="2800" dirty="0"/>
              <a:t>- Predictive Analytics Expert Analysis – </a:t>
            </a:r>
            <a:r>
              <a:rPr lang="en-CA" sz="2800" dirty="0" smtClean="0"/>
              <a:t>Segmentation</a:t>
            </a:r>
            <a:endParaRPr lang="en-CA" sz="2800" dirty="0"/>
          </a:p>
          <a:p>
            <a:r>
              <a:rPr lang="en-CA" sz="2800" dirty="0" smtClean="0"/>
              <a:t>11 - Predictive Analytics Expert Analysis with Teradata</a:t>
            </a:r>
          </a:p>
          <a:p>
            <a:r>
              <a:rPr lang="en-CA" sz="2800" dirty="0" smtClean="0"/>
              <a:t>12 </a:t>
            </a:r>
            <a:r>
              <a:rPr lang="en-CA" sz="2800" dirty="0"/>
              <a:t>- Predictive Analytics Expert Analysis – </a:t>
            </a:r>
            <a:r>
              <a:rPr lang="en-CA" sz="2800" dirty="0" smtClean="0"/>
              <a:t>Time Series</a:t>
            </a:r>
            <a:endParaRPr lang="en-CA" sz="2800" dirty="0"/>
          </a:p>
          <a:p>
            <a:r>
              <a:rPr lang="en-CA" sz="2800" dirty="0" smtClean="0"/>
              <a:t>13 - Predictive Analytics Expert Analysis with R</a:t>
            </a:r>
            <a:endParaRPr lang="en-CA" sz="2800" dirty="0"/>
          </a:p>
        </p:txBody>
      </p:sp>
    </p:spTree>
    <p:extLst>
      <p:ext uri="{BB962C8B-B14F-4D97-AF65-F5344CB8AC3E}">
        <p14:creationId xmlns:p14="http://schemas.microsoft.com/office/powerpoint/2010/main" val="10080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Day 4</a:t>
            </a:r>
            <a:endParaRPr lang="en-US" dirty="0"/>
          </a:p>
        </p:txBody>
      </p:sp>
      <p:pic>
        <p:nvPicPr>
          <p:cNvPr id="6" name="Picture 2" descr="C:\Users\d019534\AppData\Local\Microsoft\Windows\Temporary Internet Files\Content.IE5\STJ40QJH\275098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a:ext>
            </a:extLst>
          </a:blip>
          <a:src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63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for </a:t>
            </a:r>
            <a:r>
              <a:rPr lang="en-CA" dirty="0" smtClean="0"/>
              <a:t>Thursday June 23, 2016</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561332370"/>
              </p:ext>
            </p:extLst>
          </p:nvPr>
        </p:nvGraphicFramePr>
        <p:xfrm>
          <a:off x="242369" y="1790590"/>
          <a:ext cx="8496300" cy="3306288"/>
        </p:xfrm>
        <a:graphic>
          <a:graphicData uri="http://schemas.openxmlformats.org/drawingml/2006/table">
            <a:tbl>
              <a:tblPr firstRow="1" bandRow="1">
                <a:tableStyleId>{BC89EF96-8CEA-46FF-86C4-4CE0E7609802}</a:tableStyleId>
              </a:tblPr>
              <a:tblGrid>
                <a:gridCol w="592765"/>
                <a:gridCol w="491642"/>
                <a:gridCol w="4485115"/>
                <a:gridCol w="2926778"/>
              </a:tblGrid>
              <a:tr h="215960">
                <a:tc>
                  <a:txBody>
                    <a:bodyPr/>
                    <a:lstStyle/>
                    <a:p>
                      <a:pPr algn="ctr" fontAlgn="ctr"/>
                      <a:r>
                        <a:rPr lang="en-CA" sz="1400" u="none" strike="noStrike" dirty="0">
                          <a:effectLst/>
                        </a:rPr>
                        <a:t>Start</a:t>
                      </a:r>
                      <a:endParaRPr lang="en-CA" sz="1400" b="0" i="0" u="none" strike="noStrike" dirty="0">
                        <a:solidFill>
                          <a:srgbClr val="000000"/>
                        </a:solidFill>
                        <a:effectLst/>
                        <a:latin typeface="Cambria" panose="02040503050406030204" pitchFamily="18" charset="0"/>
                      </a:endParaRPr>
                    </a:p>
                  </a:txBody>
                  <a:tcPr marL="9262" marR="9262" marT="9262" marB="0" anchor="ctr"/>
                </a:tc>
                <a:tc>
                  <a:txBody>
                    <a:bodyPr/>
                    <a:lstStyle/>
                    <a:p>
                      <a:pPr algn="ctr" fontAlgn="ctr"/>
                      <a:r>
                        <a:rPr lang="en-CA" sz="1400" u="none" strike="noStrike">
                          <a:effectLst/>
                        </a:rPr>
                        <a:t>End</a:t>
                      </a:r>
                      <a:endParaRPr lang="en-CA" sz="1400" b="0" i="0" u="none" strike="noStrike">
                        <a:solidFill>
                          <a:srgbClr val="000000"/>
                        </a:solidFill>
                        <a:effectLst/>
                        <a:latin typeface="Cambria" panose="02040503050406030204" pitchFamily="18" charset="0"/>
                      </a:endParaRPr>
                    </a:p>
                  </a:txBody>
                  <a:tcPr marL="9262" marR="9262" marT="9262" marB="0" anchor="ctr"/>
                </a:tc>
                <a:tc>
                  <a:txBody>
                    <a:bodyPr/>
                    <a:lstStyle/>
                    <a:p>
                      <a:pPr algn="ctr" fontAlgn="ctr"/>
                      <a:r>
                        <a:rPr lang="en-CA" sz="1400" u="none" strike="noStrike">
                          <a:effectLst/>
                        </a:rPr>
                        <a:t>Topic</a:t>
                      </a:r>
                      <a:endParaRPr lang="en-CA" sz="1400" b="0" i="0" u="none" strike="noStrike">
                        <a:solidFill>
                          <a:srgbClr val="000000"/>
                        </a:solidFill>
                        <a:effectLst/>
                        <a:latin typeface="Cambria" panose="02040503050406030204" pitchFamily="18" charset="0"/>
                      </a:endParaRPr>
                    </a:p>
                  </a:txBody>
                  <a:tcPr marL="9262" marR="9262" marT="9262" marB="0" anchor="ctr"/>
                </a:tc>
                <a:tc>
                  <a:txBody>
                    <a:bodyPr/>
                    <a:lstStyle/>
                    <a:p>
                      <a:pPr algn="ctr" fontAlgn="b"/>
                      <a:r>
                        <a:rPr lang="en-CA" sz="1400" u="none" strike="noStrike" dirty="0">
                          <a:effectLst/>
                        </a:rPr>
                        <a:t>Description</a:t>
                      </a:r>
                      <a:endParaRPr lang="en-CA" sz="1400" b="0" i="0" u="none" strike="noStrike" dirty="0">
                        <a:solidFill>
                          <a:srgbClr val="000000"/>
                        </a:solidFill>
                        <a:effectLst/>
                        <a:latin typeface="Cambria" panose="02040503050406030204" pitchFamily="18" charset="0"/>
                      </a:endParaRPr>
                    </a:p>
                  </a:txBody>
                  <a:tcPr marL="9262" marR="9262" marT="9262" marB="0" anchor="b"/>
                </a:tc>
              </a:tr>
              <a:tr h="215960">
                <a:tc>
                  <a:txBody>
                    <a:bodyPr/>
                    <a:lstStyle/>
                    <a:p>
                      <a:pPr algn="r" fontAlgn="ctr"/>
                      <a:r>
                        <a:rPr lang="en-CA" sz="1400" b="0" i="0" u="none" strike="noStrike">
                          <a:solidFill>
                            <a:srgbClr val="000000"/>
                          </a:solidFill>
                          <a:effectLst/>
                          <a:latin typeface="Cambria" panose="02040503050406030204" pitchFamily="18" charset="0"/>
                        </a:rPr>
                        <a:t>9:00</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10:30</a:t>
                      </a:r>
                    </a:p>
                  </a:txBody>
                  <a:tcPr marL="7620" marR="7620" marT="7620" marB="0" anchor="ctr"/>
                </a:tc>
                <a:tc>
                  <a:txBody>
                    <a:bodyPr/>
                    <a:lstStyle/>
                    <a:p>
                      <a:pPr algn="l" fontAlgn="ctr"/>
                      <a:r>
                        <a:rPr lang="en-CA" sz="1400" b="0" i="0" u="none" strike="noStrike">
                          <a:solidFill>
                            <a:srgbClr val="000000"/>
                          </a:solidFill>
                          <a:effectLst/>
                          <a:latin typeface="Cambria" panose="02040503050406030204" pitchFamily="18" charset="0"/>
                        </a:rPr>
                        <a:t>Predictive Analytics Expert Mode</a:t>
                      </a:r>
                    </a:p>
                  </a:txBody>
                  <a:tcPr marL="7620" marR="7620" marT="7620" marB="0" anchor="ctr"/>
                </a:tc>
                <a:tc>
                  <a:txBody>
                    <a:bodyPr/>
                    <a:lstStyle/>
                    <a:p>
                      <a:pPr algn="l" fontAlgn="b"/>
                      <a:r>
                        <a:rPr lang="en-CA" sz="1400" b="0" i="0" u="none" strike="noStrike">
                          <a:solidFill>
                            <a:srgbClr val="000000"/>
                          </a:solidFill>
                          <a:effectLst/>
                          <a:latin typeface="Cambria" panose="02040503050406030204" pitchFamily="18" charset="0"/>
                        </a:rPr>
                        <a:t>Hands on Exercises in Predictive Analytics Exp cont.</a:t>
                      </a:r>
                    </a:p>
                  </a:txBody>
                  <a:tcPr marL="7620" marR="7620" marT="7620" marB="0" anchor="b"/>
                </a:tc>
              </a:tr>
              <a:tr h="215960">
                <a:tc>
                  <a:txBody>
                    <a:bodyPr/>
                    <a:lstStyle/>
                    <a:p>
                      <a:pPr algn="r" fontAlgn="ctr"/>
                      <a:r>
                        <a:rPr lang="en-CA" sz="1400" b="0" i="0" u="none" strike="noStrike">
                          <a:solidFill>
                            <a:srgbClr val="000000"/>
                          </a:solidFill>
                          <a:effectLst/>
                          <a:latin typeface="Cambria" panose="02040503050406030204" pitchFamily="18" charset="0"/>
                        </a:rPr>
                        <a:t>10:30</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10:45</a:t>
                      </a:r>
                    </a:p>
                  </a:txBody>
                  <a:tcPr marL="7620" marR="7620" marT="7620" marB="0" anchor="ctr"/>
                </a:tc>
                <a:tc>
                  <a:txBody>
                    <a:bodyPr/>
                    <a:lstStyle/>
                    <a:p>
                      <a:pPr algn="l" fontAlgn="ctr"/>
                      <a:r>
                        <a:rPr lang="en-CA" sz="1400" b="0" i="0" u="none" strike="noStrike">
                          <a:solidFill>
                            <a:srgbClr val="000000"/>
                          </a:solidFill>
                          <a:effectLst/>
                          <a:latin typeface="Cambria" panose="02040503050406030204" pitchFamily="18" charset="0"/>
                        </a:rPr>
                        <a:t>Break</a:t>
                      </a:r>
                    </a:p>
                  </a:txBody>
                  <a:tcPr marL="7620" marR="7620" marT="7620" marB="0" anchor="ctr"/>
                </a:tc>
                <a:tc>
                  <a:txBody>
                    <a:bodyPr/>
                    <a:lstStyle/>
                    <a:p>
                      <a:pPr algn="l" fontAlgn="b"/>
                      <a:r>
                        <a:rPr lang="en-CA" sz="1400" b="0" i="0" u="none" strike="noStrike">
                          <a:solidFill>
                            <a:srgbClr val="000000"/>
                          </a:solidFill>
                          <a:effectLst/>
                          <a:latin typeface="Cambria" panose="02040503050406030204" pitchFamily="18" charset="0"/>
                        </a:rPr>
                        <a:t> </a:t>
                      </a:r>
                    </a:p>
                  </a:txBody>
                  <a:tcPr marL="7620" marR="7620" marT="7620" marB="0" anchor="b"/>
                </a:tc>
              </a:tr>
              <a:tr h="215960">
                <a:tc>
                  <a:txBody>
                    <a:bodyPr/>
                    <a:lstStyle/>
                    <a:p>
                      <a:pPr algn="r" fontAlgn="ctr"/>
                      <a:r>
                        <a:rPr lang="en-CA" sz="1400" b="0" i="0" u="none" strike="noStrike">
                          <a:solidFill>
                            <a:srgbClr val="000000"/>
                          </a:solidFill>
                          <a:effectLst/>
                          <a:latin typeface="Cambria" panose="02040503050406030204" pitchFamily="18" charset="0"/>
                        </a:rPr>
                        <a:t>10:45</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12:00</a:t>
                      </a:r>
                    </a:p>
                  </a:txBody>
                  <a:tcPr marL="7620" marR="7620" marT="7620" marB="0" anchor="ctr"/>
                </a:tc>
                <a:tc>
                  <a:txBody>
                    <a:bodyPr/>
                    <a:lstStyle/>
                    <a:p>
                      <a:pPr algn="l" fontAlgn="ctr"/>
                      <a:r>
                        <a:rPr lang="en-CA" sz="1400" b="0" i="0" u="none" strike="noStrike" dirty="0">
                          <a:solidFill>
                            <a:srgbClr val="000000"/>
                          </a:solidFill>
                          <a:effectLst/>
                          <a:latin typeface="Cambria" panose="02040503050406030204" pitchFamily="18" charset="0"/>
                        </a:rPr>
                        <a:t>Geospatial analysis with ESRI ArcGIS and Lumira</a:t>
                      </a:r>
                    </a:p>
                  </a:txBody>
                  <a:tcPr marL="7620" marR="7620" marT="7620" marB="0" anchor="ctr"/>
                </a:tc>
                <a:tc>
                  <a:txBody>
                    <a:bodyPr/>
                    <a:lstStyle/>
                    <a:p>
                      <a:pPr algn="l" fontAlgn="b"/>
                      <a:r>
                        <a:rPr lang="en-CA" sz="1400" b="0" i="0" u="none" strike="noStrike">
                          <a:solidFill>
                            <a:srgbClr val="000000"/>
                          </a:solidFill>
                          <a:effectLst/>
                          <a:latin typeface="Cambria" panose="02040503050406030204" pitchFamily="18" charset="0"/>
                        </a:rPr>
                        <a:t>Hands on Exercises with Lumira and ESRI ArcGIS</a:t>
                      </a:r>
                    </a:p>
                  </a:txBody>
                  <a:tcPr marL="7620" marR="7620" marT="7620" marB="0" anchor="b"/>
                </a:tc>
              </a:tr>
              <a:tr h="249026">
                <a:tc>
                  <a:txBody>
                    <a:bodyPr/>
                    <a:lstStyle/>
                    <a:p>
                      <a:pPr algn="r" fontAlgn="ctr"/>
                      <a:r>
                        <a:rPr lang="en-CA" sz="1400" b="0" i="0" u="none" strike="noStrike">
                          <a:solidFill>
                            <a:srgbClr val="000000"/>
                          </a:solidFill>
                          <a:effectLst/>
                          <a:latin typeface="Cambria" panose="02040503050406030204" pitchFamily="18" charset="0"/>
                        </a:rPr>
                        <a:t>12:00</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13:00</a:t>
                      </a:r>
                    </a:p>
                  </a:txBody>
                  <a:tcPr marL="7620" marR="7620" marT="7620" marB="0" anchor="ctr"/>
                </a:tc>
                <a:tc>
                  <a:txBody>
                    <a:bodyPr/>
                    <a:lstStyle/>
                    <a:p>
                      <a:pPr algn="l" fontAlgn="ctr"/>
                      <a:r>
                        <a:rPr lang="en-CA" sz="1400" b="0" i="0" u="none" strike="noStrike">
                          <a:solidFill>
                            <a:srgbClr val="000000"/>
                          </a:solidFill>
                          <a:effectLst/>
                          <a:latin typeface="Cambria" panose="02040503050406030204" pitchFamily="18" charset="0"/>
                        </a:rPr>
                        <a:t>Lunch Break</a:t>
                      </a:r>
                    </a:p>
                  </a:txBody>
                  <a:tcPr marL="7620" marR="7620" marT="7620" marB="0" anchor="ctr"/>
                </a:tc>
                <a:tc>
                  <a:txBody>
                    <a:bodyPr/>
                    <a:lstStyle/>
                    <a:p>
                      <a:pPr algn="l" fontAlgn="b"/>
                      <a:r>
                        <a:rPr lang="en-CA" sz="1400" b="0" i="0" u="none" strike="noStrike">
                          <a:solidFill>
                            <a:srgbClr val="000000"/>
                          </a:solidFill>
                          <a:effectLst/>
                          <a:latin typeface="Cambria" panose="02040503050406030204" pitchFamily="18" charset="0"/>
                        </a:rPr>
                        <a:t> </a:t>
                      </a:r>
                    </a:p>
                  </a:txBody>
                  <a:tcPr marL="7620" marR="7620" marT="7620" marB="0" anchor="b"/>
                </a:tc>
              </a:tr>
              <a:tr h="215960">
                <a:tc>
                  <a:txBody>
                    <a:bodyPr/>
                    <a:lstStyle/>
                    <a:p>
                      <a:pPr algn="r" fontAlgn="ctr"/>
                      <a:r>
                        <a:rPr lang="en-CA" sz="1400" b="0" i="0" u="none" strike="noStrike">
                          <a:solidFill>
                            <a:srgbClr val="000000"/>
                          </a:solidFill>
                          <a:effectLst/>
                          <a:latin typeface="Cambria" panose="02040503050406030204" pitchFamily="18" charset="0"/>
                        </a:rPr>
                        <a:t>13:00</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13:45</a:t>
                      </a:r>
                    </a:p>
                  </a:txBody>
                  <a:tcPr marL="7620" marR="7620" marT="7620" marB="0" anchor="ctr"/>
                </a:tc>
                <a:tc>
                  <a:txBody>
                    <a:bodyPr/>
                    <a:lstStyle/>
                    <a:p>
                      <a:pPr algn="l" fontAlgn="ctr"/>
                      <a:r>
                        <a:rPr lang="en-CA" sz="1400" b="0" i="0" u="none" strike="noStrike" dirty="0">
                          <a:solidFill>
                            <a:srgbClr val="000000"/>
                          </a:solidFill>
                          <a:effectLst/>
                          <a:latin typeface="Cambria" panose="02040503050406030204" pitchFamily="18" charset="0"/>
                        </a:rPr>
                        <a:t>Geospatial analysis with ESRI ArcGIS and Lumira</a:t>
                      </a:r>
                    </a:p>
                  </a:txBody>
                  <a:tcPr marL="7620" marR="7620" marT="7620" marB="0" anchor="ctr"/>
                </a:tc>
                <a:tc>
                  <a:txBody>
                    <a:bodyPr/>
                    <a:lstStyle/>
                    <a:p>
                      <a:pPr algn="l" fontAlgn="b"/>
                      <a:r>
                        <a:rPr lang="en-CA" sz="1400" b="0" i="0" u="none" strike="noStrike">
                          <a:solidFill>
                            <a:srgbClr val="000000"/>
                          </a:solidFill>
                          <a:effectLst/>
                          <a:latin typeface="Cambria" panose="02040503050406030204" pitchFamily="18" charset="0"/>
                        </a:rPr>
                        <a:t>Hands on Exercises with Lumira and ESRI ArcGIS cont.</a:t>
                      </a:r>
                    </a:p>
                  </a:txBody>
                  <a:tcPr marL="7620" marR="7620" marT="7620" marB="0" anchor="b"/>
                </a:tc>
              </a:tr>
              <a:tr h="215960">
                <a:tc>
                  <a:txBody>
                    <a:bodyPr/>
                    <a:lstStyle/>
                    <a:p>
                      <a:pPr algn="r" fontAlgn="ctr"/>
                      <a:r>
                        <a:rPr lang="en-CA" sz="1400" b="0" i="0" u="none" strike="noStrike">
                          <a:solidFill>
                            <a:srgbClr val="000000"/>
                          </a:solidFill>
                          <a:effectLst/>
                          <a:latin typeface="Cambria" panose="02040503050406030204" pitchFamily="18" charset="0"/>
                        </a:rPr>
                        <a:t>13:45</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14:30</a:t>
                      </a:r>
                    </a:p>
                  </a:txBody>
                  <a:tcPr marL="7620" marR="7620" marT="7620" marB="0" anchor="ctr"/>
                </a:tc>
                <a:tc>
                  <a:txBody>
                    <a:bodyPr/>
                    <a:lstStyle/>
                    <a:p>
                      <a:pPr algn="l" fontAlgn="ctr"/>
                      <a:r>
                        <a:rPr lang="en-CA" sz="1400" b="0" i="0" u="none" strike="noStrike">
                          <a:solidFill>
                            <a:srgbClr val="000000"/>
                          </a:solidFill>
                          <a:effectLst/>
                          <a:latin typeface="Cambria" panose="02040503050406030204" pitchFamily="18" charset="0"/>
                        </a:rPr>
                        <a:t>Mobile App and Dashboard design: SAP BusinessObjects Design Studio</a:t>
                      </a:r>
                    </a:p>
                  </a:txBody>
                  <a:tcPr marL="7620" marR="7620" marT="7620" marB="0" anchor="ctr"/>
                </a:tc>
                <a:tc>
                  <a:txBody>
                    <a:bodyPr/>
                    <a:lstStyle/>
                    <a:p>
                      <a:pPr algn="l" fontAlgn="b"/>
                      <a:r>
                        <a:rPr lang="en-CA" sz="1400" b="0" i="0" u="none" strike="noStrike">
                          <a:solidFill>
                            <a:srgbClr val="000000"/>
                          </a:solidFill>
                          <a:effectLst/>
                          <a:latin typeface="Cambria" panose="02040503050406030204" pitchFamily="18" charset="0"/>
                        </a:rPr>
                        <a:t>Hands on Exercises with Design Studio</a:t>
                      </a:r>
                    </a:p>
                  </a:txBody>
                  <a:tcPr marL="7620" marR="7620" marT="7620" marB="0" anchor="b"/>
                </a:tc>
              </a:tr>
              <a:tr h="215960">
                <a:tc>
                  <a:txBody>
                    <a:bodyPr/>
                    <a:lstStyle/>
                    <a:p>
                      <a:pPr algn="r" fontAlgn="ctr"/>
                      <a:r>
                        <a:rPr lang="en-CA" sz="1400" b="0" i="0" u="none" strike="noStrike">
                          <a:solidFill>
                            <a:srgbClr val="000000"/>
                          </a:solidFill>
                          <a:effectLst/>
                          <a:latin typeface="Cambria" panose="02040503050406030204" pitchFamily="18" charset="0"/>
                        </a:rPr>
                        <a:t>14:30</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14:45</a:t>
                      </a:r>
                    </a:p>
                  </a:txBody>
                  <a:tcPr marL="7620" marR="7620" marT="7620" marB="0" anchor="ctr"/>
                </a:tc>
                <a:tc>
                  <a:txBody>
                    <a:bodyPr/>
                    <a:lstStyle/>
                    <a:p>
                      <a:pPr algn="l" fontAlgn="ctr"/>
                      <a:r>
                        <a:rPr lang="en-CA" sz="1400" b="0" i="0" u="none" strike="noStrike">
                          <a:solidFill>
                            <a:srgbClr val="000000"/>
                          </a:solidFill>
                          <a:effectLst/>
                          <a:latin typeface="Cambria" panose="02040503050406030204" pitchFamily="18" charset="0"/>
                        </a:rPr>
                        <a:t>Break</a:t>
                      </a:r>
                    </a:p>
                  </a:txBody>
                  <a:tcPr marL="7620" marR="7620" marT="7620" marB="0" anchor="ctr"/>
                </a:tc>
                <a:tc>
                  <a:txBody>
                    <a:bodyPr/>
                    <a:lstStyle/>
                    <a:p>
                      <a:pPr algn="l" fontAlgn="b"/>
                      <a:r>
                        <a:rPr lang="en-CA" sz="1400" b="0" i="0" u="none" strike="noStrike">
                          <a:solidFill>
                            <a:srgbClr val="000000"/>
                          </a:solidFill>
                          <a:effectLst/>
                          <a:latin typeface="Cambria" panose="02040503050406030204" pitchFamily="18" charset="0"/>
                        </a:rPr>
                        <a:t> </a:t>
                      </a:r>
                    </a:p>
                  </a:txBody>
                  <a:tcPr marL="7620" marR="7620" marT="7620" marB="0" anchor="b"/>
                </a:tc>
              </a:tr>
              <a:tr h="215960">
                <a:tc>
                  <a:txBody>
                    <a:bodyPr/>
                    <a:lstStyle/>
                    <a:p>
                      <a:pPr algn="r" fontAlgn="ctr"/>
                      <a:r>
                        <a:rPr lang="en-CA" sz="1400" b="0" i="0" u="none" strike="noStrike">
                          <a:solidFill>
                            <a:srgbClr val="000000"/>
                          </a:solidFill>
                          <a:effectLst/>
                          <a:latin typeface="Cambria" panose="02040503050406030204" pitchFamily="18" charset="0"/>
                        </a:rPr>
                        <a:t>14:45</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16:30</a:t>
                      </a:r>
                    </a:p>
                  </a:txBody>
                  <a:tcPr marL="7620" marR="7620" marT="7620" marB="0" anchor="ctr"/>
                </a:tc>
                <a:tc>
                  <a:txBody>
                    <a:bodyPr/>
                    <a:lstStyle/>
                    <a:p>
                      <a:pPr algn="l" fontAlgn="ctr"/>
                      <a:r>
                        <a:rPr lang="en-CA" sz="1400" b="0" i="0" u="none" strike="noStrike">
                          <a:solidFill>
                            <a:srgbClr val="000000"/>
                          </a:solidFill>
                          <a:effectLst/>
                          <a:latin typeface="Cambria" panose="02040503050406030204" pitchFamily="18" charset="0"/>
                        </a:rPr>
                        <a:t>Mobile App and Dashboard design: SAP BusinessObjects Design Studio</a:t>
                      </a:r>
                    </a:p>
                  </a:txBody>
                  <a:tcPr marL="7620" marR="7620" marT="7620" marB="0" anchor="ctr"/>
                </a:tc>
                <a:tc>
                  <a:txBody>
                    <a:bodyPr/>
                    <a:lstStyle/>
                    <a:p>
                      <a:pPr algn="l" fontAlgn="b"/>
                      <a:r>
                        <a:rPr lang="en-CA" sz="1400" b="0" i="0" u="none" strike="noStrike">
                          <a:solidFill>
                            <a:srgbClr val="000000"/>
                          </a:solidFill>
                          <a:effectLst/>
                          <a:latin typeface="Cambria" panose="02040503050406030204" pitchFamily="18" charset="0"/>
                        </a:rPr>
                        <a:t>Hands on Exercises with Design Studio cont.</a:t>
                      </a:r>
                    </a:p>
                  </a:txBody>
                  <a:tcPr marL="7620" marR="7620" marT="7620" marB="0" anchor="b"/>
                </a:tc>
              </a:tr>
              <a:tr h="215960">
                <a:tc>
                  <a:txBody>
                    <a:bodyPr/>
                    <a:lstStyle/>
                    <a:p>
                      <a:pPr algn="r" fontAlgn="ctr"/>
                      <a:r>
                        <a:rPr lang="en-CA" sz="1400" b="0" i="0" u="none" strike="noStrike">
                          <a:solidFill>
                            <a:srgbClr val="000000"/>
                          </a:solidFill>
                          <a:effectLst/>
                          <a:latin typeface="Cambria" panose="02040503050406030204" pitchFamily="18" charset="0"/>
                        </a:rPr>
                        <a:t>16:30</a:t>
                      </a:r>
                    </a:p>
                  </a:txBody>
                  <a:tcPr marL="7620" marR="7620" marT="7620" marB="0" anchor="ctr"/>
                </a:tc>
                <a:tc>
                  <a:txBody>
                    <a:bodyPr/>
                    <a:lstStyle/>
                    <a:p>
                      <a:pPr algn="r" fontAlgn="ctr"/>
                      <a:r>
                        <a:rPr lang="en-CA" sz="1400" b="0" i="0" u="none" strike="noStrike">
                          <a:solidFill>
                            <a:srgbClr val="000000"/>
                          </a:solidFill>
                          <a:effectLst/>
                          <a:latin typeface="Cambria" panose="02040503050406030204" pitchFamily="18" charset="0"/>
                        </a:rPr>
                        <a:t>17:00</a:t>
                      </a:r>
                    </a:p>
                  </a:txBody>
                  <a:tcPr marL="7620" marR="7620" marT="7620" marB="0" anchor="ctr"/>
                </a:tc>
                <a:tc>
                  <a:txBody>
                    <a:bodyPr/>
                    <a:lstStyle/>
                    <a:p>
                      <a:pPr algn="l" fontAlgn="ctr"/>
                      <a:r>
                        <a:rPr lang="en-CA" sz="1400" b="0" i="0" u="none" strike="noStrike">
                          <a:solidFill>
                            <a:srgbClr val="000000"/>
                          </a:solidFill>
                          <a:effectLst/>
                          <a:latin typeface="Cambria" panose="02040503050406030204" pitchFamily="18" charset="0"/>
                        </a:rPr>
                        <a:t>Wrap up</a:t>
                      </a:r>
                    </a:p>
                  </a:txBody>
                  <a:tcPr marL="7620" marR="7620" marT="7620" marB="0" anchor="ctr"/>
                </a:tc>
                <a:tc>
                  <a:txBody>
                    <a:bodyPr/>
                    <a:lstStyle/>
                    <a:p>
                      <a:pPr algn="l" fontAlgn="b"/>
                      <a:r>
                        <a:rPr lang="en-CA" sz="1400" b="0" i="0" u="none" strike="noStrike" dirty="0">
                          <a:solidFill>
                            <a:srgbClr val="000000"/>
                          </a:solidFill>
                          <a:effectLst/>
                          <a:latin typeface="Cambria" panose="02040503050406030204" pitchFamily="18" charset="0"/>
                        </a:rPr>
                        <a:t>Discussion and debrief</a:t>
                      </a:r>
                    </a:p>
                  </a:txBody>
                  <a:tcPr marL="7620" marR="7620" marT="7620" marB="0" anchor="b"/>
                </a:tc>
              </a:tr>
            </a:tbl>
          </a:graphicData>
        </a:graphic>
      </p:graphicFrame>
    </p:spTree>
    <p:extLst>
      <p:ext uri="{BB962C8B-B14F-4D97-AF65-F5344CB8AC3E}">
        <p14:creationId xmlns:p14="http://schemas.microsoft.com/office/powerpoint/2010/main" val="349473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Geospatial Analysis with ESRI ArcGIS and Lumira</a:t>
            </a:r>
            <a:endParaRPr lang="en-US" dirty="0"/>
          </a:p>
        </p:txBody>
      </p:sp>
      <p:sp>
        <p:nvSpPr>
          <p:cNvPr id="4" name="TextBox 3"/>
          <p:cNvSpPr txBox="1"/>
          <p:nvPr/>
        </p:nvSpPr>
        <p:spPr>
          <a:xfrm>
            <a:off x="412376" y="6158753"/>
            <a:ext cx="65"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endParaRPr lang="en-CA" sz="1800" kern="0" dirty="0" err="1" smtClean="0">
              <a:ea typeface="Arial Unicode MS" pitchFamily="34" charset="-128"/>
              <a:cs typeface="Arial Unicode MS" pitchFamily="34" charset="-128"/>
            </a:endParaRPr>
          </a:p>
        </p:txBody>
      </p:sp>
    </p:spTree>
    <p:extLst>
      <p:ext uri="{BB962C8B-B14F-4D97-AF65-F5344CB8AC3E}">
        <p14:creationId xmlns:p14="http://schemas.microsoft.com/office/powerpoint/2010/main" val="291653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87084"/>
          </a:xfrm>
          <a:prstGeom prst="rect">
            <a:avLst/>
          </a:prstGeom>
        </p:spPr>
      </p:pic>
      <p:pic>
        <p:nvPicPr>
          <p:cNvPr id="4" name="Picture 3"/>
          <p:cNvPicPr>
            <a:picLocks noChangeAspect="1"/>
          </p:cNvPicPr>
          <p:nvPr/>
        </p:nvPicPr>
        <p:blipFill>
          <a:blip r:embed="rId3"/>
          <a:stretch>
            <a:fillRect/>
          </a:stretch>
        </p:blipFill>
        <p:spPr>
          <a:xfrm>
            <a:off x="7432372" y="169321"/>
            <a:ext cx="1489130" cy="665783"/>
          </a:xfrm>
          <a:prstGeom prst="rect">
            <a:avLst/>
          </a:prstGeom>
        </p:spPr>
      </p:pic>
    </p:spTree>
    <p:extLst>
      <p:ext uri="{BB962C8B-B14F-4D97-AF65-F5344CB8AC3E}">
        <p14:creationId xmlns:p14="http://schemas.microsoft.com/office/powerpoint/2010/main" val="352946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203324" y="3629845"/>
            <a:ext cx="4893967" cy="2451868"/>
          </a:xfrm>
          <a:prstGeom prst="rect">
            <a:avLst/>
          </a:prstGeom>
        </p:spPr>
      </p:pic>
      <p:pic>
        <p:nvPicPr>
          <p:cNvPr id="7" name="Picture 6"/>
          <p:cNvPicPr>
            <a:picLocks noChangeAspect="1"/>
          </p:cNvPicPr>
          <p:nvPr/>
        </p:nvPicPr>
        <p:blipFill>
          <a:blip r:embed="rId4"/>
          <a:stretch>
            <a:fillRect/>
          </a:stretch>
        </p:blipFill>
        <p:spPr>
          <a:xfrm>
            <a:off x="324000" y="2476785"/>
            <a:ext cx="3465513" cy="3668713"/>
          </a:xfrm>
          <a:prstGeom prst="rect">
            <a:avLst/>
          </a:prstGeom>
        </p:spPr>
      </p:pic>
      <p:sp>
        <p:nvSpPr>
          <p:cNvPr id="2" name="Title 1"/>
          <p:cNvSpPr>
            <a:spLocks noGrp="1"/>
          </p:cNvSpPr>
          <p:nvPr>
            <p:ph type="title"/>
          </p:nvPr>
        </p:nvSpPr>
        <p:spPr/>
        <p:txBody>
          <a:bodyPr/>
          <a:lstStyle/>
          <a:p>
            <a:r>
              <a:rPr lang="en-US" dirty="0" smtClean="0"/>
              <a:t>Where to find the materials for this workshop?</a:t>
            </a:r>
            <a:endParaRPr lang="en-US" dirty="0"/>
          </a:p>
        </p:txBody>
      </p:sp>
      <p:sp>
        <p:nvSpPr>
          <p:cNvPr id="3" name="Text Placeholder 2"/>
          <p:cNvSpPr>
            <a:spLocks noGrp="1"/>
          </p:cNvSpPr>
          <p:nvPr>
            <p:ph type="body" sz="quarter" idx="10"/>
          </p:nvPr>
        </p:nvSpPr>
        <p:spPr>
          <a:xfrm>
            <a:off x="324000" y="1592646"/>
            <a:ext cx="8494713" cy="4391026"/>
          </a:xfrm>
        </p:spPr>
        <p:txBody>
          <a:bodyPr/>
          <a:lstStyle/>
          <a:p>
            <a:r>
              <a:rPr lang="en-US" dirty="0" smtClean="0"/>
              <a:t>Workshops at various SAP UA events have their own discussion thread. Workshop materials are posted in the thread</a:t>
            </a:r>
          </a:p>
          <a:p>
            <a:endParaRPr lang="en-US" dirty="0"/>
          </a:p>
        </p:txBody>
      </p:sp>
      <p:sp>
        <p:nvSpPr>
          <p:cNvPr id="8" name="Oval 7"/>
          <p:cNvSpPr/>
          <p:nvPr/>
        </p:nvSpPr>
        <p:spPr bwMode="gray">
          <a:xfrm>
            <a:off x="202422" y="5212036"/>
            <a:ext cx="755780" cy="354563"/>
          </a:xfrm>
          <a:prstGeom prst="ellipse">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E35500"/>
              </a:solidFill>
              <a:ea typeface="Arial Unicode MS" pitchFamily="34" charset="-128"/>
              <a:cs typeface="Arial Unicode MS" pitchFamily="34" charset="-128"/>
            </a:endParaRPr>
          </a:p>
        </p:txBody>
      </p:sp>
      <p:sp>
        <p:nvSpPr>
          <p:cNvPr id="9" name="Right Arrow 8"/>
          <p:cNvSpPr/>
          <p:nvPr/>
        </p:nvSpPr>
        <p:spPr bwMode="gray">
          <a:xfrm>
            <a:off x="3789513" y="5566599"/>
            <a:ext cx="1493687" cy="424542"/>
          </a:xfrm>
          <a:prstGeom prst="rightArrow">
            <a:avLst/>
          </a:prstGeom>
          <a:ln>
            <a:headEnd/>
            <a:tailEnd/>
          </a:ln>
        </p:spPr>
        <p:style>
          <a:lnRef idx="0">
            <a:schemeClr val="accent5"/>
          </a:lnRef>
          <a:fillRef idx="3">
            <a:schemeClr val="accent5"/>
          </a:fillRef>
          <a:effectRef idx="3">
            <a:schemeClr val="accent5"/>
          </a:effectRef>
          <a:fontRef idx="minor">
            <a:schemeClr val="lt1"/>
          </a:fontRef>
        </p:style>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FFFFFF"/>
              </a:solidFill>
              <a:ea typeface="Arial Unicode MS" pitchFamily="34" charset="-128"/>
              <a:cs typeface="Arial Unicode MS" pitchFamily="34" charset="-128"/>
            </a:endParaRPr>
          </a:p>
        </p:txBody>
      </p:sp>
      <p:graphicFrame>
        <p:nvGraphicFramePr>
          <p:cNvPr id="12" name="Diagram 11"/>
          <p:cNvGraphicFramePr/>
          <p:nvPr>
            <p:extLst>
              <p:ext uri="{D42A27DB-BD31-4B8C-83A1-F6EECF244321}">
                <p14:modId xmlns:p14="http://schemas.microsoft.com/office/powerpoint/2010/main" val="286996302"/>
              </p:ext>
            </p:extLst>
          </p:nvPr>
        </p:nvGraphicFramePr>
        <p:xfrm>
          <a:off x="507999" y="1080000"/>
          <a:ext cx="8085495" cy="5282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21488142"/>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203142" cy="6858000"/>
          </a:xfrm>
          <a:prstGeom prst="rect">
            <a:avLst/>
          </a:prstGeom>
        </p:spPr>
      </p:pic>
      <p:pic>
        <p:nvPicPr>
          <p:cNvPr id="6" name="Picture 5"/>
          <p:cNvPicPr>
            <a:picLocks noChangeAspect="1"/>
          </p:cNvPicPr>
          <p:nvPr/>
        </p:nvPicPr>
        <p:blipFill>
          <a:blip r:embed="rId3"/>
          <a:stretch>
            <a:fillRect/>
          </a:stretch>
        </p:blipFill>
        <p:spPr>
          <a:xfrm>
            <a:off x="7432372" y="169321"/>
            <a:ext cx="1489130" cy="665783"/>
          </a:xfrm>
          <a:prstGeom prst="rect">
            <a:avLst/>
          </a:prstGeom>
        </p:spPr>
      </p:pic>
    </p:spTree>
    <p:extLst>
      <p:ext uri="{BB962C8B-B14F-4D97-AF65-F5344CB8AC3E}">
        <p14:creationId xmlns:p14="http://schemas.microsoft.com/office/powerpoint/2010/main" val="72569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54309" cy="6858000"/>
          </a:xfrm>
          <a:prstGeom prst="rect">
            <a:avLst/>
          </a:prstGeom>
        </p:spPr>
      </p:pic>
      <p:pic>
        <p:nvPicPr>
          <p:cNvPr id="5" name="Picture 4"/>
          <p:cNvPicPr>
            <a:picLocks noChangeAspect="1"/>
          </p:cNvPicPr>
          <p:nvPr/>
        </p:nvPicPr>
        <p:blipFill>
          <a:blip r:embed="rId3"/>
          <a:stretch>
            <a:fillRect/>
          </a:stretch>
        </p:blipFill>
        <p:spPr>
          <a:xfrm>
            <a:off x="7432372" y="169321"/>
            <a:ext cx="1489130" cy="665783"/>
          </a:xfrm>
          <a:prstGeom prst="rect">
            <a:avLst/>
          </a:prstGeom>
        </p:spPr>
      </p:pic>
    </p:spTree>
    <p:extLst>
      <p:ext uri="{BB962C8B-B14F-4D97-AF65-F5344CB8AC3E}">
        <p14:creationId xmlns:p14="http://schemas.microsoft.com/office/powerpoint/2010/main" val="199301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9213272" cy="6858000"/>
          </a:xfrm>
          <a:prstGeom prst="rect">
            <a:avLst/>
          </a:prstGeom>
        </p:spPr>
      </p:pic>
      <p:pic>
        <p:nvPicPr>
          <p:cNvPr id="5" name="Picture 4"/>
          <p:cNvPicPr>
            <a:picLocks noChangeAspect="1"/>
          </p:cNvPicPr>
          <p:nvPr/>
        </p:nvPicPr>
        <p:blipFill>
          <a:blip r:embed="rId3"/>
          <a:stretch>
            <a:fillRect/>
          </a:stretch>
        </p:blipFill>
        <p:spPr>
          <a:xfrm>
            <a:off x="7432372" y="169321"/>
            <a:ext cx="1489130" cy="665783"/>
          </a:xfrm>
          <a:prstGeom prst="rect">
            <a:avLst/>
          </a:prstGeom>
        </p:spPr>
      </p:pic>
    </p:spTree>
    <p:extLst>
      <p:ext uri="{BB962C8B-B14F-4D97-AF65-F5344CB8AC3E}">
        <p14:creationId xmlns:p14="http://schemas.microsoft.com/office/powerpoint/2010/main" val="427143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72097" cy="6858000"/>
          </a:xfrm>
          <a:prstGeom prst="rect">
            <a:avLst/>
          </a:prstGeom>
        </p:spPr>
      </p:pic>
      <p:pic>
        <p:nvPicPr>
          <p:cNvPr id="5" name="Picture 4"/>
          <p:cNvPicPr>
            <a:picLocks noChangeAspect="1"/>
          </p:cNvPicPr>
          <p:nvPr/>
        </p:nvPicPr>
        <p:blipFill>
          <a:blip r:embed="rId3"/>
          <a:stretch>
            <a:fillRect/>
          </a:stretch>
        </p:blipFill>
        <p:spPr>
          <a:xfrm>
            <a:off x="7432372" y="169321"/>
            <a:ext cx="1489130" cy="665783"/>
          </a:xfrm>
          <a:prstGeom prst="rect">
            <a:avLst/>
          </a:prstGeom>
        </p:spPr>
      </p:pic>
    </p:spTree>
    <p:extLst>
      <p:ext uri="{BB962C8B-B14F-4D97-AF65-F5344CB8AC3E}">
        <p14:creationId xmlns:p14="http://schemas.microsoft.com/office/powerpoint/2010/main" val="322766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90182" cy="6858000"/>
          </a:xfrm>
          <a:prstGeom prst="rect">
            <a:avLst/>
          </a:prstGeom>
        </p:spPr>
      </p:pic>
      <p:pic>
        <p:nvPicPr>
          <p:cNvPr id="5" name="Picture 4"/>
          <p:cNvPicPr>
            <a:picLocks noChangeAspect="1"/>
          </p:cNvPicPr>
          <p:nvPr/>
        </p:nvPicPr>
        <p:blipFill>
          <a:blip r:embed="rId3"/>
          <a:stretch>
            <a:fillRect/>
          </a:stretch>
        </p:blipFill>
        <p:spPr>
          <a:xfrm>
            <a:off x="7432372" y="169321"/>
            <a:ext cx="1489130" cy="665783"/>
          </a:xfrm>
          <a:prstGeom prst="rect">
            <a:avLst/>
          </a:prstGeom>
        </p:spPr>
      </p:pic>
    </p:spTree>
    <p:extLst>
      <p:ext uri="{BB962C8B-B14F-4D97-AF65-F5344CB8AC3E}">
        <p14:creationId xmlns:p14="http://schemas.microsoft.com/office/powerpoint/2010/main" val="378382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208212" cy="6857999"/>
          </a:xfrm>
          <a:prstGeom prst="rect">
            <a:avLst/>
          </a:prstGeom>
        </p:spPr>
      </p:pic>
      <p:pic>
        <p:nvPicPr>
          <p:cNvPr id="5" name="Picture 4"/>
          <p:cNvPicPr>
            <a:picLocks noChangeAspect="1"/>
          </p:cNvPicPr>
          <p:nvPr/>
        </p:nvPicPr>
        <p:blipFill>
          <a:blip r:embed="rId3"/>
          <a:stretch>
            <a:fillRect/>
          </a:stretch>
        </p:blipFill>
        <p:spPr>
          <a:xfrm>
            <a:off x="7432372" y="169321"/>
            <a:ext cx="1489130" cy="665783"/>
          </a:xfrm>
          <a:prstGeom prst="rect">
            <a:avLst/>
          </a:prstGeom>
        </p:spPr>
      </p:pic>
    </p:spTree>
    <p:extLst>
      <p:ext uri="{BB962C8B-B14F-4D97-AF65-F5344CB8AC3E}">
        <p14:creationId xmlns:p14="http://schemas.microsoft.com/office/powerpoint/2010/main" val="18702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213507" cy="6858000"/>
          </a:xfrm>
          <a:prstGeom prst="rect">
            <a:avLst/>
          </a:prstGeom>
        </p:spPr>
      </p:pic>
      <p:pic>
        <p:nvPicPr>
          <p:cNvPr id="5" name="Picture 4"/>
          <p:cNvPicPr>
            <a:picLocks noChangeAspect="1"/>
          </p:cNvPicPr>
          <p:nvPr/>
        </p:nvPicPr>
        <p:blipFill>
          <a:blip r:embed="rId3"/>
          <a:stretch>
            <a:fillRect/>
          </a:stretch>
        </p:blipFill>
        <p:spPr>
          <a:xfrm>
            <a:off x="7432372" y="169321"/>
            <a:ext cx="1489130" cy="665783"/>
          </a:xfrm>
          <a:prstGeom prst="rect">
            <a:avLst/>
          </a:prstGeom>
        </p:spPr>
      </p:pic>
    </p:spTree>
    <p:extLst>
      <p:ext uri="{BB962C8B-B14F-4D97-AF65-F5344CB8AC3E}">
        <p14:creationId xmlns:p14="http://schemas.microsoft.com/office/powerpoint/2010/main" val="221756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231626" cy="6858000"/>
          </a:xfrm>
          <a:prstGeom prst="rect">
            <a:avLst/>
          </a:prstGeom>
        </p:spPr>
      </p:pic>
      <p:pic>
        <p:nvPicPr>
          <p:cNvPr id="5" name="Picture 4"/>
          <p:cNvPicPr>
            <a:picLocks noChangeAspect="1"/>
          </p:cNvPicPr>
          <p:nvPr/>
        </p:nvPicPr>
        <p:blipFill>
          <a:blip r:embed="rId3"/>
          <a:stretch>
            <a:fillRect/>
          </a:stretch>
        </p:blipFill>
        <p:spPr>
          <a:xfrm>
            <a:off x="7432372" y="169321"/>
            <a:ext cx="1489130" cy="665783"/>
          </a:xfrm>
          <a:prstGeom prst="rect">
            <a:avLst/>
          </a:prstGeom>
        </p:spPr>
      </p:pic>
      <p:sp>
        <p:nvSpPr>
          <p:cNvPr id="6" name="Rounded Rectangular Callout 5"/>
          <p:cNvSpPr/>
          <p:nvPr/>
        </p:nvSpPr>
        <p:spPr bwMode="gray">
          <a:xfrm>
            <a:off x="4377268" y="397933"/>
            <a:ext cx="2277532" cy="1210734"/>
          </a:xfrm>
          <a:prstGeom prst="wedgeRoundRectCallout">
            <a:avLst>
              <a:gd name="adj1" fmla="val 42127"/>
              <a:gd name="adj2" fmla="val 104128"/>
              <a:gd name="adj3" fmla="val 16667"/>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CA" b="0" i="0" u="none" strike="noStrike" kern="0" cap="none" spc="0" normalizeH="0" baseline="0" noProof="0" dirty="0" smtClean="0">
                <a:ln>
                  <a:noFill/>
                </a:ln>
                <a:effectLst/>
                <a:uLnTx/>
                <a:uFillTx/>
                <a:ea typeface="Arial Unicode MS" pitchFamily="34" charset="-128"/>
                <a:cs typeface="Arial Unicode MS" pitchFamily="34" charset="-128"/>
              </a:rPr>
              <a:t>e.g. SAP Lumira and </a:t>
            </a:r>
            <a:r>
              <a:rPr lang="en-CA" kern="0" dirty="0" smtClean="0">
                <a:ea typeface="Arial Unicode MS" pitchFamily="34" charset="-128"/>
                <a:cs typeface="Arial Unicode MS" pitchFamily="34" charset="-128"/>
              </a:rPr>
              <a:t>Predictive Analytics Expert Mode</a:t>
            </a:r>
            <a:endParaRPr kumimoji="0" lang="en-CA"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87271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Dashboards with</a:t>
            </a:r>
            <a:br>
              <a:rPr lang="en-CA" dirty="0" smtClean="0"/>
            </a:br>
            <a:r>
              <a:rPr lang="en-CA" dirty="0" smtClean="0"/>
              <a:t>BusinessObjects Design Studio</a:t>
            </a:r>
            <a:endParaRPr lang="en-US" dirty="0"/>
          </a:p>
        </p:txBody>
      </p:sp>
    </p:spTree>
    <p:extLst>
      <p:ext uri="{BB962C8B-B14F-4D97-AF65-F5344CB8AC3E}">
        <p14:creationId xmlns:p14="http://schemas.microsoft.com/office/powerpoint/2010/main" val="26888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Analytics Tools Overview</a:t>
            </a:r>
            <a:endParaRPr lang="en-US" dirty="0"/>
          </a:p>
        </p:txBody>
      </p:sp>
      <p:graphicFrame>
        <p:nvGraphicFramePr>
          <p:cNvPr id="3" name="Diagram 2"/>
          <p:cNvGraphicFramePr/>
          <p:nvPr>
            <p:extLst/>
          </p:nvPr>
        </p:nvGraphicFramePr>
        <p:xfrm>
          <a:off x="148983" y="1831562"/>
          <a:ext cx="8739346" cy="24998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nvPr>
        </p:nvGraphicFramePr>
        <p:xfrm>
          <a:off x="135602" y="4457701"/>
          <a:ext cx="8725656" cy="13625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Oval 5"/>
          <p:cNvSpPr/>
          <p:nvPr/>
        </p:nvSpPr>
        <p:spPr bwMode="gray">
          <a:xfrm>
            <a:off x="3669080" y="1816395"/>
            <a:ext cx="829350" cy="1161292"/>
          </a:xfrm>
          <a:prstGeom prst="ellipse">
            <a:avLst/>
          </a:prstGeom>
          <a:noFill/>
          <a:ln w="28575" algn="ctr">
            <a:solidFill>
              <a:srgbClr val="C0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CA"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Oval 7"/>
          <p:cNvSpPr/>
          <p:nvPr/>
        </p:nvSpPr>
        <p:spPr bwMode="gray">
          <a:xfrm>
            <a:off x="148983" y="1816395"/>
            <a:ext cx="829350" cy="1161292"/>
          </a:xfrm>
          <a:prstGeom prst="ellipse">
            <a:avLst/>
          </a:prstGeom>
          <a:noFill/>
          <a:ln w="28575" algn="ctr">
            <a:solidFill>
              <a:srgbClr val="C00000"/>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CA"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 name="Rounded Rectangular Callout 6"/>
          <p:cNvSpPr/>
          <p:nvPr/>
        </p:nvSpPr>
        <p:spPr bwMode="gray">
          <a:xfrm>
            <a:off x="815595" y="1078873"/>
            <a:ext cx="971424" cy="612648"/>
          </a:xfrm>
          <a:prstGeom prst="wedgeRoundRectCallout">
            <a:avLst>
              <a:gd name="adj1" fmla="val -51282"/>
              <a:gd name="adj2" fmla="val 116641"/>
              <a:gd name="adj3" fmla="val 16667"/>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CA" sz="1400" b="0" i="0" u="none" strike="noStrike" kern="0" cap="none" spc="0" normalizeH="0" baseline="0" noProof="0" dirty="0" smtClean="0">
                <a:ln>
                  <a:noFill/>
                </a:ln>
                <a:effectLst/>
                <a:uLnTx/>
                <a:uFillTx/>
                <a:ea typeface="Arial Unicode MS" pitchFamily="34" charset="-128"/>
                <a:cs typeface="Arial Unicode MS" pitchFamily="34" charset="-128"/>
              </a:rPr>
              <a:t>Query Designer</a:t>
            </a:r>
          </a:p>
        </p:txBody>
      </p:sp>
    </p:spTree>
    <p:extLst>
      <p:ext uri="{BB962C8B-B14F-4D97-AF65-F5344CB8AC3E}">
        <p14:creationId xmlns:p14="http://schemas.microsoft.com/office/powerpoint/2010/main" val="1680892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software?</a:t>
            </a:r>
            <a:endParaRPr lang="en-US" dirty="0"/>
          </a:p>
        </p:txBody>
      </p:sp>
      <p:sp>
        <p:nvSpPr>
          <p:cNvPr id="3" name="Text Placeholder 2"/>
          <p:cNvSpPr>
            <a:spLocks noGrp="1"/>
          </p:cNvSpPr>
          <p:nvPr>
            <p:ph type="body" sz="quarter" idx="10"/>
          </p:nvPr>
        </p:nvSpPr>
        <p:spPr>
          <a:xfrm>
            <a:off x="324000" y="1583111"/>
            <a:ext cx="8494713" cy="4391026"/>
          </a:xfrm>
        </p:spPr>
        <p:txBody>
          <a:bodyPr/>
          <a:lstStyle/>
          <a:p>
            <a:pPr marL="285750" indent="-285750">
              <a:buFont typeface="Arial" panose="020B0604020202020204" pitchFamily="34" charset="0"/>
              <a:buChar char="•"/>
            </a:pPr>
            <a:r>
              <a:rPr lang="en-US" dirty="0" smtClean="0"/>
              <a:t>Your UCC will provide you a URL and access to the software download page.</a:t>
            </a:r>
          </a:p>
          <a:p>
            <a:pPr marL="285750" indent="-285750">
              <a:buFont typeface="Arial" panose="020B0604020202020204" pitchFamily="34" charset="0"/>
              <a:buChar char="•"/>
            </a:pPr>
            <a:r>
              <a:rPr lang="en-US" dirty="0" smtClean="0"/>
              <a:t>Note that software versions change often so check the download site for the latest version</a:t>
            </a:r>
          </a:p>
          <a:p>
            <a:pPr marL="285750" indent="-285750">
              <a:buFont typeface="Arial" panose="020B0604020202020204" pitchFamily="34" charset="0"/>
              <a:buChar char="•"/>
            </a:pPr>
            <a:r>
              <a:rPr lang="en-US" dirty="0" smtClean="0"/>
              <a:t>Some software is also available on a trial basis from sap.com</a:t>
            </a:r>
          </a:p>
          <a:p>
            <a:pPr marL="285750" indent="-285750">
              <a:buFont typeface="Arial" panose="020B0604020202020204" pitchFamily="34" charset="0"/>
              <a:buChar char="•"/>
            </a:pPr>
            <a:r>
              <a:rPr lang="en-US" dirty="0" smtClean="0"/>
              <a:t>Most software runs only on Windows (this has implications for your lab setup and your students’ laptops)</a:t>
            </a:r>
          </a:p>
          <a:p>
            <a:pPr marL="285750" indent="-285750">
              <a:buFont typeface="Arial" panose="020B0604020202020204" pitchFamily="34" charset="0"/>
              <a:buChar char="•"/>
            </a:pPr>
            <a:r>
              <a:rPr lang="en-US" dirty="0" smtClean="0"/>
              <a:t>Note that software has dependencies on your operating system, number of bits, version of Microsoft Office, JAVA etc.</a:t>
            </a:r>
          </a:p>
        </p:txBody>
      </p:sp>
      <p:sp>
        <p:nvSpPr>
          <p:cNvPr id="4" name="Rectangle 3"/>
          <p:cNvSpPr/>
          <p:nvPr/>
        </p:nvSpPr>
        <p:spPr>
          <a:xfrm>
            <a:off x="731520" y="5116180"/>
            <a:ext cx="6583680" cy="1323439"/>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en-US" sz="2000" i="1" dirty="0">
                <a:solidFill>
                  <a:srgbClr val="FFFFFF"/>
                </a:solidFill>
              </a:rPr>
              <a:t>Some schools such as USC have implemented a “Virtual Lab” where all software is installed </a:t>
            </a:r>
            <a:r>
              <a:rPr lang="en-US" sz="2000" i="1" dirty="0" smtClean="0">
                <a:solidFill>
                  <a:srgbClr val="FFFFFF"/>
                </a:solidFill>
              </a:rPr>
              <a:t>on remote servers so </a:t>
            </a:r>
            <a:r>
              <a:rPr lang="en-US" sz="2000" i="1" dirty="0">
                <a:solidFill>
                  <a:srgbClr val="FFFFFF"/>
                </a:solidFill>
              </a:rPr>
              <a:t>that students can remote desktop in (from both Windows and MAC</a:t>
            </a:r>
            <a:r>
              <a:rPr lang="en-US" sz="2000" i="1" dirty="0" smtClean="0">
                <a:solidFill>
                  <a:srgbClr val="FFFFFF"/>
                </a:solidFill>
              </a:rPr>
              <a:t>) – </a:t>
            </a:r>
            <a:r>
              <a:rPr lang="en-US" sz="2000" i="1" dirty="0" err="1" smtClean="0">
                <a:solidFill>
                  <a:srgbClr val="FFFFFF"/>
                </a:solidFill>
              </a:rPr>
              <a:t>BYOLaptop</a:t>
            </a:r>
            <a:r>
              <a:rPr lang="en-US" sz="2000" i="1" dirty="0" smtClean="0">
                <a:solidFill>
                  <a:srgbClr val="FFFFFF"/>
                </a:solidFill>
              </a:rPr>
              <a:t> – Less investment in “labs”</a:t>
            </a:r>
            <a:endParaRPr lang="en-US" sz="2000" i="1" dirty="0">
              <a:solidFill>
                <a:srgbClr val="FFFFFF"/>
              </a:solidFill>
            </a:endParaRPr>
          </a:p>
        </p:txBody>
      </p:sp>
    </p:spTree>
    <p:extLst>
      <p:ext uri="{BB962C8B-B14F-4D97-AF65-F5344CB8AC3E}">
        <p14:creationId xmlns:p14="http://schemas.microsoft.com/office/powerpoint/2010/main" val="3432756047"/>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idx="4294967295"/>
          </p:nvPr>
        </p:nvSpPr>
        <p:spPr>
          <a:xfrm>
            <a:off x="2411413" y="620713"/>
            <a:ext cx="6096000" cy="598487"/>
          </a:xfrm>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bg-BG" dirty="0" smtClean="0"/>
              <a:t>Dashboard definition</a:t>
            </a:r>
          </a:p>
        </p:txBody>
      </p:sp>
      <p:sp>
        <p:nvSpPr>
          <p:cNvPr id="5123" name="Rectangle 2"/>
          <p:cNvSpPr>
            <a:spLocks noChangeArrowheads="1"/>
          </p:cNvSpPr>
          <p:nvPr/>
        </p:nvSpPr>
        <p:spPr bwMode="auto">
          <a:xfrm>
            <a:off x="539750" y="1484313"/>
            <a:ext cx="8104188" cy="2087562"/>
          </a:xfrm>
          <a:prstGeom prst="rect">
            <a:avLst/>
          </a:prstGeom>
          <a:noFill/>
          <a:ln w="9525">
            <a:noFill/>
            <a:round/>
            <a:headEnd/>
            <a:tailEnd/>
          </a:ln>
        </p:spPr>
        <p:txBody>
          <a:bodyPr lIns="90000" tIns="46800" rIns="90000" bIns="46800"/>
          <a:lstStyle/>
          <a:p>
            <a:pPr eaLnBrk="0" hangingPunct="0">
              <a:lnSpc>
                <a:spcPct val="80000"/>
              </a:lnSpc>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de-DE" sz="2000">
              <a:solidFill>
                <a:srgbClr val="000000"/>
              </a:solidFill>
            </a:endParaRPr>
          </a:p>
          <a:p>
            <a: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b="0" i="1">
                <a:solidFill>
                  <a:srgbClr val="000000"/>
                </a:solidFill>
                <a:latin typeface="Arial Narrow" pitchFamily="34" charset="0"/>
              </a:rPr>
              <a:t>“A dashboard is a visual display of the most important information needed to achieve one or more objectives; consolidated and arranged on a single screen so the information can be monitored at a glance” </a:t>
            </a:r>
          </a:p>
          <a:p>
            <a:pPr algn="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b="0">
                <a:solidFill>
                  <a:srgbClr val="000000"/>
                </a:solidFill>
                <a:latin typeface="Arial Narrow" pitchFamily="34" charset="0"/>
              </a:rPr>
              <a:t>(Few, 2004)</a:t>
            </a:r>
          </a:p>
          <a:p>
            <a:pPr eaLnBrk="0" hangingPunct="0">
              <a:lnSpc>
                <a:spcPct val="80000"/>
              </a:lnSpc>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000" b="0">
              <a:solidFill>
                <a:srgbClr val="000000"/>
              </a:solidFill>
            </a:endParaRPr>
          </a:p>
        </p:txBody>
      </p:sp>
      <p:pic>
        <p:nvPicPr>
          <p:cNvPr id="5124" name="Picture 3"/>
          <p:cNvPicPr>
            <a:picLocks noChangeAspect="1" noChangeArrowheads="1"/>
          </p:cNvPicPr>
          <p:nvPr/>
        </p:nvPicPr>
        <p:blipFill>
          <a:blip r:embed="rId3" cstate="print"/>
          <a:srcRect/>
          <a:stretch>
            <a:fillRect/>
          </a:stretch>
        </p:blipFill>
        <p:spPr bwMode="auto">
          <a:xfrm>
            <a:off x="1498600" y="3375025"/>
            <a:ext cx="5521325" cy="2816225"/>
          </a:xfrm>
          <a:prstGeom prst="rect">
            <a:avLst/>
          </a:prstGeom>
          <a:noFill/>
          <a:ln w="12700">
            <a:solidFill>
              <a:srgbClr val="FFFFFF"/>
            </a:solidFill>
            <a:miter lim="800000"/>
            <a:headEnd/>
            <a:tailEnd/>
          </a:ln>
        </p:spPr>
      </p:pic>
    </p:spTree>
    <p:extLst>
      <p:ext uri="{BB962C8B-B14F-4D97-AF65-F5344CB8AC3E}">
        <p14:creationId xmlns:p14="http://schemas.microsoft.com/office/powerpoint/2010/main" val="151950830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idx="4294967295"/>
          </p:nvPr>
        </p:nvSpPr>
        <p:spPr>
          <a:xfrm>
            <a:off x="2411413" y="620713"/>
            <a:ext cx="6096000" cy="598487"/>
          </a:xfrm>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dirty="0" err="1" smtClean="0"/>
              <a:t>Example</a:t>
            </a:r>
            <a:r>
              <a:rPr lang="de-DE" dirty="0" smtClean="0"/>
              <a:t> </a:t>
            </a:r>
            <a:r>
              <a:rPr lang="de-DE" dirty="0" err="1" smtClean="0"/>
              <a:t>of</a:t>
            </a:r>
            <a:r>
              <a:rPr lang="de-DE" dirty="0" smtClean="0"/>
              <a:t> a </a:t>
            </a:r>
            <a:r>
              <a:rPr lang="de-DE" dirty="0" err="1" smtClean="0"/>
              <a:t>dashboard</a:t>
            </a:r>
            <a:endParaRPr lang="bg-BG" dirty="0" smtClean="0"/>
          </a:p>
        </p:txBody>
      </p:sp>
      <p:sp>
        <p:nvSpPr>
          <p:cNvPr id="8" name="Textfeld 8"/>
          <p:cNvSpPr txBox="1">
            <a:spLocks noChangeArrowheads="1"/>
          </p:cNvSpPr>
          <p:nvPr/>
        </p:nvSpPr>
        <p:spPr bwMode="auto">
          <a:xfrm>
            <a:off x="571500" y="6072188"/>
            <a:ext cx="8032948" cy="246221"/>
          </a:xfrm>
          <a:prstGeom prst="rect">
            <a:avLst/>
          </a:prstGeom>
          <a:noFill/>
          <a:ln w="9525">
            <a:noFill/>
            <a:miter lim="800000"/>
            <a:headEnd/>
            <a:tailEnd/>
          </a:ln>
        </p:spPr>
        <p:txBody>
          <a:bodyPr wrap="square">
            <a:spAutoFit/>
          </a:bodyPr>
          <a:lstStyle/>
          <a:p>
            <a:r>
              <a:rPr lang="de-DE" sz="1000" b="0" dirty="0">
                <a:solidFill>
                  <a:srgbClr val="000000"/>
                </a:solidFill>
              </a:rPr>
              <a:t>Source: </a:t>
            </a:r>
            <a:r>
              <a:rPr lang="de-DE" sz="1000" b="0" dirty="0" smtClean="0">
                <a:solidFill>
                  <a:srgbClr val="000000"/>
                </a:solidFill>
              </a:rPr>
              <a:t>http://www.sap.com/solutions/sapbusinessobjects/sap-crystal-solutions/dashboards-visualization/demos/index.epx</a:t>
            </a:r>
            <a:endParaRPr lang="de-DE" sz="1000" b="0" dirty="0">
              <a:solidFill>
                <a:srgbClr val="000000"/>
              </a:solidFill>
            </a:endParaRPr>
          </a:p>
        </p:txBody>
      </p:sp>
      <p:pic>
        <p:nvPicPr>
          <p:cNvPr id="9" name="Grafik 8" descr="1_002.jpg"/>
          <p:cNvPicPr>
            <a:picLocks noChangeAspect="1"/>
          </p:cNvPicPr>
          <p:nvPr/>
        </p:nvPicPr>
        <p:blipFill>
          <a:blip r:embed="rId3" cstate="print"/>
          <a:stretch>
            <a:fillRect/>
          </a:stretch>
        </p:blipFill>
        <p:spPr>
          <a:xfrm>
            <a:off x="1403648" y="1412776"/>
            <a:ext cx="6156289" cy="4608000"/>
          </a:xfrm>
          <a:prstGeom prst="rect">
            <a:avLst/>
          </a:prstGeom>
        </p:spPr>
      </p:pic>
    </p:spTree>
    <p:extLst>
      <p:ext uri="{BB962C8B-B14F-4D97-AF65-F5344CB8AC3E}">
        <p14:creationId xmlns:p14="http://schemas.microsoft.com/office/powerpoint/2010/main" val="254481717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idx="4294967295"/>
          </p:nvPr>
        </p:nvSpPr>
        <p:spPr>
          <a:xfrm>
            <a:off x="2411413" y="620713"/>
            <a:ext cx="6096000" cy="598487"/>
          </a:xfrm>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dirty="0" smtClean="0"/>
              <a:t>Other d</a:t>
            </a:r>
            <a:r>
              <a:rPr lang="bg-BG" dirty="0" smtClean="0"/>
              <a:t>ashboard examples</a:t>
            </a:r>
          </a:p>
        </p:txBody>
      </p:sp>
      <p:sp>
        <p:nvSpPr>
          <p:cNvPr id="6147" name="Rectangle 2"/>
          <p:cNvSpPr>
            <a:spLocks noChangeArrowheads="1"/>
          </p:cNvSpPr>
          <p:nvPr/>
        </p:nvSpPr>
        <p:spPr bwMode="auto">
          <a:xfrm>
            <a:off x="4325938" y="3946525"/>
            <a:ext cx="4422775" cy="2063750"/>
          </a:xfrm>
          <a:prstGeom prst="rect">
            <a:avLst/>
          </a:prstGeom>
          <a:noFill/>
          <a:ln w="9525">
            <a:noFill/>
            <a:round/>
            <a:headEnd/>
            <a:tailEnd/>
          </a:ln>
        </p:spPr>
        <p:txBody>
          <a:bodyPr lIns="90000" tIns="46800" rIns="90000" bIns="46800">
            <a:spAutoFit/>
          </a:bodyPr>
          <a:lstStyle/>
          <a:p>
            <a: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bg-BG" sz="2000">
                <a:solidFill>
                  <a:srgbClr val="000000"/>
                </a:solidFill>
                <a:latin typeface="Arial Narrow" pitchFamily="34" charset="0"/>
              </a:rPr>
              <a:t>Standard income statement </a:t>
            </a:r>
          </a:p>
          <a:p>
            <a: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bg-BG" sz="1800">
              <a:solidFill>
                <a:srgbClr val="000000"/>
              </a:solidFill>
              <a:latin typeface="Arial Narrow" pitchFamily="34" charset="0"/>
            </a:endParaRPr>
          </a:p>
          <a:p>
            <a:pPr eaLnBrk="0" hangingPunct="0">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sz="1800" b="0">
                <a:solidFill>
                  <a:srgbClr val="000000"/>
                </a:solidFill>
                <a:latin typeface="Arial Narrow" pitchFamily="34" charset="0"/>
              </a:rPr>
              <a:t> </a:t>
            </a:r>
            <a:r>
              <a:rPr lang="bg-BG" sz="1800" b="0">
                <a:solidFill>
                  <a:srgbClr val="000000"/>
                </a:solidFill>
                <a:latin typeface="Arial Narrow" pitchFamily="34" charset="0"/>
              </a:rPr>
              <a:t>Highlights a new way of presenting </a:t>
            </a:r>
            <a:r>
              <a:rPr lang="de-DE" sz="1800" b="0">
                <a:solidFill>
                  <a:srgbClr val="000000"/>
                </a:solidFill>
                <a:latin typeface="Arial Narrow" pitchFamily="34" charset="0"/>
              </a:rPr>
              <a:t>	</a:t>
            </a:r>
            <a:r>
              <a:rPr lang="bg-BG" sz="1800" b="0">
                <a:solidFill>
                  <a:srgbClr val="000000"/>
                </a:solidFill>
                <a:latin typeface="Arial Narrow" pitchFamily="34" charset="0"/>
              </a:rPr>
              <a:t>typical income statements</a:t>
            </a:r>
          </a:p>
          <a:p>
            <a:pPr eaLnBrk="0" hangingPunct="0">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sz="1800" b="0">
                <a:solidFill>
                  <a:srgbClr val="000000"/>
                </a:solidFill>
                <a:latin typeface="Arial Narrow" pitchFamily="34" charset="0"/>
              </a:rPr>
              <a:t> </a:t>
            </a:r>
            <a:r>
              <a:rPr lang="bg-BG" sz="1800" b="0">
                <a:solidFill>
                  <a:srgbClr val="000000"/>
                </a:solidFill>
                <a:latin typeface="Arial Narrow" pitchFamily="34" charset="0"/>
              </a:rPr>
              <a:t>By selecting a region from a map, the viewer can see its P&amp;L and net income trend over the last six </a:t>
            </a:r>
            <a:r>
              <a:rPr lang="de-DE" sz="1800" b="0">
                <a:solidFill>
                  <a:srgbClr val="000000"/>
                </a:solidFill>
                <a:latin typeface="Arial Narrow" pitchFamily="34" charset="0"/>
              </a:rPr>
              <a:t>	</a:t>
            </a:r>
            <a:r>
              <a:rPr lang="bg-BG" sz="1800" b="0">
                <a:solidFill>
                  <a:srgbClr val="000000"/>
                </a:solidFill>
                <a:latin typeface="Arial Narrow" pitchFamily="34" charset="0"/>
              </a:rPr>
              <a:t>quarters </a:t>
            </a:r>
            <a:r>
              <a:rPr lang="de-DE" sz="1800" b="0">
                <a:solidFill>
                  <a:srgbClr val="000000"/>
                </a:solidFill>
                <a:latin typeface="Arial Narrow" pitchFamily="34" charset="0"/>
              </a:rPr>
              <a:t>and compare it with the </a:t>
            </a:r>
            <a:r>
              <a:rPr lang="bg-BG" sz="1800" b="0">
                <a:solidFill>
                  <a:srgbClr val="000000"/>
                </a:solidFill>
                <a:latin typeface="Arial Narrow" pitchFamily="34" charset="0"/>
              </a:rPr>
              <a:t>target</a:t>
            </a:r>
            <a:r>
              <a:rPr lang="de-DE" sz="1800" b="0">
                <a:solidFill>
                  <a:srgbClr val="000000"/>
                </a:solidFill>
                <a:latin typeface="Arial Narrow" pitchFamily="34" charset="0"/>
              </a:rPr>
              <a:t> values</a:t>
            </a:r>
            <a:endParaRPr lang="bg-BG" sz="1800" b="0">
              <a:solidFill>
                <a:srgbClr val="000000"/>
              </a:solidFill>
              <a:latin typeface="Arial Narrow" pitchFamily="34" charset="0"/>
            </a:endParaRPr>
          </a:p>
        </p:txBody>
      </p:sp>
      <p:sp>
        <p:nvSpPr>
          <p:cNvPr id="6148" name="Text Box 3"/>
          <p:cNvSpPr txBox="1">
            <a:spLocks noChangeArrowheads="1"/>
          </p:cNvSpPr>
          <p:nvPr/>
        </p:nvSpPr>
        <p:spPr bwMode="auto">
          <a:xfrm>
            <a:off x="4357688" y="1571625"/>
            <a:ext cx="4429125" cy="2063750"/>
          </a:xfrm>
          <a:prstGeom prst="rect">
            <a:avLst/>
          </a:prstGeom>
          <a:noFill/>
          <a:ln w="9525">
            <a:noFill/>
            <a:round/>
            <a:headEnd/>
            <a:tailEnd/>
          </a:ln>
        </p:spPr>
        <p:txBody>
          <a:bodyPr lIns="90000" tIns="46800" rIns="90000" bIns="4680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a:solidFill>
                  <a:srgbClr val="000000"/>
                </a:solidFill>
                <a:latin typeface="Arial Narrow" pitchFamily="34" charset="0"/>
              </a:rPr>
              <a:t>Daily executive report </a:t>
            </a: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1800">
              <a:solidFill>
                <a:srgbClr val="000000"/>
              </a:solidFill>
              <a:latin typeface="Arial Narrow" pitchFamily="34" charset="0"/>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800" b="0">
                <a:solidFill>
                  <a:srgbClr val="000000"/>
                </a:solidFill>
                <a:latin typeface="Arial Narrow" pitchFamily="34" charset="0"/>
              </a:rPr>
              <a:t> Summarizes the daily status of a hospitality company's key 	performance indicators across different locations</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800" b="0">
                <a:solidFill>
                  <a:srgbClr val="000000"/>
                </a:solidFill>
                <a:latin typeface="Arial Narrow" pitchFamily="34" charset="0"/>
              </a:rPr>
              <a:t> Gives the executive an interactive view of the daily and monthly metrics</a:t>
            </a:r>
            <a:r>
              <a:rPr lang="en-US" sz="1800">
                <a:solidFill>
                  <a:srgbClr val="000000"/>
                </a:solidFill>
                <a:latin typeface="Arial Narrow" pitchFamily="34" charset="0"/>
              </a:rPr>
              <a:t> </a:t>
            </a:r>
          </a:p>
        </p:txBody>
      </p:sp>
      <p:pic>
        <p:nvPicPr>
          <p:cNvPr id="6149"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1500" y="1595438"/>
            <a:ext cx="3429000" cy="2268537"/>
          </a:xfrm>
          <a:prstGeom prst="rect">
            <a:avLst/>
          </a:prstGeom>
          <a:noFill/>
          <a:ln w="12700">
            <a:solidFill>
              <a:srgbClr val="FFFFFF"/>
            </a:solidFill>
            <a:miter lim="800000"/>
            <a:headEnd/>
            <a:tailEnd/>
          </a:ln>
        </p:spPr>
      </p:pic>
      <p:pic>
        <p:nvPicPr>
          <p:cNvPr id="6150" name="Picture 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1500" y="4071938"/>
            <a:ext cx="3429000" cy="2000250"/>
          </a:xfrm>
          <a:prstGeom prst="rect">
            <a:avLst/>
          </a:prstGeom>
          <a:noFill/>
          <a:ln w="12700">
            <a:solidFill>
              <a:srgbClr val="FFFFFF"/>
            </a:solidFill>
            <a:miter lim="800000"/>
            <a:headEnd/>
            <a:tailEnd/>
          </a:ln>
        </p:spPr>
      </p:pic>
      <p:sp>
        <p:nvSpPr>
          <p:cNvPr id="6151" name="Textfeld 8"/>
          <p:cNvSpPr txBox="1">
            <a:spLocks noChangeArrowheads="1"/>
          </p:cNvSpPr>
          <p:nvPr/>
        </p:nvSpPr>
        <p:spPr bwMode="auto">
          <a:xfrm>
            <a:off x="571500" y="6072188"/>
            <a:ext cx="5857875" cy="246062"/>
          </a:xfrm>
          <a:prstGeom prst="rect">
            <a:avLst/>
          </a:prstGeom>
          <a:noFill/>
          <a:ln w="9525">
            <a:noFill/>
            <a:miter lim="800000"/>
            <a:headEnd/>
            <a:tailEnd/>
          </a:ln>
        </p:spPr>
        <p:txBody>
          <a:bodyPr>
            <a:spAutoFit/>
          </a:bodyPr>
          <a:lstStyle/>
          <a:p>
            <a:r>
              <a:rPr lang="de-DE" sz="1000" b="0" dirty="0">
                <a:solidFill>
                  <a:srgbClr val="000000"/>
                </a:solidFill>
              </a:rPr>
              <a:t>Source: http://www.sap.com/solutions/sapbusinessobjects/sme/xcelsius/demos/index.epx </a:t>
            </a:r>
          </a:p>
        </p:txBody>
      </p:sp>
    </p:spTree>
    <p:extLst>
      <p:ext uri="{BB962C8B-B14F-4D97-AF65-F5344CB8AC3E}">
        <p14:creationId xmlns:p14="http://schemas.microsoft.com/office/powerpoint/2010/main" val="187874002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3"/>
          <p:cNvSpPr txBox="1">
            <a:spLocks noChangeArrowheads="1"/>
          </p:cNvSpPr>
          <p:nvPr/>
        </p:nvSpPr>
        <p:spPr bwMode="auto">
          <a:xfrm>
            <a:off x="1857375" y="6357938"/>
            <a:ext cx="4714875" cy="279180"/>
          </a:xfrm>
          <a:prstGeom prst="rect">
            <a:avLst/>
          </a:prstGeom>
          <a:noFill/>
          <a:ln w="9525">
            <a:noFill/>
            <a:round/>
            <a:headEnd/>
            <a:tailEnd/>
          </a:ln>
        </p:spPr>
        <p:txBody>
          <a:bodyPr lIns="90000" tIns="46800" rIns="90000" bIns="4680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sz="1200" b="0" dirty="0">
                <a:solidFill>
                  <a:srgbClr val="000000"/>
                </a:solidFill>
                <a:cs typeface="Arial" charset="0"/>
              </a:rPr>
              <a:t>Source:  </a:t>
            </a:r>
            <a:r>
              <a:rPr lang="de-DE" sz="1200" b="0" dirty="0" err="1">
                <a:solidFill>
                  <a:srgbClr val="000000"/>
                </a:solidFill>
                <a:cs typeface="Arial" charset="0"/>
              </a:rPr>
              <a:t>adapted</a:t>
            </a:r>
            <a:r>
              <a:rPr lang="de-DE" sz="1200" b="0" dirty="0">
                <a:solidFill>
                  <a:srgbClr val="000000"/>
                </a:solidFill>
                <a:cs typeface="Arial" charset="0"/>
              </a:rPr>
              <a:t> </a:t>
            </a:r>
            <a:r>
              <a:rPr lang="de-DE" sz="1200" b="0" dirty="0" err="1">
                <a:solidFill>
                  <a:srgbClr val="000000"/>
                </a:solidFill>
                <a:cs typeface="Arial" charset="0"/>
              </a:rPr>
              <a:t>from</a:t>
            </a:r>
            <a:r>
              <a:rPr lang="de-DE" sz="1200" b="0" dirty="0">
                <a:solidFill>
                  <a:srgbClr val="000000"/>
                </a:solidFill>
                <a:cs typeface="Arial" charset="0"/>
              </a:rPr>
              <a:t> </a:t>
            </a:r>
            <a:r>
              <a:rPr lang="bg-BG" sz="1200" b="0" dirty="0">
                <a:solidFill>
                  <a:srgbClr val="000000"/>
                </a:solidFill>
                <a:cs typeface="Arial" charset="0"/>
              </a:rPr>
              <a:t>Few </a:t>
            </a:r>
            <a:r>
              <a:rPr lang="de-DE" sz="1200" b="0" dirty="0">
                <a:solidFill>
                  <a:srgbClr val="000000"/>
                </a:solidFill>
                <a:cs typeface="Arial" charset="0"/>
              </a:rPr>
              <a:t>(</a:t>
            </a:r>
            <a:r>
              <a:rPr lang="bg-BG" sz="1200" b="0" dirty="0">
                <a:solidFill>
                  <a:srgbClr val="000000"/>
                </a:solidFill>
                <a:cs typeface="Arial" charset="0"/>
              </a:rPr>
              <a:t>2006</a:t>
            </a:r>
            <a:r>
              <a:rPr lang="de-DE" sz="1200" b="0" dirty="0">
                <a:solidFill>
                  <a:srgbClr val="000000"/>
                </a:solidFill>
                <a:cs typeface="Arial" charset="0"/>
              </a:rPr>
              <a:t>)</a:t>
            </a:r>
            <a:r>
              <a:rPr lang="bg-BG" sz="1200" b="0" dirty="0">
                <a:solidFill>
                  <a:srgbClr val="000000"/>
                </a:solidFill>
                <a:cs typeface="Arial" charset="0"/>
              </a:rPr>
              <a:t>, p. 1</a:t>
            </a:r>
            <a:r>
              <a:rPr lang="de-DE" sz="1200" b="0" dirty="0">
                <a:solidFill>
                  <a:srgbClr val="000000"/>
                </a:solidFill>
                <a:cs typeface="Arial" charset="0"/>
              </a:rPr>
              <a:t>24 ff</a:t>
            </a:r>
            <a:endParaRPr lang="bg-BG" sz="1200" b="0" dirty="0">
              <a:solidFill>
                <a:srgbClr val="000000"/>
              </a:solidFill>
              <a:cs typeface="Arial" charset="0"/>
            </a:endParaRPr>
          </a:p>
        </p:txBody>
      </p:sp>
      <p:graphicFrame>
        <p:nvGraphicFramePr>
          <p:cNvPr id="5" name="Tabelle 4"/>
          <p:cNvGraphicFramePr>
            <a:graphicFrameLocks noGrp="1"/>
          </p:cNvGraphicFramePr>
          <p:nvPr/>
        </p:nvGraphicFramePr>
        <p:xfrm>
          <a:off x="642938" y="1643063"/>
          <a:ext cx="7643866" cy="4577080"/>
        </p:xfrm>
        <a:graphic>
          <a:graphicData uri="http://schemas.openxmlformats.org/drawingml/2006/table">
            <a:tbl>
              <a:tblPr firstRow="1" bandRow="1">
                <a:tableStyleId>{5C22544A-7EE6-4342-B048-85BDC9FD1C3A}</a:tableStyleId>
              </a:tblPr>
              <a:tblGrid>
                <a:gridCol w="1285885"/>
                <a:gridCol w="4071965"/>
                <a:gridCol w="2286016"/>
              </a:tblGrid>
              <a:tr h="370840">
                <a:tc>
                  <a:txBody>
                    <a:bodyPr/>
                    <a:lstStyle/>
                    <a:p>
                      <a:pPr algn="ctr"/>
                      <a:r>
                        <a:rPr lang="en-US" b="1" cap="none" spc="0" dirty="0" smtClean="0">
                          <a:ln>
                            <a:noFill/>
                          </a:ln>
                          <a:solidFill>
                            <a:schemeClr val="tx1"/>
                          </a:solidFill>
                          <a:effectLst/>
                        </a:rPr>
                        <a:t>Medium</a:t>
                      </a:r>
                      <a:endParaRPr lang="en-US" b="1"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cap="none" spc="0" dirty="0" smtClean="0">
                          <a:ln>
                            <a:noFill/>
                          </a:ln>
                          <a:solidFill>
                            <a:schemeClr val="tx1"/>
                          </a:solidFill>
                          <a:effectLst/>
                        </a:rPr>
                        <a:t>Description</a:t>
                      </a:r>
                      <a:endParaRPr lang="en-US" b="1"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cap="none" spc="0" dirty="0" smtClean="0">
                          <a:ln>
                            <a:noFill/>
                          </a:ln>
                          <a:solidFill>
                            <a:schemeClr val="tx1"/>
                          </a:solidFill>
                          <a:effectLst/>
                        </a:rPr>
                        <a:t>Example</a:t>
                      </a:r>
                      <a:endParaRPr lang="en-US" b="1"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600" b="0" cap="none" spc="0" dirty="0" smtClean="0">
                          <a:ln>
                            <a:noFill/>
                          </a:ln>
                          <a:solidFill>
                            <a:schemeClr val="tx1"/>
                          </a:solidFill>
                          <a:effectLst/>
                        </a:rPr>
                        <a:t>Graphs</a:t>
                      </a:r>
                      <a:endParaRPr lang="en-US" sz="1600" b="0"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cap="none" spc="0" dirty="0" smtClean="0">
                          <a:ln>
                            <a:noFill/>
                          </a:ln>
                          <a:solidFill>
                            <a:schemeClr val="tx1"/>
                          </a:solidFill>
                          <a:effectLst/>
                        </a:rPr>
                        <a:t>Visualize quantitative data, e.g. </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cap="none" spc="0" dirty="0" smtClean="0">
                          <a:ln>
                            <a:noFill/>
                          </a:ln>
                          <a:solidFill>
                            <a:schemeClr val="tx1"/>
                          </a:solidFill>
                          <a:effectLst/>
                        </a:rPr>
                        <a:t>one single key measure or data series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cap="none" spc="0" dirty="0" smtClean="0">
                          <a:ln>
                            <a:noFill/>
                          </a:ln>
                          <a:solidFill>
                            <a:schemeClr val="tx1"/>
                          </a:solidFill>
                          <a:effectLst/>
                        </a:rPr>
                        <a:t>Images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cap="none" spc="0" dirty="0" smtClean="0">
                          <a:ln>
                            <a:noFill/>
                          </a:ln>
                          <a:solidFill>
                            <a:schemeClr val="tx1"/>
                          </a:solidFill>
                          <a:effectLst/>
                        </a:rPr>
                        <a:t>Useful if images provide additional information </a:t>
                      </a:r>
                    </a:p>
                    <a:p>
                      <a:endParaRPr lang="en-US" sz="1600" b="0"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600" b="0" cap="none" spc="0" dirty="0" smtClean="0">
                          <a:ln>
                            <a:noFill/>
                          </a:ln>
                          <a:solidFill>
                            <a:schemeClr val="tx1"/>
                          </a:solidFill>
                          <a:effectLst/>
                        </a:rPr>
                        <a:t>Icons</a:t>
                      </a:r>
                      <a:endParaRPr lang="en-US" sz="1600" b="0"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cap="none" spc="0" dirty="0" smtClean="0">
                          <a:ln>
                            <a:noFill/>
                          </a:ln>
                          <a:solidFill>
                            <a:schemeClr val="tx1"/>
                          </a:solidFill>
                          <a:effectLst/>
                        </a:rPr>
                        <a:t>Visualization of alerts or status (e.g. on/off)</a:t>
                      </a:r>
                    </a:p>
                    <a:p>
                      <a:endParaRPr lang="en-US" sz="1600" b="0"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600" b="0" cap="none" spc="0" dirty="0" smtClean="0">
                          <a:ln>
                            <a:noFill/>
                          </a:ln>
                          <a:solidFill>
                            <a:schemeClr val="tx1"/>
                          </a:solidFill>
                          <a:effectLst/>
                        </a:rPr>
                        <a:t>Drawing objects</a:t>
                      </a:r>
                      <a:endParaRPr lang="en-US" sz="1600" b="0"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cap="none" spc="0" dirty="0" smtClean="0">
                          <a:ln>
                            <a:noFill/>
                          </a:ln>
                          <a:solidFill>
                            <a:schemeClr val="tx1"/>
                          </a:solidFill>
                          <a:effectLst/>
                        </a:rPr>
                        <a:t>Arrange and connect different elements on the dashboards, e.g. to visualize processes or hierarchical relationships between elements</a:t>
                      </a:r>
                      <a:endParaRPr lang="en-US" sz="1600" b="0"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cap="none" spc="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600" b="0" cap="none" spc="0" dirty="0" smtClean="0">
                          <a:ln>
                            <a:noFill/>
                          </a:ln>
                          <a:solidFill>
                            <a:schemeClr val="tx1"/>
                          </a:solidFill>
                          <a:effectLst/>
                        </a:rPr>
                        <a:t>Text</a:t>
                      </a:r>
                      <a:endParaRPr lang="en-US" sz="1600" b="0"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cap="none" spc="0" dirty="0" smtClean="0">
                          <a:ln>
                            <a:noFill/>
                          </a:ln>
                          <a:solidFill>
                            <a:schemeClr val="tx1"/>
                          </a:solidFill>
                          <a:effectLst/>
                        </a:rPr>
                        <a:t>Used for labels or to report single measures on the dashboard</a:t>
                      </a:r>
                      <a:endParaRPr lang="en-US" sz="1600" b="0"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cap="none" spc="0" dirty="0" smtClean="0">
                          <a:ln>
                            <a:noFill/>
                          </a:ln>
                          <a:solidFill>
                            <a:schemeClr val="tx1"/>
                          </a:solidFill>
                          <a:effectLst/>
                        </a:rPr>
                        <a:t>1000.00</a:t>
                      </a:r>
                      <a:r>
                        <a:rPr lang="en-US" b="0" cap="none" spc="0" baseline="0" dirty="0" smtClean="0">
                          <a:ln>
                            <a:noFill/>
                          </a:ln>
                          <a:solidFill>
                            <a:schemeClr val="tx1"/>
                          </a:solidFill>
                          <a:effectLst/>
                        </a:rPr>
                        <a:t> USD</a:t>
                      </a:r>
                      <a:endParaRPr lang="en-US" b="0" cap="none" spc="0" dirty="0">
                        <a:ln>
                          <a:noFill/>
                        </a:ln>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600" b="0" cap="none" spc="0" dirty="0" smtClean="0">
                          <a:ln>
                            <a:noFill/>
                          </a:ln>
                          <a:solidFill>
                            <a:schemeClr val="tx1"/>
                          </a:solidFill>
                          <a:effectLst/>
                        </a:rPr>
                        <a:t>Organizers</a:t>
                      </a:r>
                      <a:endParaRPr lang="en-US" sz="1600" b="0"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cap="none" spc="0" dirty="0" smtClean="0">
                          <a:ln>
                            <a:noFill/>
                          </a:ln>
                          <a:solidFill>
                            <a:schemeClr val="tx1"/>
                          </a:solidFill>
                          <a:effectLst/>
                        </a:rPr>
                        <a:t>Arrange related business information, e.g. as tables or geographically in maps </a:t>
                      </a:r>
                      <a:endParaRPr lang="en-US" sz="1600" b="0"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2768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72188" y="2060848"/>
            <a:ext cx="776287" cy="500063"/>
          </a:xfrm>
          <a:prstGeom prst="rect">
            <a:avLst/>
          </a:prstGeom>
          <a:noFill/>
          <a:ln w="9525">
            <a:noFill/>
            <a:miter lim="800000"/>
            <a:headEnd/>
            <a:tailEnd/>
          </a:ln>
        </p:spPr>
      </p:pic>
      <p:pic>
        <p:nvPicPr>
          <p:cNvPr id="27686"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72313" y="2204864"/>
            <a:ext cx="1036637" cy="214312"/>
          </a:xfrm>
          <a:prstGeom prst="rect">
            <a:avLst/>
          </a:prstGeom>
          <a:noFill/>
          <a:ln w="9525">
            <a:noFill/>
            <a:miter lim="800000"/>
            <a:headEnd/>
            <a:tailEnd/>
          </a:ln>
        </p:spPr>
      </p:pic>
      <p:pic>
        <p:nvPicPr>
          <p:cNvPr id="27687" name="Picture 5" descr="C:\Programme\Microsoft Office\MEDIA\CAGCAT10\j0285750.w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643688" y="2714625"/>
            <a:ext cx="893762" cy="549275"/>
          </a:xfrm>
          <a:prstGeom prst="rect">
            <a:avLst/>
          </a:prstGeom>
          <a:noFill/>
          <a:ln w="9525">
            <a:noFill/>
            <a:miter lim="800000"/>
            <a:headEnd/>
            <a:tailEnd/>
          </a:ln>
        </p:spPr>
      </p:pic>
      <p:pic>
        <p:nvPicPr>
          <p:cNvPr id="27688" name="Picture 6"/>
          <p:cNvPicPr>
            <a:picLocks noChangeAspect="1" noChangeArrowheads="1"/>
          </p:cNvPicPr>
          <p:nvPr/>
        </p:nvPicPr>
        <p:blipFill>
          <a:blip r:embed="rId6" cstate="print"/>
          <a:srcRect/>
          <a:stretch>
            <a:fillRect/>
          </a:stretch>
        </p:blipFill>
        <p:spPr bwMode="auto">
          <a:xfrm>
            <a:off x="6572250" y="3565773"/>
            <a:ext cx="962025" cy="295275"/>
          </a:xfrm>
          <a:prstGeom prst="rect">
            <a:avLst/>
          </a:prstGeom>
          <a:noFill/>
          <a:ln w="9525">
            <a:noFill/>
            <a:miter lim="800000"/>
            <a:headEnd/>
            <a:tailEnd/>
          </a:ln>
        </p:spPr>
      </p:pic>
      <p:cxnSp>
        <p:nvCxnSpPr>
          <p:cNvPr id="27689" name="Gerade Verbindung 11"/>
          <p:cNvCxnSpPr>
            <a:cxnSpLocks noChangeShapeType="1"/>
          </p:cNvCxnSpPr>
          <p:nvPr/>
        </p:nvCxnSpPr>
        <p:spPr bwMode="auto">
          <a:xfrm>
            <a:off x="6595070" y="4510830"/>
            <a:ext cx="500062" cy="0"/>
          </a:xfrm>
          <a:prstGeom prst="line">
            <a:avLst/>
          </a:prstGeom>
          <a:noFill/>
          <a:ln w="9525" algn="ctr">
            <a:solidFill>
              <a:schemeClr val="tx1"/>
            </a:solidFill>
            <a:round/>
            <a:headEnd/>
            <a:tailEnd/>
          </a:ln>
        </p:spPr>
      </p:cxnSp>
      <p:cxnSp>
        <p:nvCxnSpPr>
          <p:cNvPr id="27690" name="Gerade Verbindung 13"/>
          <p:cNvCxnSpPr>
            <a:cxnSpLocks noChangeShapeType="1"/>
          </p:cNvCxnSpPr>
          <p:nvPr/>
        </p:nvCxnSpPr>
        <p:spPr bwMode="auto">
          <a:xfrm rot="5400000">
            <a:off x="6880819" y="4510831"/>
            <a:ext cx="428625" cy="0"/>
          </a:xfrm>
          <a:prstGeom prst="line">
            <a:avLst/>
          </a:prstGeom>
          <a:noFill/>
          <a:ln w="9525" algn="ctr">
            <a:solidFill>
              <a:schemeClr val="tx1"/>
            </a:solidFill>
            <a:round/>
            <a:headEnd/>
            <a:tailEnd/>
          </a:ln>
        </p:spPr>
      </p:cxnSp>
      <p:cxnSp>
        <p:nvCxnSpPr>
          <p:cNvPr id="27691" name="Gerade Verbindung 15"/>
          <p:cNvCxnSpPr>
            <a:cxnSpLocks noChangeShapeType="1"/>
          </p:cNvCxnSpPr>
          <p:nvPr/>
        </p:nvCxnSpPr>
        <p:spPr bwMode="auto">
          <a:xfrm>
            <a:off x="7095132" y="4296518"/>
            <a:ext cx="357188" cy="0"/>
          </a:xfrm>
          <a:prstGeom prst="line">
            <a:avLst/>
          </a:prstGeom>
          <a:noFill/>
          <a:ln w="9525" algn="ctr">
            <a:solidFill>
              <a:schemeClr val="tx1"/>
            </a:solidFill>
            <a:round/>
            <a:headEnd/>
            <a:tailEnd/>
          </a:ln>
        </p:spPr>
      </p:cxnSp>
      <p:cxnSp>
        <p:nvCxnSpPr>
          <p:cNvPr id="27692" name="Gerade Verbindung 17"/>
          <p:cNvCxnSpPr>
            <a:cxnSpLocks noChangeShapeType="1"/>
          </p:cNvCxnSpPr>
          <p:nvPr/>
        </p:nvCxnSpPr>
        <p:spPr bwMode="auto">
          <a:xfrm>
            <a:off x="7095132" y="4725143"/>
            <a:ext cx="357188" cy="0"/>
          </a:xfrm>
          <a:prstGeom prst="line">
            <a:avLst/>
          </a:prstGeom>
          <a:noFill/>
          <a:ln w="9525" algn="ctr">
            <a:solidFill>
              <a:schemeClr val="tx1"/>
            </a:solidFill>
            <a:round/>
            <a:headEnd/>
            <a:tailEnd/>
          </a:ln>
        </p:spPr>
      </p:cxnSp>
      <p:pic>
        <p:nvPicPr>
          <p:cNvPr id="27693" name="Picture 7"/>
          <p:cNvPicPr>
            <a:picLocks noChangeAspect="1" noChangeArrowheads="1"/>
          </p:cNvPicPr>
          <p:nvPr/>
        </p:nvPicPr>
        <p:blipFill>
          <a:blip r:embed="rId7" cstate="print"/>
          <a:srcRect/>
          <a:stretch>
            <a:fillRect/>
          </a:stretch>
        </p:blipFill>
        <p:spPr bwMode="auto">
          <a:xfrm>
            <a:off x="6786563" y="5661248"/>
            <a:ext cx="642937" cy="520700"/>
          </a:xfrm>
          <a:prstGeom prst="rect">
            <a:avLst/>
          </a:prstGeom>
          <a:noFill/>
          <a:ln w="9525">
            <a:noFill/>
            <a:miter lim="800000"/>
            <a:headEnd/>
            <a:tailEnd/>
          </a:ln>
        </p:spPr>
      </p:pic>
      <p:sp>
        <p:nvSpPr>
          <p:cNvPr id="27694" name="Titel 1"/>
          <p:cNvSpPr>
            <a:spLocks noGrp="1"/>
          </p:cNvSpPr>
          <p:nvPr>
            <p:ph type="title"/>
          </p:nvPr>
        </p:nvSpPr>
        <p:spPr/>
        <p:txBody>
          <a:bodyPr/>
          <a:lstStyle/>
          <a:p>
            <a:r>
              <a:rPr lang="en-US" smtClean="0"/>
              <a:t>Display media for dashboards</a:t>
            </a:r>
          </a:p>
        </p:txBody>
      </p:sp>
    </p:spTree>
    <p:extLst>
      <p:ext uri="{BB962C8B-B14F-4D97-AF65-F5344CB8AC3E}">
        <p14:creationId xmlns:p14="http://schemas.microsoft.com/office/powerpoint/2010/main" val="245021410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el 1"/>
          <p:cNvSpPr>
            <a:spLocks noGrp="1"/>
          </p:cNvSpPr>
          <p:nvPr>
            <p:ph type="title"/>
          </p:nvPr>
        </p:nvSpPr>
        <p:spPr/>
        <p:txBody>
          <a:bodyPr/>
          <a:lstStyle/>
          <a:p>
            <a:r>
              <a:rPr lang="en-US" smtClean="0"/>
              <a:t>Evolution of Dashboards</a:t>
            </a:r>
          </a:p>
        </p:txBody>
      </p:sp>
      <p:sp>
        <p:nvSpPr>
          <p:cNvPr id="16387" name="Textfeld 4"/>
          <p:cNvSpPr txBox="1">
            <a:spLocks noChangeArrowheads="1"/>
          </p:cNvSpPr>
          <p:nvPr/>
        </p:nvSpPr>
        <p:spPr bwMode="auto">
          <a:xfrm>
            <a:off x="407517" y="2490788"/>
            <a:ext cx="1500187" cy="707886"/>
          </a:xfrm>
          <a:prstGeom prst="rect">
            <a:avLst/>
          </a:prstGeom>
          <a:noFill/>
          <a:ln w="9525">
            <a:noFill/>
            <a:miter lim="800000"/>
            <a:headEnd/>
            <a:tailEnd/>
          </a:ln>
        </p:spPr>
        <p:txBody>
          <a:bodyPr>
            <a:spAutoFit/>
          </a:bodyPr>
          <a:lstStyle/>
          <a:p>
            <a:r>
              <a:rPr lang="en-US" sz="2000" dirty="0">
                <a:solidFill>
                  <a:srgbClr val="000000"/>
                </a:solidFill>
                <a:latin typeface="Arial Narrow" pitchFamily="34" charset="0"/>
              </a:rPr>
              <a:t>First Generation</a:t>
            </a:r>
          </a:p>
        </p:txBody>
      </p:sp>
      <p:sp>
        <p:nvSpPr>
          <p:cNvPr id="16388" name="Textfeld 5"/>
          <p:cNvSpPr txBox="1">
            <a:spLocks noChangeArrowheads="1"/>
          </p:cNvSpPr>
          <p:nvPr/>
        </p:nvSpPr>
        <p:spPr bwMode="auto">
          <a:xfrm>
            <a:off x="428625" y="3786188"/>
            <a:ext cx="1500188" cy="797654"/>
          </a:xfrm>
          <a:prstGeom prst="rect">
            <a:avLst/>
          </a:prstGeom>
          <a:noFill/>
          <a:ln w="9525">
            <a:noFill/>
            <a:miter lim="800000"/>
            <a:headEnd/>
            <a:tailEnd/>
          </a:ln>
        </p:spPr>
        <p:txBody>
          <a:bodyPr>
            <a:spAutoFit/>
          </a:bodyPr>
          <a:lstStyle/>
          <a:p>
            <a:r>
              <a:rPr lang="en-US" sz="2000">
                <a:solidFill>
                  <a:srgbClr val="000000"/>
                </a:solidFill>
                <a:latin typeface="Arial Narrow" pitchFamily="34" charset="0"/>
              </a:rPr>
              <a:t>Second</a:t>
            </a:r>
          </a:p>
          <a:p>
            <a:r>
              <a:rPr lang="en-US" sz="2000">
                <a:solidFill>
                  <a:srgbClr val="000000"/>
                </a:solidFill>
                <a:latin typeface="Arial Narrow" pitchFamily="34" charset="0"/>
              </a:rPr>
              <a:t>Generation</a:t>
            </a:r>
          </a:p>
        </p:txBody>
      </p:sp>
      <p:sp>
        <p:nvSpPr>
          <p:cNvPr id="16389" name="Textfeld 6"/>
          <p:cNvSpPr txBox="1">
            <a:spLocks noChangeArrowheads="1"/>
          </p:cNvSpPr>
          <p:nvPr/>
        </p:nvSpPr>
        <p:spPr bwMode="auto">
          <a:xfrm>
            <a:off x="428625" y="5143500"/>
            <a:ext cx="1500188" cy="797654"/>
          </a:xfrm>
          <a:prstGeom prst="rect">
            <a:avLst/>
          </a:prstGeom>
          <a:noFill/>
          <a:ln w="9525">
            <a:noFill/>
            <a:miter lim="800000"/>
            <a:headEnd/>
            <a:tailEnd/>
          </a:ln>
        </p:spPr>
        <p:txBody>
          <a:bodyPr>
            <a:spAutoFit/>
          </a:bodyPr>
          <a:lstStyle/>
          <a:p>
            <a:r>
              <a:rPr lang="en-US" sz="2000">
                <a:solidFill>
                  <a:srgbClr val="000000"/>
                </a:solidFill>
                <a:latin typeface="Arial Narrow" pitchFamily="34" charset="0"/>
              </a:rPr>
              <a:t>Third</a:t>
            </a:r>
          </a:p>
          <a:p>
            <a:r>
              <a:rPr lang="en-US" sz="2000">
                <a:solidFill>
                  <a:srgbClr val="000000"/>
                </a:solidFill>
                <a:latin typeface="Arial Narrow" pitchFamily="34" charset="0"/>
              </a:rPr>
              <a:t>Generation</a:t>
            </a:r>
          </a:p>
        </p:txBody>
      </p:sp>
      <p:sp>
        <p:nvSpPr>
          <p:cNvPr id="8" name="Rechteck 7"/>
          <p:cNvSpPr/>
          <p:nvPr/>
        </p:nvSpPr>
        <p:spPr bwMode="auto">
          <a:xfrm>
            <a:off x="1928813" y="2419350"/>
            <a:ext cx="1619250" cy="115252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wrap="none" lIns="72000" tIns="36000" rIns="72000" bIns="36000"/>
          <a:lstStyle/>
          <a:p>
            <a:pPr algn="l">
              <a:defRPr/>
            </a:pPr>
            <a:r>
              <a:rPr lang="en-US" sz="1200" dirty="0">
                <a:solidFill>
                  <a:srgbClr val="000000"/>
                </a:solidFill>
                <a:latin typeface="Arial Narrow" pitchFamily="34" charset="0"/>
              </a:rPr>
              <a:t>Display:</a:t>
            </a:r>
          </a:p>
          <a:p>
            <a:pPr algn="l">
              <a:defRPr/>
            </a:pPr>
            <a:r>
              <a:rPr lang="en-US" sz="1200" dirty="0">
                <a:solidFill>
                  <a:srgbClr val="000000"/>
                </a:solidFill>
                <a:latin typeface="Arial Narrow" pitchFamily="34" charset="0"/>
              </a:rPr>
              <a:t>Simple Lamps</a:t>
            </a:r>
          </a:p>
        </p:txBody>
      </p:sp>
      <p:sp>
        <p:nvSpPr>
          <p:cNvPr id="9" name="Rechteck 8"/>
          <p:cNvSpPr/>
          <p:nvPr/>
        </p:nvSpPr>
        <p:spPr bwMode="auto">
          <a:xfrm>
            <a:off x="3500438" y="2419350"/>
            <a:ext cx="1785937" cy="115252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wrap="none" lIns="72000" tIns="36000" rIns="72000" bIns="36000"/>
          <a:lstStyle/>
          <a:p>
            <a:pPr algn="l">
              <a:defRPr/>
            </a:pPr>
            <a:r>
              <a:rPr lang="en-US" sz="1200" dirty="0">
                <a:solidFill>
                  <a:srgbClr val="000000"/>
                </a:solidFill>
                <a:latin typeface="Arial Narrow" pitchFamily="34" charset="0"/>
              </a:rPr>
              <a:t>Function:</a:t>
            </a:r>
          </a:p>
          <a:p>
            <a:pPr algn="l">
              <a:defRPr/>
            </a:pPr>
            <a:r>
              <a:rPr lang="en-US" sz="1200" dirty="0" smtClean="0">
                <a:solidFill>
                  <a:srgbClr val="000000"/>
                </a:solidFill>
                <a:latin typeface="Arial Narrow" pitchFamily="34" charset="0"/>
              </a:rPr>
              <a:t>-Indication of engine </a:t>
            </a:r>
            <a:r>
              <a:rPr lang="en-US" sz="1200" dirty="0">
                <a:solidFill>
                  <a:srgbClr val="000000"/>
                </a:solidFill>
                <a:latin typeface="Arial Narrow" pitchFamily="34" charset="0"/>
              </a:rPr>
              <a:t>issues</a:t>
            </a:r>
          </a:p>
        </p:txBody>
      </p:sp>
      <p:sp>
        <p:nvSpPr>
          <p:cNvPr id="10" name="Rechteck 9"/>
          <p:cNvSpPr/>
          <p:nvPr/>
        </p:nvSpPr>
        <p:spPr bwMode="auto">
          <a:xfrm>
            <a:off x="5429250" y="2419350"/>
            <a:ext cx="1619250" cy="115252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wrap="none" lIns="72000" tIns="36000" rIns="72000" bIns="36000"/>
          <a:lstStyle/>
          <a:p>
            <a:pPr algn="l">
              <a:defRPr/>
            </a:pPr>
            <a:r>
              <a:rPr lang="en-US" sz="1200" dirty="0">
                <a:solidFill>
                  <a:srgbClr val="000000"/>
                </a:solidFill>
                <a:latin typeface="Arial Narrow" pitchFamily="34" charset="0"/>
              </a:rPr>
              <a:t>Display:</a:t>
            </a:r>
          </a:p>
          <a:p>
            <a:pPr algn="l">
              <a:defRPr/>
            </a:pPr>
            <a:r>
              <a:rPr lang="en-US" sz="1200" dirty="0">
                <a:solidFill>
                  <a:srgbClr val="000000"/>
                </a:solidFill>
                <a:latin typeface="Arial Narrow" pitchFamily="34" charset="0"/>
              </a:rPr>
              <a:t>Simple Charts</a:t>
            </a:r>
          </a:p>
        </p:txBody>
      </p:sp>
      <p:sp>
        <p:nvSpPr>
          <p:cNvPr id="11" name="Rechteck 10"/>
          <p:cNvSpPr/>
          <p:nvPr/>
        </p:nvSpPr>
        <p:spPr bwMode="auto">
          <a:xfrm>
            <a:off x="7000875" y="2419350"/>
            <a:ext cx="1619250" cy="115252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wrap="none" lIns="72000" tIns="36000" rIns="72000" bIns="36000"/>
          <a:lstStyle/>
          <a:p>
            <a:pPr algn="l">
              <a:defRPr/>
            </a:pPr>
            <a:r>
              <a:rPr lang="en-US" sz="1200" dirty="0">
                <a:solidFill>
                  <a:srgbClr val="000000"/>
                </a:solidFill>
                <a:latin typeface="Arial Narrow" pitchFamily="34" charset="0"/>
              </a:rPr>
              <a:t>Function:</a:t>
            </a:r>
          </a:p>
          <a:p>
            <a:pPr algn="l">
              <a:defRPr/>
            </a:pPr>
            <a:r>
              <a:rPr lang="en-US" sz="1200" dirty="0" smtClean="0">
                <a:solidFill>
                  <a:srgbClr val="000000"/>
                </a:solidFill>
                <a:latin typeface="Arial Narrow" pitchFamily="34" charset="0"/>
              </a:rPr>
              <a:t>-Simple </a:t>
            </a:r>
            <a:r>
              <a:rPr lang="en-US" sz="1200" dirty="0">
                <a:solidFill>
                  <a:srgbClr val="000000"/>
                </a:solidFill>
                <a:latin typeface="Arial Narrow" pitchFamily="34" charset="0"/>
              </a:rPr>
              <a:t>monitoring of </a:t>
            </a:r>
            <a:br>
              <a:rPr lang="en-US" sz="1200" dirty="0">
                <a:solidFill>
                  <a:srgbClr val="000000"/>
                </a:solidFill>
                <a:latin typeface="Arial Narrow" pitchFamily="34" charset="0"/>
              </a:rPr>
            </a:br>
            <a:r>
              <a:rPr lang="en-US" sz="1200" dirty="0">
                <a:solidFill>
                  <a:srgbClr val="000000"/>
                </a:solidFill>
                <a:latin typeface="Arial Narrow" pitchFamily="34" charset="0"/>
              </a:rPr>
              <a:t>some business areas</a:t>
            </a:r>
          </a:p>
        </p:txBody>
      </p:sp>
      <p:sp>
        <p:nvSpPr>
          <p:cNvPr id="12" name="Rechteck 11"/>
          <p:cNvSpPr/>
          <p:nvPr/>
        </p:nvSpPr>
        <p:spPr bwMode="auto">
          <a:xfrm>
            <a:off x="1928813" y="3714750"/>
            <a:ext cx="1619250" cy="115252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wrap="none" lIns="72000" tIns="36000" rIns="72000" bIns="36000"/>
          <a:lstStyle/>
          <a:p>
            <a:pPr algn="l">
              <a:defRPr/>
            </a:pPr>
            <a:r>
              <a:rPr lang="en-US" sz="1200" dirty="0">
                <a:solidFill>
                  <a:srgbClr val="000000"/>
                </a:solidFill>
                <a:latin typeface="Arial Narrow" pitchFamily="34" charset="0"/>
              </a:rPr>
              <a:t>Display:</a:t>
            </a:r>
          </a:p>
          <a:p>
            <a:pPr>
              <a:buFontTx/>
              <a:buChar char="-"/>
              <a:defRPr/>
            </a:pPr>
            <a:r>
              <a:rPr lang="en-US" sz="1200" dirty="0">
                <a:solidFill>
                  <a:srgbClr val="000000"/>
                </a:solidFill>
                <a:latin typeface="Arial Narrow" pitchFamily="34" charset="0"/>
              </a:rPr>
              <a:t>Lamps</a:t>
            </a:r>
          </a:p>
          <a:p>
            <a:pPr>
              <a:buFontTx/>
              <a:buChar char="-"/>
              <a:defRPr/>
            </a:pPr>
            <a:r>
              <a:rPr lang="en-US" sz="1200" dirty="0">
                <a:solidFill>
                  <a:srgbClr val="000000"/>
                </a:solidFill>
                <a:latin typeface="Arial Narrow" pitchFamily="34" charset="0"/>
              </a:rPr>
              <a:t>Gauges</a:t>
            </a:r>
          </a:p>
          <a:p>
            <a:pPr>
              <a:buFontTx/>
              <a:buChar char="-"/>
              <a:defRPr/>
            </a:pPr>
            <a:r>
              <a:rPr lang="en-US" sz="1200" dirty="0">
                <a:solidFill>
                  <a:srgbClr val="000000"/>
                </a:solidFill>
                <a:latin typeface="Arial Narrow" pitchFamily="34" charset="0"/>
              </a:rPr>
              <a:t>Odometers</a:t>
            </a:r>
          </a:p>
        </p:txBody>
      </p:sp>
      <p:sp>
        <p:nvSpPr>
          <p:cNvPr id="13" name="Rechteck 12"/>
          <p:cNvSpPr/>
          <p:nvPr/>
        </p:nvSpPr>
        <p:spPr bwMode="auto">
          <a:xfrm>
            <a:off x="3500438" y="3714750"/>
            <a:ext cx="1785937" cy="115252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wrap="none" lIns="72000" tIns="36000" rIns="72000" bIns="36000"/>
          <a:lstStyle/>
          <a:p>
            <a:pPr algn="l">
              <a:defRPr/>
            </a:pPr>
            <a:r>
              <a:rPr lang="en-US" sz="1200" dirty="0">
                <a:solidFill>
                  <a:srgbClr val="000000"/>
                </a:solidFill>
                <a:latin typeface="Arial Narrow" pitchFamily="34" charset="0"/>
              </a:rPr>
              <a:t>Function:</a:t>
            </a:r>
          </a:p>
          <a:p>
            <a:pPr>
              <a:buFontTx/>
              <a:buChar char="-"/>
              <a:defRPr/>
            </a:pPr>
            <a:r>
              <a:rPr lang="en-US" sz="1200" dirty="0">
                <a:solidFill>
                  <a:srgbClr val="000000"/>
                </a:solidFill>
                <a:latin typeface="Arial Narrow" pitchFamily="34" charset="0"/>
              </a:rPr>
              <a:t>Indication of engine issues</a:t>
            </a:r>
          </a:p>
          <a:p>
            <a:pPr>
              <a:buFontTx/>
              <a:buChar char="-"/>
              <a:defRPr/>
            </a:pPr>
            <a:r>
              <a:rPr lang="en-US" sz="1200" dirty="0">
                <a:solidFill>
                  <a:srgbClr val="000000"/>
                </a:solidFill>
                <a:latin typeface="Arial Narrow" pitchFamily="34" charset="0"/>
              </a:rPr>
              <a:t>Measure fuel, etc.</a:t>
            </a:r>
          </a:p>
          <a:p>
            <a:pPr>
              <a:buFontTx/>
              <a:buChar char="-"/>
              <a:defRPr/>
            </a:pPr>
            <a:r>
              <a:rPr lang="en-US" sz="1200" dirty="0">
                <a:solidFill>
                  <a:srgbClr val="000000"/>
                </a:solidFill>
                <a:latin typeface="Arial Narrow" pitchFamily="34" charset="0"/>
              </a:rPr>
              <a:t>Measure speed, distance</a:t>
            </a:r>
          </a:p>
          <a:p>
            <a:pPr algn="l">
              <a:defRPr/>
            </a:pPr>
            <a:endParaRPr lang="en-US" sz="1200" dirty="0">
              <a:solidFill>
                <a:srgbClr val="000000"/>
              </a:solidFill>
              <a:latin typeface="Arial Narrow" pitchFamily="34" charset="0"/>
            </a:endParaRPr>
          </a:p>
        </p:txBody>
      </p:sp>
      <p:sp>
        <p:nvSpPr>
          <p:cNvPr id="14" name="Rechteck 13"/>
          <p:cNvSpPr/>
          <p:nvPr/>
        </p:nvSpPr>
        <p:spPr bwMode="auto">
          <a:xfrm>
            <a:off x="5429250" y="3714750"/>
            <a:ext cx="1619250" cy="115252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wrap="none" lIns="72000" tIns="36000" rIns="72000" bIns="36000"/>
          <a:lstStyle/>
          <a:p>
            <a:pPr algn="l">
              <a:defRPr/>
            </a:pPr>
            <a:r>
              <a:rPr lang="en-US" sz="1200" dirty="0">
                <a:solidFill>
                  <a:srgbClr val="000000"/>
                </a:solidFill>
                <a:latin typeface="Arial Narrow" pitchFamily="34" charset="0"/>
              </a:rPr>
              <a:t>Display:</a:t>
            </a:r>
          </a:p>
          <a:p>
            <a:pPr>
              <a:buFontTx/>
              <a:buChar char="-"/>
              <a:defRPr/>
            </a:pPr>
            <a:r>
              <a:rPr lang="en-US" sz="1200" dirty="0">
                <a:solidFill>
                  <a:srgbClr val="000000"/>
                </a:solidFill>
                <a:latin typeface="Arial Narrow" pitchFamily="34" charset="0"/>
              </a:rPr>
              <a:t>Advanced Charts</a:t>
            </a:r>
          </a:p>
          <a:p>
            <a:pPr>
              <a:buFontTx/>
              <a:buChar char="-"/>
              <a:defRPr/>
            </a:pPr>
            <a:r>
              <a:rPr lang="en-US" sz="1200" dirty="0">
                <a:solidFill>
                  <a:srgbClr val="000000"/>
                </a:solidFill>
                <a:latin typeface="Arial Narrow" pitchFamily="34" charset="0"/>
              </a:rPr>
              <a:t>Gauges &amp; Indicators</a:t>
            </a:r>
          </a:p>
          <a:p>
            <a:pPr>
              <a:buFontTx/>
              <a:buChar char="-"/>
              <a:defRPr/>
            </a:pPr>
            <a:r>
              <a:rPr lang="en-US" sz="1200" dirty="0">
                <a:solidFill>
                  <a:srgbClr val="000000"/>
                </a:solidFill>
                <a:latin typeface="Arial Narrow" pitchFamily="34" charset="0"/>
              </a:rPr>
              <a:t>Tables</a:t>
            </a:r>
          </a:p>
        </p:txBody>
      </p:sp>
      <p:sp>
        <p:nvSpPr>
          <p:cNvPr id="15" name="Rechteck 14"/>
          <p:cNvSpPr/>
          <p:nvPr/>
        </p:nvSpPr>
        <p:spPr bwMode="auto">
          <a:xfrm>
            <a:off x="7000875" y="3714750"/>
            <a:ext cx="1619250" cy="115252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wrap="none" lIns="72000" tIns="36000" rIns="72000" bIns="36000"/>
          <a:lstStyle/>
          <a:p>
            <a:pPr algn="l">
              <a:defRPr/>
            </a:pPr>
            <a:r>
              <a:rPr lang="en-US" sz="1200" dirty="0">
                <a:solidFill>
                  <a:srgbClr val="000000"/>
                </a:solidFill>
                <a:latin typeface="Arial Narrow" pitchFamily="34" charset="0"/>
              </a:rPr>
              <a:t>Function:</a:t>
            </a:r>
          </a:p>
          <a:p>
            <a:pPr>
              <a:buFontTx/>
              <a:buChar char="-"/>
              <a:defRPr/>
            </a:pPr>
            <a:r>
              <a:rPr lang="en-US" sz="1200" dirty="0">
                <a:solidFill>
                  <a:srgbClr val="000000"/>
                </a:solidFill>
                <a:latin typeface="Arial Narrow" pitchFamily="34" charset="0"/>
              </a:rPr>
              <a:t>Advanced monitoring </a:t>
            </a:r>
          </a:p>
          <a:p>
            <a:pPr>
              <a:buFontTx/>
              <a:buChar char="-"/>
              <a:defRPr/>
            </a:pPr>
            <a:r>
              <a:rPr lang="en-US" sz="1200" dirty="0">
                <a:solidFill>
                  <a:srgbClr val="000000"/>
                </a:solidFill>
                <a:latin typeface="Arial Narrow" pitchFamily="34" charset="0"/>
              </a:rPr>
              <a:t>Drill down to analyze</a:t>
            </a:r>
          </a:p>
          <a:p>
            <a:pPr>
              <a:buFontTx/>
              <a:buChar char="-"/>
              <a:defRPr/>
            </a:pPr>
            <a:r>
              <a:rPr lang="en-US" sz="1200" dirty="0">
                <a:solidFill>
                  <a:srgbClr val="000000"/>
                </a:solidFill>
                <a:latin typeface="Arial Narrow" pitchFamily="34" charset="0"/>
              </a:rPr>
              <a:t>Monitor key metrics</a:t>
            </a:r>
          </a:p>
        </p:txBody>
      </p:sp>
      <p:sp>
        <p:nvSpPr>
          <p:cNvPr id="16" name="Rechteck 15"/>
          <p:cNvSpPr/>
          <p:nvPr/>
        </p:nvSpPr>
        <p:spPr bwMode="auto">
          <a:xfrm>
            <a:off x="1928813" y="5000625"/>
            <a:ext cx="1619250" cy="115252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wrap="none" lIns="72000" tIns="36000" rIns="72000" bIns="36000"/>
          <a:lstStyle/>
          <a:p>
            <a:pPr algn="l">
              <a:defRPr/>
            </a:pPr>
            <a:r>
              <a:rPr lang="en-US" sz="1200" dirty="0">
                <a:solidFill>
                  <a:srgbClr val="000000"/>
                </a:solidFill>
                <a:latin typeface="Arial Narrow" pitchFamily="34" charset="0"/>
              </a:rPr>
              <a:t>Display:</a:t>
            </a:r>
          </a:p>
          <a:p>
            <a:pPr>
              <a:buFontTx/>
              <a:buChar char="-"/>
              <a:defRPr/>
            </a:pPr>
            <a:r>
              <a:rPr lang="en-US" sz="1200" dirty="0">
                <a:solidFill>
                  <a:srgbClr val="000000"/>
                </a:solidFill>
                <a:latin typeface="Arial Narrow" pitchFamily="34" charset="0"/>
              </a:rPr>
              <a:t>Lamps</a:t>
            </a:r>
          </a:p>
          <a:p>
            <a:pPr>
              <a:buFontTx/>
              <a:buChar char="-"/>
              <a:defRPr/>
            </a:pPr>
            <a:r>
              <a:rPr lang="en-US" sz="1200" dirty="0">
                <a:solidFill>
                  <a:srgbClr val="000000"/>
                </a:solidFill>
                <a:latin typeface="Arial Narrow" pitchFamily="34" charset="0"/>
              </a:rPr>
              <a:t>Gauges</a:t>
            </a:r>
          </a:p>
          <a:p>
            <a:pPr>
              <a:buFontTx/>
              <a:buChar char="-"/>
              <a:defRPr/>
            </a:pPr>
            <a:r>
              <a:rPr lang="en-US" sz="1200" dirty="0">
                <a:solidFill>
                  <a:srgbClr val="000000"/>
                </a:solidFill>
                <a:latin typeface="Arial Narrow" pitchFamily="34" charset="0"/>
              </a:rPr>
              <a:t>Odometers</a:t>
            </a:r>
          </a:p>
          <a:p>
            <a:pPr>
              <a:buFontTx/>
              <a:buChar char="-"/>
              <a:defRPr/>
            </a:pPr>
            <a:r>
              <a:rPr lang="en-US" sz="1200" dirty="0">
                <a:solidFill>
                  <a:srgbClr val="000000"/>
                </a:solidFill>
                <a:latin typeface="Arial Narrow" pitchFamily="34" charset="0"/>
              </a:rPr>
              <a:t>GPS</a:t>
            </a:r>
          </a:p>
        </p:txBody>
      </p:sp>
      <p:sp>
        <p:nvSpPr>
          <p:cNvPr id="17" name="Rechteck 16"/>
          <p:cNvSpPr/>
          <p:nvPr/>
        </p:nvSpPr>
        <p:spPr bwMode="auto">
          <a:xfrm>
            <a:off x="3500438" y="5000625"/>
            <a:ext cx="1785937" cy="115252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wrap="none" lIns="72000" tIns="36000" rIns="72000" bIns="36000"/>
          <a:lstStyle/>
          <a:p>
            <a:pPr algn="l">
              <a:defRPr/>
            </a:pPr>
            <a:r>
              <a:rPr lang="en-US" sz="1200" dirty="0">
                <a:solidFill>
                  <a:srgbClr val="000000"/>
                </a:solidFill>
                <a:latin typeface="Arial Narrow" pitchFamily="34" charset="0"/>
              </a:rPr>
              <a:t>Function:</a:t>
            </a:r>
          </a:p>
          <a:p>
            <a:pPr>
              <a:buFontTx/>
              <a:buChar char="-"/>
              <a:defRPr/>
            </a:pPr>
            <a:r>
              <a:rPr lang="en-US" sz="1200" dirty="0">
                <a:solidFill>
                  <a:srgbClr val="000000"/>
                </a:solidFill>
                <a:latin typeface="Arial Narrow" pitchFamily="34" charset="0"/>
              </a:rPr>
              <a:t>Indication of engine issues</a:t>
            </a:r>
          </a:p>
          <a:p>
            <a:pPr>
              <a:buFontTx/>
              <a:buChar char="-"/>
              <a:defRPr/>
            </a:pPr>
            <a:r>
              <a:rPr lang="en-US" sz="1200" dirty="0">
                <a:solidFill>
                  <a:srgbClr val="000000"/>
                </a:solidFill>
                <a:latin typeface="Arial Narrow" pitchFamily="34" charset="0"/>
              </a:rPr>
              <a:t>Measure fuel, </a:t>
            </a:r>
            <a:r>
              <a:rPr lang="en-US" sz="1200" dirty="0" smtClean="0">
                <a:solidFill>
                  <a:srgbClr val="000000"/>
                </a:solidFill>
                <a:latin typeface="Arial Narrow" pitchFamily="34" charset="0"/>
              </a:rPr>
              <a:t>speed</a:t>
            </a:r>
            <a:r>
              <a:rPr lang="en-US" sz="1200" dirty="0">
                <a:solidFill>
                  <a:srgbClr val="000000"/>
                </a:solidFill>
                <a:latin typeface="Arial Narrow" pitchFamily="34" charset="0"/>
              </a:rPr>
              <a:t>, dist.</a:t>
            </a:r>
          </a:p>
          <a:p>
            <a:pPr>
              <a:buFontTx/>
              <a:buChar char="-"/>
              <a:defRPr/>
            </a:pPr>
            <a:r>
              <a:rPr lang="en-US" sz="1200" dirty="0">
                <a:solidFill>
                  <a:srgbClr val="000000"/>
                </a:solidFill>
                <a:latin typeface="Arial Narrow" pitchFamily="34" charset="0"/>
              </a:rPr>
              <a:t>Show route &amp; destination</a:t>
            </a:r>
          </a:p>
        </p:txBody>
      </p:sp>
      <p:sp>
        <p:nvSpPr>
          <p:cNvPr id="18" name="Rechteck 17"/>
          <p:cNvSpPr/>
          <p:nvPr/>
        </p:nvSpPr>
        <p:spPr bwMode="auto">
          <a:xfrm>
            <a:off x="5429250" y="5000625"/>
            <a:ext cx="1619250" cy="115252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wrap="none" lIns="72000" tIns="36000" rIns="72000" bIns="36000"/>
          <a:lstStyle/>
          <a:p>
            <a:pPr algn="l">
              <a:defRPr/>
            </a:pPr>
            <a:r>
              <a:rPr lang="en-US" sz="1200" dirty="0">
                <a:solidFill>
                  <a:srgbClr val="000000"/>
                </a:solidFill>
                <a:latin typeface="Arial Narrow" pitchFamily="34" charset="0"/>
              </a:rPr>
              <a:t>Display:</a:t>
            </a:r>
          </a:p>
          <a:p>
            <a:pPr>
              <a:buFontTx/>
              <a:buChar char="-"/>
              <a:defRPr/>
            </a:pPr>
            <a:r>
              <a:rPr lang="en-US" sz="1200" dirty="0">
                <a:solidFill>
                  <a:srgbClr val="000000"/>
                </a:solidFill>
                <a:latin typeface="Arial Narrow" pitchFamily="34" charset="0"/>
              </a:rPr>
              <a:t>Advanced Charts</a:t>
            </a:r>
          </a:p>
          <a:p>
            <a:pPr>
              <a:buFontTx/>
              <a:buChar char="-"/>
              <a:defRPr/>
            </a:pPr>
            <a:r>
              <a:rPr lang="en-US" sz="1200" dirty="0">
                <a:solidFill>
                  <a:srgbClr val="000000"/>
                </a:solidFill>
                <a:latin typeface="Arial Narrow" pitchFamily="34" charset="0"/>
              </a:rPr>
              <a:t>Gauges &amp; Indicators</a:t>
            </a:r>
          </a:p>
          <a:p>
            <a:pPr>
              <a:buFontTx/>
              <a:buChar char="-"/>
              <a:defRPr/>
            </a:pPr>
            <a:r>
              <a:rPr lang="en-US" sz="1200" dirty="0">
                <a:solidFill>
                  <a:srgbClr val="000000"/>
                </a:solidFill>
                <a:latin typeface="Arial Narrow" pitchFamily="34" charset="0"/>
              </a:rPr>
              <a:t>Tables</a:t>
            </a:r>
          </a:p>
          <a:p>
            <a:pPr>
              <a:buFontTx/>
              <a:buChar char="-"/>
              <a:defRPr/>
            </a:pPr>
            <a:r>
              <a:rPr lang="en-US" sz="1200" dirty="0">
                <a:solidFill>
                  <a:srgbClr val="000000"/>
                </a:solidFill>
                <a:latin typeface="Arial Narrow" pitchFamily="34" charset="0"/>
              </a:rPr>
              <a:t>Scorecards</a:t>
            </a:r>
          </a:p>
          <a:p>
            <a:pPr>
              <a:buFontTx/>
              <a:buChar char="-"/>
              <a:defRPr/>
            </a:pPr>
            <a:r>
              <a:rPr lang="en-US" sz="1200" dirty="0">
                <a:solidFill>
                  <a:srgbClr val="000000"/>
                </a:solidFill>
                <a:latin typeface="Arial Narrow" pitchFamily="34" charset="0"/>
              </a:rPr>
              <a:t>Strategy Maps</a:t>
            </a:r>
          </a:p>
        </p:txBody>
      </p:sp>
      <p:sp>
        <p:nvSpPr>
          <p:cNvPr id="19" name="Rechteck 18"/>
          <p:cNvSpPr/>
          <p:nvPr/>
        </p:nvSpPr>
        <p:spPr bwMode="auto">
          <a:xfrm>
            <a:off x="7000875" y="5000625"/>
            <a:ext cx="1619250" cy="115252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wrap="none" lIns="72000" tIns="36000" rIns="72000" bIns="36000"/>
          <a:lstStyle/>
          <a:p>
            <a:pPr algn="l">
              <a:defRPr/>
            </a:pPr>
            <a:r>
              <a:rPr lang="en-US" sz="1200" dirty="0">
                <a:solidFill>
                  <a:srgbClr val="000000"/>
                </a:solidFill>
                <a:latin typeface="Arial Narrow" pitchFamily="34" charset="0"/>
              </a:rPr>
              <a:t>Function:</a:t>
            </a:r>
          </a:p>
          <a:p>
            <a:pPr>
              <a:buFontTx/>
              <a:buChar char="-"/>
              <a:defRPr/>
            </a:pPr>
            <a:r>
              <a:rPr lang="en-US" sz="1200" dirty="0">
                <a:solidFill>
                  <a:srgbClr val="000000"/>
                </a:solidFill>
                <a:latin typeface="Arial Narrow" pitchFamily="34" charset="0"/>
              </a:rPr>
              <a:t>Advanced monitoring </a:t>
            </a:r>
          </a:p>
          <a:p>
            <a:pPr>
              <a:buFontTx/>
              <a:buChar char="-"/>
              <a:defRPr/>
            </a:pPr>
            <a:r>
              <a:rPr lang="en-US" sz="1200" dirty="0">
                <a:solidFill>
                  <a:srgbClr val="000000"/>
                </a:solidFill>
                <a:latin typeface="Arial Narrow" pitchFamily="34" charset="0"/>
              </a:rPr>
              <a:t>Drill down to analyze</a:t>
            </a:r>
          </a:p>
          <a:p>
            <a:pPr>
              <a:buFontTx/>
              <a:buChar char="-"/>
              <a:defRPr/>
            </a:pPr>
            <a:r>
              <a:rPr lang="en-US" sz="1200" dirty="0">
                <a:solidFill>
                  <a:srgbClr val="000000"/>
                </a:solidFill>
                <a:latin typeface="Arial Narrow" pitchFamily="34" charset="0"/>
              </a:rPr>
              <a:t>Monitor key metrics</a:t>
            </a:r>
          </a:p>
          <a:p>
            <a:pPr>
              <a:buFontTx/>
              <a:buChar char="-"/>
              <a:defRPr/>
            </a:pPr>
            <a:r>
              <a:rPr lang="en-US" sz="1200" dirty="0">
                <a:solidFill>
                  <a:srgbClr val="000000"/>
                </a:solidFill>
                <a:latin typeface="Arial Narrow" pitchFamily="34" charset="0"/>
              </a:rPr>
              <a:t>Monitor tactics</a:t>
            </a:r>
          </a:p>
          <a:p>
            <a:pPr>
              <a:buFontTx/>
              <a:buChar char="-"/>
              <a:defRPr/>
            </a:pPr>
            <a:r>
              <a:rPr lang="en-US" sz="1200" dirty="0">
                <a:solidFill>
                  <a:srgbClr val="000000"/>
                </a:solidFill>
                <a:latin typeface="Arial Narrow" pitchFamily="34" charset="0"/>
              </a:rPr>
              <a:t>Monitor strategy</a:t>
            </a:r>
          </a:p>
        </p:txBody>
      </p:sp>
      <p:sp>
        <p:nvSpPr>
          <p:cNvPr id="16402" name="Textfeld 19"/>
          <p:cNvSpPr txBox="1">
            <a:spLocks noChangeArrowheads="1"/>
          </p:cNvSpPr>
          <p:nvPr/>
        </p:nvSpPr>
        <p:spPr bwMode="auto">
          <a:xfrm>
            <a:off x="500063" y="1571625"/>
            <a:ext cx="7643812" cy="400110"/>
          </a:xfrm>
          <a:prstGeom prst="rect">
            <a:avLst/>
          </a:prstGeom>
          <a:noFill/>
          <a:ln w="9525">
            <a:noFill/>
            <a:miter lim="800000"/>
            <a:headEnd/>
            <a:tailEnd/>
          </a:ln>
        </p:spPr>
        <p:txBody>
          <a:bodyPr>
            <a:spAutoFit/>
          </a:bodyPr>
          <a:lstStyle/>
          <a:p>
            <a:pPr algn="l"/>
            <a:r>
              <a:rPr lang="en-US" sz="1800" b="0" dirty="0">
                <a:solidFill>
                  <a:srgbClr val="000000"/>
                </a:solidFill>
              </a:rPr>
              <a:t>Evolution of Automobile Dashboards versus Business Dashboards</a:t>
            </a:r>
            <a:r>
              <a:rPr lang="en-US" sz="2000" b="0" dirty="0">
                <a:solidFill>
                  <a:srgbClr val="000000"/>
                </a:solidFill>
              </a:rPr>
              <a:t>:</a:t>
            </a:r>
          </a:p>
        </p:txBody>
      </p:sp>
      <p:sp>
        <p:nvSpPr>
          <p:cNvPr id="16403" name="Textfeld 20"/>
          <p:cNvSpPr txBox="1">
            <a:spLocks noChangeArrowheads="1"/>
          </p:cNvSpPr>
          <p:nvPr/>
        </p:nvSpPr>
        <p:spPr bwMode="auto">
          <a:xfrm>
            <a:off x="2000250" y="2071688"/>
            <a:ext cx="3214688" cy="338137"/>
          </a:xfrm>
          <a:prstGeom prst="rect">
            <a:avLst/>
          </a:prstGeom>
          <a:noFill/>
          <a:ln w="9525">
            <a:noFill/>
            <a:miter lim="800000"/>
            <a:headEnd/>
            <a:tailEnd/>
          </a:ln>
        </p:spPr>
        <p:txBody>
          <a:bodyPr>
            <a:spAutoFit/>
          </a:bodyPr>
          <a:lstStyle/>
          <a:p>
            <a:r>
              <a:rPr lang="en-US" sz="1600">
                <a:solidFill>
                  <a:srgbClr val="000000"/>
                </a:solidFill>
              </a:rPr>
              <a:t>Automobile Dashboards</a:t>
            </a:r>
          </a:p>
        </p:txBody>
      </p:sp>
      <p:sp>
        <p:nvSpPr>
          <p:cNvPr id="16404" name="Textfeld 21"/>
          <p:cNvSpPr txBox="1">
            <a:spLocks noChangeArrowheads="1"/>
          </p:cNvSpPr>
          <p:nvPr/>
        </p:nvSpPr>
        <p:spPr bwMode="auto">
          <a:xfrm>
            <a:off x="5357813" y="2071688"/>
            <a:ext cx="3214687" cy="338137"/>
          </a:xfrm>
          <a:prstGeom prst="rect">
            <a:avLst/>
          </a:prstGeom>
          <a:noFill/>
          <a:ln w="9525">
            <a:noFill/>
            <a:miter lim="800000"/>
            <a:headEnd/>
            <a:tailEnd/>
          </a:ln>
        </p:spPr>
        <p:txBody>
          <a:bodyPr>
            <a:spAutoFit/>
          </a:bodyPr>
          <a:lstStyle/>
          <a:p>
            <a:r>
              <a:rPr lang="en-US" sz="1600">
                <a:solidFill>
                  <a:srgbClr val="000000"/>
                </a:solidFill>
              </a:rPr>
              <a:t>Business Dashboards</a:t>
            </a:r>
          </a:p>
        </p:txBody>
      </p:sp>
      <p:sp>
        <p:nvSpPr>
          <p:cNvPr id="16405" name="Rechteck 23"/>
          <p:cNvSpPr>
            <a:spLocks noChangeArrowheads="1"/>
          </p:cNvSpPr>
          <p:nvPr/>
        </p:nvSpPr>
        <p:spPr bwMode="auto">
          <a:xfrm rot="-5400000">
            <a:off x="7157620" y="4412863"/>
            <a:ext cx="3664786" cy="276999"/>
          </a:xfrm>
          <a:prstGeom prst="rect">
            <a:avLst/>
          </a:prstGeom>
          <a:noFill/>
          <a:ln w="9525">
            <a:noFill/>
            <a:miter lim="800000"/>
            <a:headEnd/>
            <a:tailEnd/>
          </a:ln>
        </p:spPr>
        <p:txBody>
          <a:bodyPr wrap="none">
            <a:spAutoFit/>
          </a:bodyPr>
          <a:lstStyle/>
          <a:p>
            <a:pPr algn="l" eaLnBrk="0" hangingPunct="0">
              <a:spcBef>
                <a:spcPct val="30000"/>
              </a:spcBef>
            </a:pPr>
            <a:r>
              <a:rPr lang="fr-FR" sz="1200" b="0" dirty="0" err="1">
                <a:solidFill>
                  <a:srgbClr val="000000"/>
                </a:solidFill>
              </a:rPr>
              <a:t>Adapted</a:t>
            </a:r>
            <a:r>
              <a:rPr lang="fr-FR" sz="1200" b="0" dirty="0">
                <a:solidFill>
                  <a:srgbClr val="000000"/>
                </a:solidFill>
              </a:rPr>
              <a:t> </a:t>
            </a:r>
            <a:r>
              <a:rPr lang="fr-FR" sz="1200" b="0" dirty="0" err="1">
                <a:solidFill>
                  <a:srgbClr val="000000"/>
                </a:solidFill>
              </a:rPr>
              <a:t>from</a:t>
            </a:r>
            <a:r>
              <a:rPr lang="fr-FR" sz="1200" b="0" dirty="0">
                <a:solidFill>
                  <a:srgbClr val="000000"/>
                </a:solidFill>
              </a:rPr>
              <a:t> Rasmussen/</a:t>
            </a:r>
            <a:r>
              <a:rPr lang="fr-FR" sz="1200" b="0" dirty="0" err="1">
                <a:solidFill>
                  <a:srgbClr val="000000"/>
                </a:solidFill>
              </a:rPr>
              <a:t>Bansal</a:t>
            </a:r>
            <a:r>
              <a:rPr lang="fr-FR" sz="1200" b="0" dirty="0">
                <a:solidFill>
                  <a:srgbClr val="000000"/>
                </a:solidFill>
              </a:rPr>
              <a:t>/Chen (2009), </a:t>
            </a:r>
            <a:r>
              <a:rPr lang="en-US" sz="1200" b="0" dirty="0">
                <a:solidFill>
                  <a:srgbClr val="000000"/>
                </a:solidFill>
              </a:rPr>
              <a:t>p.5</a:t>
            </a:r>
          </a:p>
        </p:txBody>
      </p:sp>
    </p:spTree>
    <p:extLst>
      <p:ext uri="{BB962C8B-B14F-4D97-AF65-F5344CB8AC3E}">
        <p14:creationId xmlns:p14="http://schemas.microsoft.com/office/powerpoint/2010/main" val="3017718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idx="4294967295"/>
          </p:nvPr>
        </p:nvSpPr>
        <p:spPr>
          <a:xfrm>
            <a:off x="2411413" y="620713"/>
            <a:ext cx="6096000" cy="598487"/>
          </a:xfrm>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bg-BG" smtClean="0"/>
              <a:t>Dashboard  types I</a:t>
            </a:r>
          </a:p>
        </p:txBody>
      </p:sp>
      <p:sp>
        <p:nvSpPr>
          <p:cNvPr id="7171" name="Rectangle 2"/>
          <p:cNvSpPr>
            <a:spLocks noChangeArrowheads="1"/>
          </p:cNvSpPr>
          <p:nvPr/>
        </p:nvSpPr>
        <p:spPr bwMode="auto">
          <a:xfrm>
            <a:off x="457200" y="1601788"/>
            <a:ext cx="8104188" cy="5016500"/>
          </a:xfrm>
          <a:prstGeom prst="rect">
            <a:avLst/>
          </a:prstGeom>
          <a:noFill/>
          <a:ln w="9525">
            <a:noFill/>
            <a:round/>
            <a:headEnd/>
            <a:tailEnd/>
          </a:ln>
        </p:spPr>
        <p:txBody>
          <a:bodyPr lIns="90000" tIns="46800" rIns="90000" bIns="46800"/>
          <a:lstStyle/>
          <a:p>
            <a:pPr marL="338138" indent="-338138" algn="l" eaLnBrk="0" hangingPunct="0">
              <a:lnSpc>
                <a:spcPct val="80000"/>
              </a:lnSpc>
              <a:spcBef>
                <a:spcPts val="6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sz="2000" b="0" dirty="0">
                <a:solidFill>
                  <a:srgbClr val="000000"/>
                </a:solidFill>
                <a:latin typeface="Arial Narrow" pitchFamily="34" charset="0"/>
              </a:rPr>
              <a:t>Strategic Dashboards</a:t>
            </a:r>
          </a:p>
          <a:p>
            <a:pPr marL="338138" indent="-338138" algn="l" eaLnBrk="0" hangingPunct="0">
              <a:lnSpc>
                <a:spcPct val="80000"/>
              </a:lnSpc>
              <a:spcBef>
                <a:spcPts val="5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sz="2000" b="0" dirty="0">
                <a:solidFill>
                  <a:srgbClr val="000000"/>
                </a:solidFill>
                <a:latin typeface="Arial Narrow" pitchFamily="34" charset="0"/>
              </a:rPr>
              <a:t>Used by executives</a:t>
            </a:r>
          </a:p>
          <a:p>
            <a:pPr marL="338138" indent="-338138" algn="l" eaLnBrk="0" hangingPunct="0">
              <a:lnSpc>
                <a:spcPct val="80000"/>
              </a:lnSpc>
              <a:spcBef>
                <a:spcPts val="5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sz="2000" b="0" dirty="0">
                <a:solidFill>
                  <a:srgbClr val="000000"/>
                </a:solidFill>
                <a:latin typeface="Arial Narrow" pitchFamily="34" charset="0"/>
              </a:rPr>
              <a:t>Quick overview on the health of the business, including major high-level measures</a:t>
            </a:r>
          </a:p>
          <a:p>
            <a:pPr marL="338138" indent="-338138" algn="l" eaLnBrk="0" hangingPunct="0">
              <a:lnSpc>
                <a:spcPct val="80000"/>
              </a:lnSpc>
              <a:spcBef>
                <a:spcPts val="5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sz="2000" b="0" dirty="0">
                <a:solidFill>
                  <a:srgbClr val="000000"/>
                </a:solidFill>
                <a:latin typeface="Arial Narrow" pitchFamily="34" charset="0"/>
              </a:rPr>
              <a:t>Few information, simple display mechanisms, static snapshots</a:t>
            </a:r>
          </a:p>
          <a:p>
            <a:pPr marL="338138" indent="-338138" algn="l" eaLnBrk="0" hangingPunct="0">
              <a:lnSpc>
                <a:spcPct val="80000"/>
              </a:lnSpc>
              <a:spcBef>
                <a:spcPts val="6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sz="2000" b="0" dirty="0">
                <a:solidFill>
                  <a:srgbClr val="000000"/>
                </a:solidFill>
                <a:latin typeface="Arial Narrow" pitchFamily="34" charset="0"/>
              </a:rPr>
              <a:t>Analytical Dashboards</a:t>
            </a:r>
          </a:p>
          <a:p>
            <a:pPr marL="338138" indent="-338138" algn="l" eaLnBrk="0" hangingPunct="0">
              <a:lnSpc>
                <a:spcPct val="80000"/>
              </a:lnSpc>
              <a:spcBef>
                <a:spcPts val="5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sz="2000" b="0" dirty="0">
                <a:solidFill>
                  <a:srgbClr val="000000"/>
                </a:solidFill>
                <a:latin typeface="Arial Narrow" pitchFamily="34" charset="0"/>
              </a:rPr>
              <a:t>Used by analysts</a:t>
            </a:r>
          </a:p>
          <a:p>
            <a:pPr marL="338138" indent="-338138" algn="l" eaLnBrk="0" hangingPunct="0">
              <a:lnSpc>
                <a:spcPct val="80000"/>
              </a:lnSpc>
              <a:spcBef>
                <a:spcPts val="5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sz="2000" b="0" dirty="0">
                <a:solidFill>
                  <a:srgbClr val="000000"/>
                </a:solidFill>
                <a:latin typeface="Arial Narrow" pitchFamily="34" charset="0"/>
              </a:rPr>
              <a:t>Support interaction with data, e.g. drill-down</a:t>
            </a:r>
          </a:p>
          <a:p>
            <a:pPr marL="338138" indent="-338138" algn="l" eaLnBrk="0" hangingPunct="0">
              <a:lnSpc>
                <a:spcPct val="80000"/>
              </a:lnSpc>
              <a:spcBef>
                <a:spcPts val="5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sz="2000" b="0" dirty="0">
                <a:solidFill>
                  <a:srgbClr val="000000"/>
                </a:solidFill>
                <a:latin typeface="Arial Narrow" pitchFamily="34" charset="0"/>
              </a:rPr>
              <a:t>Complex data, sophisticated display mechanisms, static snapshots</a:t>
            </a:r>
          </a:p>
          <a:p>
            <a:pPr marL="338138" indent="-338138" algn="l" eaLnBrk="0" hangingPunct="0">
              <a:lnSpc>
                <a:spcPct val="80000"/>
              </a:lnSpc>
              <a:spcBef>
                <a:spcPts val="6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sz="2000" b="0" dirty="0">
                <a:solidFill>
                  <a:srgbClr val="000000"/>
                </a:solidFill>
                <a:latin typeface="Arial Narrow" pitchFamily="34" charset="0"/>
              </a:rPr>
              <a:t>Operational Dashboards</a:t>
            </a:r>
          </a:p>
          <a:p>
            <a:pPr marL="338138" indent="-338138" algn="l" eaLnBrk="0" hangingPunct="0">
              <a:lnSpc>
                <a:spcPct val="80000"/>
              </a:lnSpc>
              <a:spcBef>
                <a:spcPts val="5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sz="2000" b="0" dirty="0">
                <a:solidFill>
                  <a:srgbClr val="000000"/>
                </a:solidFill>
                <a:latin typeface="Arial Narrow" pitchFamily="34" charset="0"/>
              </a:rPr>
              <a:t>Used to monitor operations</a:t>
            </a:r>
          </a:p>
          <a:p>
            <a:pPr marL="338138" indent="-338138" algn="l" eaLnBrk="0" hangingPunct="0">
              <a:lnSpc>
                <a:spcPct val="80000"/>
              </a:lnSpc>
              <a:spcBef>
                <a:spcPts val="5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sz="2000" b="0" dirty="0">
                <a:solidFill>
                  <a:srgbClr val="000000"/>
                </a:solidFill>
                <a:latin typeface="Arial Narrow" pitchFamily="34" charset="0"/>
              </a:rPr>
              <a:t>Support alerting for critical events, interaction with data </a:t>
            </a:r>
          </a:p>
          <a:p>
            <a:pPr marL="338138" indent="-338138" algn="l" eaLnBrk="0" hangingPunct="0">
              <a:lnSpc>
                <a:spcPct val="80000"/>
              </a:lnSpc>
              <a:spcBef>
                <a:spcPts val="5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sz="2000" b="0" dirty="0">
                <a:solidFill>
                  <a:srgbClr val="000000"/>
                </a:solidFill>
                <a:latin typeface="Arial Narrow" pitchFamily="34" charset="0"/>
              </a:rPr>
              <a:t>Detailed data, simple and clear display mechanisms, real-time data </a:t>
            </a:r>
          </a:p>
          <a:p>
            <a:pPr marL="338138" indent="-338138" algn="l" eaLnBrk="0" hangingPunct="0">
              <a:lnSpc>
                <a:spcPct val="80000"/>
              </a:lnSpc>
              <a:spcBef>
                <a:spcPts val="35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sz="1400" b="0" dirty="0">
                <a:solidFill>
                  <a:srgbClr val="000000"/>
                </a:solidFill>
                <a:latin typeface="Calibri" pitchFamily="34" charset="0"/>
              </a:rPr>
              <a:t>						</a:t>
            </a:r>
          </a:p>
          <a:p>
            <a:pPr marL="338138" indent="-338138" algn="l" eaLnBrk="0" hangingPunct="0">
              <a:lnSpc>
                <a:spcPct val="80000"/>
              </a:lnSpc>
              <a:spcBef>
                <a:spcPts val="35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de-DE" sz="1400" b="0" dirty="0">
                <a:solidFill>
                  <a:srgbClr val="000000"/>
                </a:solidFill>
                <a:latin typeface="Calibri" pitchFamily="34" charset="0"/>
              </a:rPr>
              <a:t>												Source: (Few 2006, p. 40-42)</a:t>
            </a:r>
          </a:p>
          <a:p>
            <a:pPr marL="338138" indent="-338138" algn="l" eaLnBrk="0" hangingPunct="0">
              <a:lnSpc>
                <a:spcPct val="80000"/>
              </a:lnSpc>
              <a:spcBef>
                <a:spcPts val="6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de-DE" sz="2400" b="0" dirty="0">
              <a:solidFill>
                <a:srgbClr val="000000"/>
              </a:solidFill>
              <a:latin typeface="Calibri" pitchFamily="34" charset="0"/>
            </a:endParaRPr>
          </a:p>
          <a:p>
            <a:pPr marL="338138" indent="-338138" algn="l" eaLnBrk="0" hangingPunct="0">
              <a:lnSpc>
                <a:spcPct val="80000"/>
              </a:lnSpc>
              <a:spcBef>
                <a:spcPts val="6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de-DE" sz="2400" dirty="0">
              <a:solidFill>
                <a:srgbClr val="000000"/>
              </a:solidFill>
            </a:endParaRPr>
          </a:p>
          <a:p>
            <a:pPr marL="338138" indent="-338138" algn="l" eaLnBrk="0" hangingPunct="0">
              <a:lnSpc>
                <a:spcPct val="80000"/>
              </a:lnSpc>
              <a:spcBef>
                <a:spcPts val="6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de-DE" sz="2400" dirty="0">
              <a:solidFill>
                <a:srgbClr val="000000"/>
              </a:solidFill>
            </a:endParaRPr>
          </a:p>
        </p:txBody>
      </p:sp>
    </p:spTree>
    <p:extLst>
      <p:ext uri="{BB962C8B-B14F-4D97-AF65-F5344CB8AC3E}">
        <p14:creationId xmlns:p14="http://schemas.microsoft.com/office/powerpoint/2010/main" val="42217456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1"/>
          <p:cNvSpPr>
            <a:spLocks noGrp="1"/>
          </p:cNvSpPr>
          <p:nvPr>
            <p:ph type="title"/>
          </p:nvPr>
        </p:nvSpPr>
        <p:spPr/>
        <p:txBody>
          <a:bodyPr/>
          <a:lstStyle/>
          <a:p>
            <a:r>
              <a:rPr lang="en-US" smtClean="0"/>
              <a:t>Layers of information</a:t>
            </a:r>
          </a:p>
        </p:txBody>
      </p:sp>
      <p:sp>
        <p:nvSpPr>
          <p:cNvPr id="18435" name="Rechteck 4"/>
          <p:cNvSpPr>
            <a:spLocks noChangeArrowheads="1"/>
          </p:cNvSpPr>
          <p:nvPr/>
        </p:nvSpPr>
        <p:spPr bwMode="auto">
          <a:xfrm>
            <a:off x="571500" y="1792416"/>
            <a:ext cx="8001000" cy="1260000"/>
          </a:xfrm>
          <a:prstGeom prst="rect">
            <a:avLst/>
          </a:prstGeom>
          <a:solidFill>
            <a:schemeClr val="bg1"/>
          </a:solidFill>
          <a:ln w="9525" algn="ctr">
            <a:solidFill>
              <a:schemeClr val="tx1"/>
            </a:solidFill>
            <a:round/>
            <a:headEnd/>
            <a:tailEnd/>
          </a:ln>
        </p:spPr>
        <p:txBody>
          <a:bodyPr wrap="none" anchor="ctr"/>
          <a:lstStyle/>
          <a:p>
            <a:endParaRPr lang="en-US"/>
          </a:p>
        </p:txBody>
      </p:sp>
      <p:sp>
        <p:nvSpPr>
          <p:cNvPr id="18436" name="Rechteck 5"/>
          <p:cNvSpPr>
            <a:spLocks noChangeArrowheads="1"/>
          </p:cNvSpPr>
          <p:nvPr/>
        </p:nvSpPr>
        <p:spPr bwMode="auto">
          <a:xfrm>
            <a:off x="571500" y="3304585"/>
            <a:ext cx="8001000" cy="1260000"/>
          </a:xfrm>
          <a:prstGeom prst="rect">
            <a:avLst/>
          </a:prstGeom>
          <a:solidFill>
            <a:schemeClr val="bg1"/>
          </a:solidFill>
          <a:ln w="9525" algn="ctr">
            <a:solidFill>
              <a:schemeClr val="tx1"/>
            </a:solidFill>
            <a:round/>
            <a:headEnd/>
            <a:tailEnd/>
          </a:ln>
        </p:spPr>
        <p:txBody>
          <a:bodyPr wrap="none" anchor="ctr"/>
          <a:lstStyle/>
          <a:p>
            <a:endParaRPr lang="en-US"/>
          </a:p>
        </p:txBody>
      </p:sp>
      <p:sp>
        <p:nvSpPr>
          <p:cNvPr id="18437" name="Rechteck 6"/>
          <p:cNvSpPr>
            <a:spLocks noChangeArrowheads="1"/>
          </p:cNvSpPr>
          <p:nvPr/>
        </p:nvSpPr>
        <p:spPr bwMode="auto">
          <a:xfrm>
            <a:off x="571500" y="4804772"/>
            <a:ext cx="8001000" cy="1260000"/>
          </a:xfrm>
          <a:prstGeom prst="rect">
            <a:avLst/>
          </a:prstGeom>
          <a:solidFill>
            <a:schemeClr val="bg1"/>
          </a:solidFill>
          <a:ln w="9525" algn="ctr">
            <a:solidFill>
              <a:schemeClr val="tx1"/>
            </a:solidFill>
            <a:round/>
            <a:headEnd/>
            <a:tailEnd/>
          </a:ln>
        </p:spPr>
        <p:txBody>
          <a:bodyPr wrap="none" anchor="ctr"/>
          <a:lstStyle/>
          <a:p>
            <a:endParaRPr lang="en-US" sz="2400"/>
          </a:p>
        </p:txBody>
      </p:sp>
      <p:sp>
        <p:nvSpPr>
          <p:cNvPr id="18438" name="Textfeld 7"/>
          <p:cNvSpPr txBox="1">
            <a:spLocks noChangeArrowheads="1"/>
          </p:cNvSpPr>
          <p:nvPr/>
        </p:nvSpPr>
        <p:spPr bwMode="auto">
          <a:xfrm rot="-5400000">
            <a:off x="571500" y="2120200"/>
            <a:ext cx="1071563" cy="646331"/>
          </a:xfrm>
          <a:prstGeom prst="rect">
            <a:avLst/>
          </a:prstGeom>
          <a:noFill/>
          <a:ln w="9525">
            <a:noFill/>
            <a:miter lim="800000"/>
            <a:headEnd/>
            <a:tailEnd/>
          </a:ln>
        </p:spPr>
        <p:txBody>
          <a:bodyPr>
            <a:spAutoFit/>
          </a:bodyPr>
          <a:lstStyle/>
          <a:p>
            <a:r>
              <a:rPr lang="en-US" sz="1800" dirty="0">
                <a:solidFill>
                  <a:srgbClr val="000000"/>
                </a:solidFill>
              </a:rPr>
              <a:t>Top Layer</a:t>
            </a:r>
          </a:p>
        </p:txBody>
      </p:sp>
      <p:sp>
        <p:nvSpPr>
          <p:cNvPr id="18439" name="Textfeld 8"/>
          <p:cNvSpPr txBox="1">
            <a:spLocks noChangeArrowheads="1"/>
          </p:cNvSpPr>
          <p:nvPr/>
        </p:nvSpPr>
        <p:spPr bwMode="auto">
          <a:xfrm rot="-5400000">
            <a:off x="675481" y="3660075"/>
            <a:ext cx="1071563" cy="646331"/>
          </a:xfrm>
          <a:prstGeom prst="rect">
            <a:avLst/>
          </a:prstGeom>
          <a:noFill/>
          <a:ln w="9525">
            <a:noFill/>
            <a:miter lim="800000"/>
            <a:headEnd/>
            <a:tailEnd/>
          </a:ln>
        </p:spPr>
        <p:txBody>
          <a:bodyPr>
            <a:spAutoFit/>
          </a:bodyPr>
          <a:lstStyle/>
          <a:p>
            <a:r>
              <a:rPr lang="en-US" sz="1800" dirty="0">
                <a:solidFill>
                  <a:srgbClr val="000000"/>
                </a:solidFill>
              </a:rPr>
              <a:t>Middle Layer</a:t>
            </a:r>
          </a:p>
        </p:txBody>
      </p:sp>
      <p:sp>
        <p:nvSpPr>
          <p:cNvPr id="18440" name="Textfeld 9"/>
          <p:cNvSpPr txBox="1">
            <a:spLocks noChangeArrowheads="1"/>
          </p:cNvSpPr>
          <p:nvPr/>
        </p:nvSpPr>
        <p:spPr bwMode="auto">
          <a:xfrm rot="-5400000">
            <a:off x="675482" y="5017388"/>
            <a:ext cx="1071562" cy="646331"/>
          </a:xfrm>
          <a:prstGeom prst="rect">
            <a:avLst/>
          </a:prstGeom>
          <a:noFill/>
          <a:ln w="9525">
            <a:noFill/>
            <a:miter lim="800000"/>
            <a:headEnd/>
            <a:tailEnd/>
          </a:ln>
        </p:spPr>
        <p:txBody>
          <a:bodyPr>
            <a:spAutoFit/>
          </a:bodyPr>
          <a:lstStyle/>
          <a:p>
            <a:r>
              <a:rPr lang="en-US" sz="1800" dirty="0">
                <a:solidFill>
                  <a:srgbClr val="000000"/>
                </a:solidFill>
              </a:rPr>
              <a:t>Bottom Layer</a:t>
            </a:r>
          </a:p>
        </p:txBody>
      </p:sp>
      <p:sp>
        <p:nvSpPr>
          <p:cNvPr id="18441" name="Pfeil nach unten 10"/>
          <p:cNvSpPr>
            <a:spLocks noChangeArrowheads="1"/>
          </p:cNvSpPr>
          <p:nvPr/>
        </p:nvSpPr>
        <p:spPr bwMode="auto">
          <a:xfrm>
            <a:off x="2571750" y="2996952"/>
            <a:ext cx="357188" cy="285750"/>
          </a:xfrm>
          <a:prstGeom prst="downArrow">
            <a:avLst>
              <a:gd name="adj1" fmla="val 50000"/>
              <a:gd name="adj2" fmla="val 50000"/>
            </a:avLst>
          </a:prstGeom>
          <a:solidFill>
            <a:schemeClr val="accent6">
              <a:lumMod val="50000"/>
            </a:schemeClr>
          </a:solidFill>
          <a:ln w="9525" algn="ctr">
            <a:solidFill>
              <a:schemeClr val="tx1"/>
            </a:solidFill>
            <a:round/>
            <a:headEnd/>
            <a:tailEnd/>
          </a:ln>
        </p:spPr>
        <p:txBody>
          <a:bodyPr wrap="none" anchor="ctr"/>
          <a:lstStyle/>
          <a:p>
            <a:endParaRPr lang="en-US"/>
          </a:p>
        </p:txBody>
      </p:sp>
      <p:sp>
        <p:nvSpPr>
          <p:cNvPr id="18442" name="Pfeil nach unten 11"/>
          <p:cNvSpPr>
            <a:spLocks noChangeArrowheads="1"/>
          </p:cNvSpPr>
          <p:nvPr/>
        </p:nvSpPr>
        <p:spPr bwMode="auto">
          <a:xfrm>
            <a:off x="2571750" y="4519023"/>
            <a:ext cx="357188" cy="285750"/>
          </a:xfrm>
          <a:prstGeom prst="downArrow">
            <a:avLst>
              <a:gd name="adj1" fmla="val 50000"/>
              <a:gd name="adj2" fmla="val 50000"/>
            </a:avLst>
          </a:prstGeom>
          <a:solidFill>
            <a:schemeClr val="accent6">
              <a:lumMod val="50000"/>
            </a:schemeClr>
          </a:solidFill>
          <a:ln w="9525" algn="ctr">
            <a:solidFill>
              <a:schemeClr val="tx1"/>
            </a:solidFill>
            <a:round/>
            <a:headEnd/>
            <a:tailEnd/>
          </a:ln>
        </p:spPr>
        <p:txBody>
          <a:bodyPr wrap="none" anchor="ctr"/>
          <a:lstStyle/>
          <a:p>
            <a:endParaRPr lang="en-US"/>
          </a:p>
        </p:txBody>
      </p:sp>
      <p:sp>
        <p:nvSpPr>
          <p:cNvPr id="18443" name="Pfeil nach oben 13"/>
          <p:cNvSpPr>
            <a:spLocks noChangeArrowheads="1"/>
          </p:cNvSpPr>
          <p:nvPr/>
        </p:nvSpPr>
        <p:spPr bwMode="auto">
          <a:xfrm>
            <a:off x="5857875" y="4519023"/>
            <a:ext cx="357188" cy="285750"/>
          </a:xfrm>
          <a:prstGeom prst="upArrow">
            <a:avLst>
              <a:gd name="adj1" fmla="val 50000"/>
              <a:gd name="adj2" fmla="val 50000"/>
            </a:avLst>
          </a:prstGeom>
          <a:solidFill>
            <a:schemeClr val="accent6">
              <a:lumMod val="50000"/>
            </a:schemeClr>
          </a:solidFill>
          <a:ln w="9525" algn="ctr">
            <a:solidFill>
              <a:schemeClr val="tx1"/>
            </a:solidFill>
            <a:round/>
            <a:headEnd/>
            <a:tailEnd/>
          </a:ln>
        </p:spPr>
        <p:txBody>
          <a:bodyPr wrap="none" anchor="ctr"/>
          <a:lstStyle/>
          <a:p>
            <a:endParaRPr lang="en-US"/>
          </a:p>
        </p:txBody>
      </p:sp>
      <p:sp>
        <p:nvSpPr>
          <p:cNvPr id="18444" name="Pfeil nach oben 14"/>
          <p:cNvSpPr>
            <a:spLocks noChangeArrowheads="1"/>
          </p:cNvSpPr>
          <p:nvPr/>
        </p:nvSpPr>
        <p:spPr bwMode="auto">
          <a:xfrm>
            <a:off x="5857875" y="3018835"/>
            <a:ext cx="357188" cy="285750"/>
          </a:xfrm>
          <a:prstGeom prst="upArrow">
            <a:avLst>
              <a:gd name="adj1" fmla="val 50000"/>
              <a:gd name="adj2" fmla="val 50000"/>
            </a:avLst>
          </a:prstGeom>
          <a:solidFill>
            <a:schemeClr val="accent6">
              <a:lumMod val="50000"/>
            </a:schemeClr>
          </a:solidFill>
          <a:ln w="9525" algn="ctr">
            <a:solidFill>
              <a:schemeClr val="tx1"/>
            </a:solidFill>
            <a:round/>
            <a:headEnd/>
            <a:tailEnd/>
          </a:ln>
        </p:spPr>
        <p:txBody>
          <a:bodyPr wrap="none" anchor="ctr"/>
          <a:lstStyle/>
          <a:p>
            <a:endParaRPr lang="en-US"/>
          </a:p>
        </p:txBody>
      </p:sp>
      <p:sp>
        <p:nvSpPr>
          <p:cNvPr id="18445" name="Textfeld 15"/>
          <p:cNvSpPr txBox="1">
            <a:spLocks noChangeArrowheads="1"/>
          </p:cNvSpPr>
          <p:nvPr/>
        </p:nvSpPr>
        <p:spPr bwMode="auto">
          <a:xfrm>
            <a:off x="1643063" y="1772816"/>
            <a:ext cx="6072187" cy="1315745"/>
          </a:xfrm>
          <a:prstGeom prst="rect">
            <a:avLst/>
          </a:prstGeom>
          <a:noFill/>
          <a:ln w="9525">
            <a:noFill/>
            <a:miter lim="800000"/>
            <a:headEnd/>
            <a:tailEnd/>
          </a:ln>
        </p:spPr>
        <p:txBody>
          <a:bodyPr>
            <a:spAutoFit/>
          </a:bodyPr>
          <a:lstStyle/>
          <a:p>
            <a:r>
              <a:rPr lang="en-US" sz="1800" u="sng" dirty="0">
                <a:solidFill>
                  <a:srgbClr val="000000"/>
                </a:solidFill>
              </a:rPr>
              <a:t>Summarized Graphical View</a:t>
            </a:r>
          </a:p>
          <a:p>
            <a:r>
              <a:rPr lang="en-US" sz="1400" dirty="0">
                <a:solidFill>
                  <a:srgbClr val="000000"/>
                </a:solidFill>
              </a:rPr>
              <a:t>Purpose</a:t>
            </a:r>
            <a:r>
              <a:rPr lang="en-US" sz="1400" b="0" dirty="0">
                <a:solidFill>
                  <a:srgbClr val="000000"/>
                </a:solidFill>
              </a:rPr>
              <a:t>: Monitor key performance metrics</a:t>
            </a:r>
          </a:p>
          <a:p>
            <a:r>
              <a:rPr lang="en-US" sz="1400" dirty="0">
                <a:solidFill>
                  <a:srgbClr val="000000"/>
                </a:solidFill>
              </a:rPr>
              <a:t>Display</a:t>
            </a:r>
            <a:r>
              <a:rPr lang="en-US" sz="1400" b="0" dirty="0">
                <a:solidFill>
                  <a:srgbClr val="000000"/>
                </a:solidFill>
              </a:rPr>
              <a:t>: Graphical indicators, numbers, text</a:t>
            </a:r>
          </a:p>
          <a:p>
            <a:r>
              <a:rPr lang="en-US" sz="1400" dirty="0">
                <a:solidFill>
                  <a:srgbClr val="000000"/>
                </a:solidFill>
              </a:rPr>
              <a:t>Technology</a:t>
            </a:r>
            <a:r>
              <a:rPr lang="en-US" sz="1400" b="0" dirty="0">
                <a:solidFill>
                  <a:srgbClr val="000000"/>
                </a:solidFill>
              </a:rPr>
              <a:t>: Dashboards, scorecard, portals</a:t>
            </a:r>
          </a:p>
        </p:txBody>
      </p:sp>
      <p:sp>
        <p:nvSpPr>
          <p:cNvPr id="18446" name="Textfeld 16"/>
          <p:cNvSpPr txBox="1">
            <a:spLocks noChangeArrowheads="1"/>
          </p:cNvSpPr>
          <p:nvPr/>
        </p:nvSpPr>
        <p:spPr bwMode="auto">
          <a:xfrm>
            <a:off x="1571625" y="3284984"/>
            <a:ext cx="6072188" cy="1315745"/>
          </a:xfrm>
          <a:prstGeom prst="rect">
            <a:avLst/>
          </a:prstGeom>
          <a:noFill/>
          <a:ln w="9525">
            <a:noFill/>
            <a:miter lim="800000"/>
            <a:headEnd/>
            <a:tailEnd/>
          </a:ln>
        </p:spPr>
        <p:txBody>
          <a:bodyPr>
            <a:spAutoFit/>
          </a:bodyPr>
          <a:lstStyle/>
          <a:p>
            <a:r>
              <a:rPr lang="en-US" sz="1800" u="sng" dirty="0">
                <a:solidFill>
                  <a:srgbClr val="000000"/>
                </a:solidFill>
              </a:rPr>
              <a:t>Multidimensional View</a:t>
            </a:r>
          </a:p>
          <a:p>
            <a:r>
              <a:rPr lang="en-US" sz="1400" dirty="0">
                <a:solidFill>
                  <a:srgbClr val="000000"/>
                </a:solidFill>
              </a:rPr>
              <a:t>Purpose</a:t>
            </a:r>
            <a:r>
              <a:rPr lang="en-US" sz="1400" b="0" dirty="0">
                <a:solidFill>
                  <a:srgbClr val="000000"/>
                </a:solidFill>
              </a:rPr>
              <a:t>: Explore information from multiple dimensions</a:t>
            </a:r>
          </a:p>
          <a:p>
            <a:r>
              <a:rPr lang="en-US" sz="1400" dirty="0">
                <a:solidFill>
                  <a:srgbClr val="000000"/>
                </a:solidFill>
              </a:rPr>
              <a:t>Display</a:t>
            </a:r>
            <a:r>
              <a:rPr lang="en-US" sz="1400" b="0" dirty="0">
                <a:solidFill>
                  <a:srgbClr val="000000"/>
                </a:solidFill>
              </a:rPr>
              <a:t>: Interactive charts and tables</a:t>
            </a:r>
          </a:p>
          <a:p>
            <a:r>
              <a:rPr lang="en-US" sz="1400" dirty="0">
                <a:solidFill>
                  <a:srgbClr val="000000"/>
                </a:solidFill>
              </a:rPr>
              <a:t>Technology</a:t>
            </a:r>
            <a:r>
              <a:rPr lang="en-US" sz="1400" b="0" dirty="0">
                <a:solidFill>
                  <a:srgbClr val="000000"/>
                </a:solidFill>
              </a:rPr>
              <a:t>: OLAP, interactive reports</a:t>
            </a:r>
            <a:endParaRPr lang="en-US" sz="1600" b="0" dirty="0">
              <a:solidFill>
                <a:srgbClr val="000000"/>
              </a:solidFill>
            </a:endParaRPr>
          </a:p>
        </p:txBody>
      </p:sp>
      <p:sp>
        <p:nvSpPr>
          <p:cNvPr id="18447" name="Textfeld 17"/>
          <p:cNvSpPr txBox="1">
            <a:spLocks noChangeArrowheads="1"/>
          </p:cNvSpPr>
          <p:nvPr/>
        </p:nvSpPr>
        <p:spPr bwMode="auto">
          <a:xfrm>
            <a:off x="1571625" y="4804773"/>
            <a:ext cx="6072188" cy="1315745"/>
          </a:xfrm>
          <a:prstGeom prst="rect">
            <a:avLst/>
          </a:prstGeom>
          <a:noFill/>
          <a:ln w="9525">
            <a:noFill/>
            <a:miter lim="800000"/>
            <a:headEnd/>
            <a:tailEnd/>
          </a:ln>
        </p:spPr>
        <p:txBody>
          <a:bodyPr>
            <a:spAutoFit/>
          </a:bodyPr>
          <a:lstStyle/>
          <a:p>
            <a:r>
              <a:rPr lang="en-US" sz="1800" u="sng" dirty="0">
                <a:solidFill>
                  <a:srgbClr val="000000"/>
                </a:solidFill>
              </a:rPr>
              <a:t>Detailed Reporting View</a:t>
            </a:r>
          </a:p>
          <a:p>
            <a:r>
              <a:rPr lang="en-US" sz="1400" dirty="0">
                <a:solidFill>
                  <a:srgbClr val="000000"/>
                </a:solidFill>
              </a:rPr>
              <a:t>Purpose</a:t>
            </a:r>
            <a:r>
              <a:rPr lang="en-US" sz="1400" b="0" dirty="0">
                <a:solidFill>
                  <a:srgbClr val="000000"/>
                </a:solidFill>
              </a:rPr>
              <a:t>: Examine details before taking action</a:t>
            </a:r>
          </a:p>
          <a:p>
            <a:r>
              <a:rPr lang="en-US" sz="1400" dirty="0">
                <a:solidFill>
                  <a:srgbClr val="000000"/>
                </a:solidFill>
              </a:rPr>
              <a:t>Display</a:t>
            </a:r>
            <a:r>
              <a:rPr lang="en-US" sz="1400" b="0" dirty="0">
                <a:solidFill>
                  <a:srgbClr val="000000"/>
                </a:solidFill>
              </a:rPr>
              <a:t>: Table or report in separate window</a:t>
            </a:r>
          </a:p>
          <a:p>
            <a:r>
              <a:rPr lang="en-US" sz="1400" dirty="0">
                <a:solidFill>
                  <a:srgbClr val="000000"/>
                </a:solidFill>
              </a:rPr>
              <a:t>Technology</a:t>
            </a:r>
            <a:r>
              <a:rPr lang="en-US" sz="1400" b="0" dirty="0">
                <a:solidFill>
                  <a:srgbClr val="000000"/>
                </a:solidFill>
              </a:rPr>
              <a:t>: Operational reports, data warehouse queries</a:t>
            </a:r>
          </a:p>
        </p:txBody>
      </p:sp>
      <p:sp>
        <p:nvSpPr>
          <p:cNvPr id="18448" name="Textfeld 18"/>
          <p:cNvSpPr txBox="1">
            <a:spLocks noChangeArrowheads="1"/>
          </p:cNvSpPr>
          <p:nvPr/>
        </p:nvSpPr>
        <p:spPr bwMode="auto">
          <a:xfrm>
            <a:off x="5148064" y="6165304"/>
            <a:ext cx="3500437" cy="276999"/>
          </a:xfrm>
          <a:prstGeom prst="rect">
            <a:avLst/>
          </a:prstGeom>
          <a:noFill/>
          <a:ln w="9525">
            <a:noFill/>
            <a:miter lim="800000"/>
            <a:headEnd/>
            <a:tailEnd/>
          </a:ln>
        </p:spPr>
        <p:txBody>
          <a:bodyPr>
            <a:spAutoFit/>
          </a:bodyPr>
          <a:lstStyle/>
          <a:p>
            <a:r>
              <a:rPr lang="en-US" sz="1200" b="0" dirty="0">
                <a:solidFill>
                  <a:srgbClr val="000000"/>
                </a:solidFill>
              </a:rPr>
              <a:t>Source: </a:t>
            </a:r>
            <a:r>
              <a:rPr lang="en-US" sz="1200" b="0" dirty="0" err="1">
                <a:solidFill>
                  <a:srgbClr val="000000"/>
                </a:solidFill>
              </a:rPr>
              <a:t>Eckerson</a:t>
            </a:r>
            <a:r>
              <a:rPr lang="en-US" sz="1200" b="0" dirty="0">
                <a:solidFill>
                  <a:srgbClr val="000000"/>
                </a:solidFill>
              </a:rPr>
              <a:t> (2006), p. 15</a:t>
            </a:r>
          </a:p>
        </p:txBody>
      </p:sp>
    </p:spTree>
    <p:extLst>
      <p:ext uri="{BB962C8B-B14F-4D97-AF65-F5344CB8AC3E}">
        <p14:creationId xmlns:p14="http://schemas.microsoft.com/office/powerpoint/2010/main" val="2837652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idx="4294967295"/>
          </p:nvPr>
        </p:nvSpPr>
        <p:spPr>
          <a:xfrm>
            <a:off x="2411413" y="620713"/>
            <a:ext cx="6096000" cy="598487"/>
          </a:xfrm>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bg-BG" smtClean="0"/>
              <a:t>Dashboard types II</a:t>
            </a:r>
          </a:p>
        </p:txBody>
      </p:sp>
      <p:sp>
        <p:nvSpPr>
          <p:cNvPr id="8195" name="Rectangle 2"/>
          <p:cNvSpPr>
            <a:spLocks noChangeArrowheads="1"/>
          </p:cNvSpPr>
          <p:nvPr/>
        </p:nvSpPr>
        <p:spPr bwMode="auto">
          <a:xfrm>
            <a:off x="457200" y="1600200"/>
            <a:ext cx="8229600" cy="4525963"/>
          </a:xfrm>
          <a:prstGeom prst="rect">
            <a:avLst/>
          </a:prstGeom>
          <a:noFill/>
          <a:ln w="9525">
            <a:noFill/>
            <a:round/>
            <a:headEnd/>
            <a:tailEnd/>
          </a:ln>
        </p:spPr>
        <p:txBody>
          <a:bodyPr lIns="90000" tIns="46800" rIns="90000" bIns="46800"/>
          <a:lstStyle/>
          <a:p>
            <a:pPr marL="338138" indent="-338138" algn="l" eaLnBrk="0" hangingPunct="0">
              <a:spcBef>
                <a:spcPts val="6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sz="2000" b="0" dirty="0">
                <a:solidFill>
                  <a:srgbClr val="000000"/>
                </a:solidFill>
                <a:latin typeface="Arial Narrow" pitchFamily="34" charset="0"/>
              </a:rPr>
              <a:t>Dashboard versus Portal</a:t>
            </a:r>
          </a:p>
          <a:p>
            <a:pPr marL="338138" indent="-338138" algn="l" eaLnBrk="0" hangingPunct="0">
              <a:spcBef>
                <a:spcPts val="5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sz="2000" b="0" dirty="0">
                <a:solidFill>
                  <a:srgbClr val="000000"/>
                </a:solidFill>
                <a:latin typeface="Arial Narrow" pitchFamily="34" charset="0"/>
              </a:rPr>
              <a:t>Portal = Focus on the integration of different contents under one user interface</a:t>
            </a:r>
          </a:p>
          <a:p>
            <a:pPr marL="338138" indent="-338138" algn="l" eaLnBrk="0" hangingPunct="0">
              <a:spcBef>
                <a:spcPts val="5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sz="2000" b="0" dirty="0">
                <a:solidFill>
                  <a:srgbClr val="000000"/>
                </a:solidFill>
                <a:latin typeface="Arial Narrow" pitchFamily="34" charset="0"/>
              </a:rPr>
              <a:t>Dashboard = Focus on the compression of important facts and figures on one single screen</a:t>
            </a:r>
          </a:p>
          <a:p>
            <a:pPr marL="338138" indent="-338138" algn="l" eaLnBrk="0" hangingPunct="0">
              <a:spcBef>
                <a:spcPts val="5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sz="2000" b="0" dirty="0">
              <a:solidFill>
                <a:srgbClr val="000000"/>
              </a:solidFill>
              <a:latin typeface="Arial Narrow" pitchFamily="34" charset="0"/>
            </a:endParaRPr>
          </a:p>
          <a:p>
            <a:pPr marL="338138" indent="-338138" algn="l" eaLnBrk="0" hangingPunct="0">
              <a:spcBef>
                <a:spcPts val="6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sz="2000" b="0" dirty="0">
                <a:solidFill>
                  <a:srgbClr val="000000"/>
                </a:solidFill>
                <a:latin typeface="Arial Narrow" pitchFamily="34" charset="0"/>
              </a:rPr>
              <a:t>Dashboard versus Scorecard</a:t>
            </a:r>
          </a:p>
          <a:p>
            <a:pPr marL="338138" indent="-338138" algn="l" eaLnBrk="0" hangingPunct="0">
              <a:spcBef>
                <a:spcPts val="5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sz="2000" b="0" dirty="0">
                <a:solidFill>
                  <a:srgbClr val="000000"/>
                </a:solidFill>
                <a:latin typeface="Arial Narrow" pitchFamily="34" charset="0"/>
              </a:rPr>
              <a:t>A scorecard is a specific dashboard  including Key Performance Indicators (KPIs), usually used on a strategic level</a:t>
            </a:r>
          </a:p>
        </p:txBody>
      </p:sp>
    </p:spTree>
    <p:extLst>
      <p:ext uri="{BB962C8B-B14F-4D97-AF65-F5344CB8AC3E}">
        <p14:creationId xmlns:p14="http://schemas.microsoft.com/office/powerpoint/2010/main" val="424990395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idx="4294967295"/>
          </p:nvPr>
        </p:nvSpPr>
        <p:spPr>
          <a:xfrm>
            <a:off x="2411413" y="620713"/>
            <a:ext cx="6096000" cy="598487"/>
          </a:xfrm>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smtClean="0"/>
              <a:t>Dashboard design</a:t>
            </a:r>
          </a:p>
        </p:txBody>
      </p:sp>
      <p:sp>
        <p:nvSpPr>
          <p:cNvPr id="5123" name="Rectangle 2"/>
          <p:cNvSpPr>
            <a:spLocks noGrp="1" noChangeArrowheads="1"/>
          </p:cNvSpPr>
          <p:nvPr>
            <p:ph type="body" idx="4294967295"/>
          </p:nvPr>
        </p:nvSpPr>
        <p:spPr>
          <a:xfrm>
            <a:off x="539750" y="1484313"/>
            <a:ext cx="8064500" cy="4641850"/>
          </a:xfrm>
        </p:spPr>
        <p:txBody>
          <a:bodyPr/>
          <a:lstStyle/>
          <a:p>
            <a:pPr marL="331788" indent="-331788">
              <a:spcBef>
                <a:spcPts val="600"/>
              </a:spcBef>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r>
              <a:rPr lang="en-US" sz="2000" kern="1200" dirty="0" smtClean="0">
                <a:latin typeface="Arial Narrow" pitchFamily="34" charset="0"/>
              </a:rPr>
              <a:t>Dashboard design</a:t>
            </a:r>
          </a:p>
          <a:p>
            <a:pPr marL="331788" indent="-331788">
              <a:spcBef>
                <a:spcPts val="600"/>
              </a:spcBef>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defRPr/>
            </a:pPr>
            <a:endParaRPr lang="en-US" sz="2000" kern="1200" dirty="0" smtClean="0">
              <a:latin typeface="Arial Narrow" pitchFamily="34" charset="0"/>
            </a:endParaRPr>
          </a:p>
          <a:p>
            <a:pPr marL="331788" indent="-331788">
              <a:spcBef>
                <a:spcPts val="500"/>
              </a:spcBef>
              <a:buFont typeface="Arial" charset="0"/>
              <a:buChar char="•"/>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defRPr/>
            </a:pPr>
            <a:r>
              <a:rPr lang="en-US" sz="2000" dirty="0" smtClean="0">
                <a:latin typeface="Arial Narrow" pitchFamily="34" charset="0"/>
              </a:rPr>
              <a:t>What type of dashboard should be designed?</a:t>
            </a:r>
          </a:p>
          <a:p>
            <a:pPr marL="331788" indent="-331788">
              <a:spcBef>
                <a:spcPts val="500"/>
              </a:spcBef>
              <a:buFont typeface="Arial" charset="0"/>
              <a:buChar char="•"/>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defRPr/>
            </a:pPr>
            <a:r>
              <a:rPr lang="en-US" sz="2000" dirty="0" smtClean="0">
                <a:latin typeface="Arial Narrow" pitchFamily="34" charset="0"/>
              </a:rPr>
              <a:t>What are the relevant data and KPIs that should be visualized?</a:t>
            </a:r>
          </a:p>
          <a:p>
            <a:pPr marL="331788" indent="-331788">
              <a:spcBef>
                <a:spcPts val="500"/>
              </a:spcBef>
              <a:buFont typeface="Arial" charset="0"/>
              <a:buChar char="•"/>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defRPr/>
            </a:pPr>
            <a:r>
              <a:rPr lang="en-US" sz="2000" dirty="0" smtClean="0">
                <a:latin typeface="Arial Narrow" pitchFamily="34" charset="0"/>
              </a:rPr>
              <a:t>What are appropriate elements for visualization?</a:t>
            </a:r>
          </a:p>
          <a:p>
            <a:pPr marL="331788" indent="-331788">
              <a:spcBef>
                <a:spcPts val="500"/>
              </a:spcBef>
              <a:buFont typeface="Arial" charset="0"/>
              <a:buChar char="•"/>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defRPr/>
            </a:pPr>
            <a:r>
              <a:rPr lang="en-US" sz="2000" dirty="0" smtClean="0">
                <a:latin typeface="Arial Narrow" pitchFamily="34" charset="0"/>
              </a:rPr>
              <a:t>How should user navigation look like?</a:t>
            </a:r>
          </a:p>
          <a:p>
            <a:pPr marL="331788" indent="-331788">
              <a:spcBef>
                <a:spcPts val="500"/>
              </a:spcBef>
              <a:buFont typeface="Arial" charset="0"/>
              <a:buChar char="•"/>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defRPr/>
            </a:pPr>
            <a:r>
              <a:rPr lang="en-US" sz="2000" dirty="0" smtClean="0">
                <a:latin typeface="Arial Narrow" pitchFamily="34" charset="0"/>
              </a:rPr>
              <a:t>How is the dashboard supplied with data?</a:t>
            </a:r>
          </a:p>
        </p:txBody>
      </p:sp>
    </p:spTree>
    <p:extLst>
      <p:ext uri="{BB962C8B-B14F-4D97-AF65-F5344CB8AC3E}">
        <p14:creationId xmlns:p14="http://schemas.microsoft.com/office/powerpoint/2010/main" val="11310549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body" idx="4294967295"/>
          </p:nvPr>
        </p:nvSpPr>
        <p:spPr>
          <a:xfrm>
            <a:off x="539750" y="1643063"/>
            <a:ext cx="8064500" cy="4483100"/>
          </a:xfrm>
        </p:spPr>
        <p:txBody>
          <a:bodyPr/>
          <a:lstStyle/>
          <a:p>
            <a:pPr marL="331788" indent="-331788">
              <a:spcBef>
                <a:spcPts val="600"/>
              </a:spcBef>
              <a:buFontTx/>
              <a:buNone/>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defRPr/>
            </a:pPr>
            <a:r>
              <a:rPr lang="en-US" sz="2000" kern="1200" dirty="0" smtClean="0">
                <a:latin typeface="Arial Narrow" pitchFamily="34" charset="0"/>
                <a:cs typeface="Arial" pitchFamily="34" charset="0"/>
              </a:rPr>
              <a:t>Applying the Gestalt Principles of visual perception to dashboards:</a:t>
            </a:r>
          </a:p>
          <a:p>
            <a:pPr marL="331788" indent="-331788">
              <a:spcBef>
                <a:spcPts val="600"/>
              </a:spcBef>
              <a:buFontTx/>
              <a:buNone/>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defRPr/>
            </a:pPr>
            <a:endParaRPr lang="en-US" sz="2000" kern="1200" dirty="0" smtClean="0">
              <a:latin typeface="Arial Narrow" pitchFamily="34" charset="0"/>
              <a:cs typeface="Arial" pitchFamily="34" charset="0"/>
            </a:endParaRPr>
          </a:p>
          <a:p>
            <a:pPr marL="331788" indent="-331788">
              <a:spcBef>
                <a:spcPts val="500"/>
              </a:spcBef>
              <a:buFont typeface="Arial" charset="0"/>
              <a:buChar char="•"/>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defRPr/>
            </a:pPr>
            <a:r>
              <a:rPr lang="en-US" sz="1800" b="1" dirty="0" smtClean="0">
                <a:solidFill>
                  <a:srgbClr val="FFC000"/>
                </a:solidFill>
                <a:latin typeface="Arial Narrow" pitchFamily="34" charset="0"/>
                <a:cs typeface="Arial" pitchFamily="34" charset="0"/>
              </a:rPr>
              <a:t>Proximity</a:t>
            </a:r>
            <a:r>
              <a:rPr lang="en-US" sz="1800" dirty="0" smtClean="0">
                <a:solidFill>
                  <a:srgbClr val="FFC000"/>
                </a:solidFill>
                <a:latin typeface="Arial Narrow" pitchFamily="34" charset="0"/>
                <a:cs typeface="Arial" pitchFamily="34" charset="0"/>
              </a:rPr>
              <a:t>:</a:t>
            </a:r>
            <a:r>
              <a:rPr lang="en-US" sz="1800" dirty="0" smtClean="0">
                <a:latin typeface="Arial Narrow" pitchFamily="34" charset="0"/>
                <a:cs typeface="Arial" pitchFamily="34" charset="0"/>
              </a:rPr>
              <a:t> Objects that are located near each other are perceived as belonging to the same group.</a:t>
            </a:r>
          </a:p>
          <a:p>
            <a:pPr marL="331788" indent="-331788">
              <a:spcBef>
                <a:spcPts val="500"/>
              </a:spcBef>
              <a:buFont typeface="Arial" charset="0"/>
              <a:buChar char="•"/>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defRPr/>
            </a:pPr>
            <a:r>
              <a:rPr lang="en-US" sz="1800" b="1" dirty="0" smtClean="0">
                <a:solidFill>
                  <a:srgbClr val="FFC000"/>
                </a:solidFill>
                <a:latin typeface="Arial Narrow" pitchFamily="34" charset="0"/>
                <a:cs typeface="Arial" pitchFamily="34" charset="0"/>
              </a:rPr>
              <a:t>Similarity</a:t>
            </a:r>
            <a:r>
              <a:rPr lang="en-US" sz="1800" dirty="0" smtClean="0">
                <a:solidFill>
                  <a:srgbClr val="FFC000"/>
                </a:solidFill>
                <a:latin typeface="Arial Narrow" pitchFamily="34" charset="0"/>
                <a:cs typeface="Arial" pitchFamily="34" charset="0"/>
              </a:rPr>
              <a:t>: </a:t>
            </a:r>
            <a:r>
              <a:rPr lang="en-US" sz="1800" dirty="0" smtClean="0">
                <a:latin typeface="Arial Narrow" pitchFamily="34" charset="0"/>
                <a:cs typeface="Arial" pitchFamily="34" charset="0"/>
              </a:rPr>
              <a:t>Objects that are similar in color, size, shape, and orientation are perceived as belonging to the same group.</a:t>
            </a:r>
          </a:p>
          <a:p>
            <a:pPr marL="331788" indent="-331788">
              <a:spcBef>
                <a:spcPts val="500"/>
              </a:spcBef>
              <a:buFont typeface="Arial" charset="0"/>
              <a:buChar char="•"/>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defRPr/>
            </a:pPr>
            <a:r>
              <a:rPr lang="en-US" sz="1800" b="1" dirty="0" smtClean="0">
                <a:solidFill>
                  <a:srgbClr val="FFC000"/>
                </a:solidFill>
                <a:latin typeface="Arial Narrow" pitchFamily="34" charset="0"/>
                <a:cs typeface="Arial" pitchFamily="34" charset="0"/>
              </a:rPr>
              <a:t>Enclosure</a:t>
            </a:r>
            <a:r>
              <a:rPr lang="en-US" sz="1800" dirty="0" smtClean="0">
                <a:solidFill>
                  <a:srgbClr val="FFC000"/>
                </a:solidFill>
                <a:latin typeface="Arial Narrow" pitchFamily="34" charset="0"/>
                <a:cs typeface="Arial" pitchFamily="34" charset="0"/>
              </a:rPr>
              <a:t>: </a:t>
            </a:r>
            <a:r>
              <a:rPr lang="en-US" sz="1800" dirty="0" smtClean="0">
                <a:latin typeface="Arial Narrow" pitchFamily="34" charset="0"/>
                <a:cs typeface="Arial" pitchFamily="34" charset="0"/>
              </a:rPr>
              <a:t>Objects that are enclosed by a visual border, e.g. a line, are perceived as belonging to the same group.</a:t>
            </a:r>
          </a:p>
          <a:p>
            <a:pPr marL="331788" indent="-331788">
              <a:spcBef>
                <a:spcPts val="500"/>
              </a:spcBef>
              <a:buFont typeface="Arial" charset="0"/>
              <a:buChar char="•"/>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defRPr/>
            </a:pPr>
            <a:r>
              <a:rPr lang="en-US" sz="1800" b="1" dirty="0" smtClean="0">
                <a:solidFill>
                  <a:srgbClr val="FFC000"/>
                </a:solidFill>
                <a:latin typeface="Arial Narrow" pitchFamily="34" charset="0"/>
                <a:cs typeface="Arial" pitchFamily="34" charset="0"/>
              </a:rPr>
              <a:t>Closure</a:t>
            </a:r>
            <a:r>
              <a:rPr lang="en-US" sz="1800" dirty="0" smtClean="0">
                <a:solidFill>
                  <a:srgbClr val="FFC000"/>
                </a:solidFill>
                <a:latin typeface="Arial Narrow" pitchFamily="34" charset="0"/>
                <a:cs typeface="Arial" pitchFamily="34" charset="0"/>
              </a:rPr>
              <a:t>: </a:t>
            </a:r>
            <a:r>
              <a:rPr lang="en-US" sz="1800" dirty="0" smtClean="0">
                <a:latin typeface="Arial Narrow" pitchFamily="34" charset="0"/>
                <a:cs typeface="Arial" pitchFamily="34" charset="0"/>
              </a:rPr>
              <a:t>Open structure (e.g. shapes with open ends) are perceived as closed whenever possible.</a:t>
            </a:r>
          </a:p>
          <a:p>
            <a:pPr marL="331788" indent="-331788">
              <a:spcBef>
                <a:spcPts val="500"/>
              </a:spcBef>
              <a:buFont typeface="Arial" charset="0"/>
              <a:buChar char="•"/>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defRPr/>
            </a:pPr>
            <a:r>
              <a:rPr lang="en-US" sz="1800" b="1" dirty="0" smtClean="0">
                <a:solidFill>
                  <a:srgbClr val="FFC000"/>
                </a:solidFill>
                <a:latin typeface="Arial Narrow" pitchFamily="34" charset="0"/>
                <a:cs typeface="Arial" pitchFamily="34" charset="0"/>
              </a:rPr>
              <a:t>Continuity</a:t>
            </a:r>
            <a:r>
              <a:rPr lang="en-US" sz="1800" dirty="0" smtClean="0">
                <a:solidFill>
                  <a:srgbClr val="FFC000"/>
                </a:solidFill>
                <a:latin typeface="Arial Narrow" pitchFamily="34" charset="0"/>
                <a:cs typeface="Arial" pitchFamily="34" charset="0"/>
              </a:rPr>
              <a:t>: </a:t>
            </a:r>
            <a:r>
              <a:rPr lang="en-US" sz="1800" dirty="0" smtClean="0">
                <a:latin typeface="Arial Narrow" pitchFamily="34" charset="0"/>
                <a:cs typeface="Arial" pitchFamily="34" charset="0"/>
              </a:rPr>
              <a:t>Objects that appear to form a continuation of one another are perceived as belonging to the same group.</a:t>
            </a:r>
          </a:p>
          <a:p>
            <a:pPr marL="331788" indent="-331788">
              <a:spcBef>
                <a:spcPts val="500"/>
              </a:spcBef>
              <a:buFont typeface="Arial" charset="0"/>
              <a:buChar char="•"/>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defRPr/>
            </a:pPr>
            <a:r>
              <a:rPr lang="en-US" sz="1800" b="1" dirty="0" smtClean="0">
                <a:solidFill>
                  <a:srgbClr val="FFC000"/>
                </a:solidFill>
                <a:latin typeface="Arial Narrow" pitchFamily="34" charset="0"/>
                <a:cs typeface="Arial" pitchFamily="34" charset="0"/>
              </a:rPr>
              <a:t>Connection</a:t>
            </a:r>
            <a:r>
              <a:rPr lang="en-US" sz="1800" dirty="0" smtClean="0">
                <a:solidFill>
                  <a:srgbClr val="FFC000"/>
                </a:solidFill>
                <a:latin typeface="Arial Narrow" pitchFamily="34" charset="0"/>
                <a:cs typeface="Arial" pitchFamily="34" charset="0"/>
              </a:rPr>
              <a:t>: </a:t>
            </a:r>
            <a:r>
              <a:rPr lang="en-US" sz="1800" dirty="0" smtClean="0">
                <a:latin typeface="Arial Narrow" pitchFamily="34" charset="0"/>
                <a:cs typeface="Arial" pitchFamily="34" charset="0"/>
              </a:rPr>
              <a:t>Objects that are connected (e.g. by are line) are perceived as belonging to the same group.</a:t>
            </a:r>
          </a:p>
        </p:txBody>
      </p:sp>
      <p:sp>
        <p:nvSpPr>
          <p:cNvPr id="24579" name="Textfeld 3"/>
          <p:cNvSpPr txBox="1">
            <a:spLocks noChangeArrowheads="1"/>
          </p:cNvSpPr>
          <p:nvPr/>
        </p:nvSpPr>
        <p:spPr bwMode="auto">
          <a:xfrm>
            <a:off x="5572125" y="6000750"/>
            <a:ext cx="3071813" cy="307975"/>
          </a:xfrm>
          <a:prstGeom prst="rect">
            <a:avLst/>
          </a:prstGeom>
          <a:noFill/>
          <a:ln w="9525">
            <a:noFill/>
            <a:miter lim="800000"/>
            <a:headEnd/>
            <a:tailEnd/>
          </a:ln>
        </p:spPr>
        <p:txBody>
          <a:bodyPr>
            <a:spAutoFit/>
          </a:bodyPr>
          <a:lstStyle/>
          <a:p>
            <a:r>
              <a:rPr lang="en-US" sz="1400" b="0">
                <a:solidFill>
                  <a:srgbClr val="000000"/>
                </a:solidFill>
              </a:rPr>
              <a:t>Source: Few (2006), p. 90-95</a:t>
            </a:r>
          </a:p>
        </p:txBody>
      </p:sp>
      <p:sp>
        <p:nvSpPr>
          <p:cNvPr id="24580" name="Titel 1"/>
          <p:cNvSpPr>
            <a:spLocks noGrp="1"/>
          </p:cNvSpPr>
          <p:nvPr>
            <p:ph type="title"/>
          </p:nvPr>
        </p:nvSpPr>
        <p:spPr/>
        <p:txBody>
          <a:bodyPr/>
          <a:lstStyle/>
          <a:p>
            <a:r>
              <a:rPr lang="en-US" smtClean="0"/>
              <a:t>Dashboard design</a:t>
            </a:r>
          </a:p>
        </p:txBody>
      </p:sp>
    </p:spTree>
    <p:extLst>
      <p:ext uri="{BB962C8B-B14F-4D97-AF65-F5344CB8AC3E}">
        <p14:creationId xmlns:p14="http://schemas.microsoft.com/office/powerpoint/2010/main" val="331680525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Software download site at UCC Chico</a:t>
            </a:r>
            <a:endParaRPr lang="en-US" dirty="0"/>
          </a:p>
        </p:txBody>
      </p:sp>
      <p:pic>
        <p:nvPicPr>
          <p:cNvPr id="5" name="Picture 4"/>
          <p:cNvPicPr>
            <a:picLocks noChangeAspect="1"/>
          </p:cNvPicPr>
          <p:nvPr/>
        </p:nvPicPr>
        <p:blipFill rotWithShape="1">
          <a:blip r:embed="rId3" cstate="print"/>
          <a:srcRect t="10864"/>
          <a:stretch/>
        </p:blipFill>
        <p:spPr>
          <a:xfrm>
            <a:off x="300290" y="1284053"/>
            <a:ext cx="8758739" cy="4306262"/>
          </a:xfrm>
          <a:prstGeom prst="rect">
            <a:avLst/>
          </a:prstGeom>
          <a:effectLst>
            <a:outerShdw blurRad="50800" dist="38100" dir="2700000" algn="tl" rotWithShape="0">
              <a:prstClr val="black">
                <a:alpha val="40000"/>
              </a:prstClr>
            </a:outerShdw>
          </a:effectLst>
        </p:spPr>
      </p:pic>
      <p:graphicFrame>
        <p:nvGraphicFramePr>
          <p:cNvPr id="7" name="Diagram 6"/>
          <p:cNvGraphicFramePr/>
          <p:nvPr>
            <p:extLst>
              <p:ext uri="{D42A27DB-BD31-4B8C-83A1-F6EECF244321}">
                <p14:modId xmlns:p14="http://schemas.microsoft.com/office/powerpoint/2010/main" val="2121409206"/>
              </p:ext>
            </p:extLst>
          </p:nvPr>
        </p:nvGraphicFramePr>
        <p:xfrm>
          <a:off x="565735" y="931677"/>
          <a:ext cx="8012530" cy="5006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6" name="Group 5"/>
          <p:cNvGrpSpPr/>
          <p:nvPr/>
        </p:nvGrpSpPr>
        <p:grpSpPr>
          <a:xfrm>
            <a:off x="194552" y="5794368"/>
            <a:ext cx="7238981" cy="486720"/>
            <a:chOff x="0" y="0"/>
            <a:chExt cx="4542816" cy="486720"/>
          </a:xfrm>
        </p:grpSpPr>
        <p:sp>
          <p:nvSpPr>
            <p:cNvPr id="8" name="Rounded Rectangle 7"/>
            <p:cNvSpPr/>
            <p:nvPr/>
          </p:nvSpPr>
          <p:spPr>
            <a:xfrm>
              <a:off x="0" y="0"/>
              <a:ext cx="4542816" cy="486720"/>
            </a:xfrm>
            <a:prstGeom prst="roundRect">
              <a:avLst/>
            </a:prstGeom>
          </p:spPr>
          <p:style>
            <a:lnRef idx="3">
              <a:schemeClr val="lt1"/>
            </a:lnRef>
            <a:fillRef idx="1">
              <a:schemeClr val="accent5"/>
            </a:fillRef>
            <a:effectRef idx="1">
              <a:schemeClr val="accent5"/>
            </a:effectRef>
            <a:fontRef idx="minor">
              <a:schemeClr val="lt1"/>
            </a:fontRef>
          </p:style>
        </p:sp>
        <p:sp>
          <p:nvSpPr>
            <p:cNvPr id="9" name="Rounded Rectangle 4"/>
            <p:cNvSpPr/>
            <p:nvPr/>
          </p:nvSpPr>
          <p:spPr>
            <a:xfrm>
              <a:off x="23760" y="23760"/>
              <a:ext cx="4495296" cy="439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dirty="0" smtClean="0">
                  <a:solidFill>
                    <a:srgbClr val="FFFFFF"/>
                  </a:solidFill>
                </a:rPr>
                <a:t>For license keys, go </a:t>
              </a:r>
              <a:r>
                <a:rPr lang="en-US" dirty="0">
                  <a:solidFill>
                    <a:srgbClr val="FFFFFF"/>
                  </a:solidFill>
                </a:rPr>
                <a:t>to http://scn.sap.com/docs/DOC-45789</a:t>
              </a:r>
            </a:p>
          </p:txBody>
        </p:sp>
      </p:grpSp>
    </p:spTree>
    <p:extLst>
      <p:ext uri="{BB962C8B-B14F-4D97-AF65-F5344CB8AC3E}">
        <p14:creationId xmlns:p14="http://schemas.microsoft.com/office/powerpoint/2010/main" val="604843149"/>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idx="4294967295"/>
          </p:nvPr>
        </p:nvSpPr>
        <p:spPr>
          <a:xfrm>
            <a:off x="2411413" y="620713"/>
            <a:ext cx="6096000" cy="598487"/>
          </a:xfrm>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smtClean="0"/>
              <a:t>Dashboard design</a:t>
            </a:r>
          </a:p>
        </p:txBody>
      </p:sp>
      <p:sp>
        <p:nvSpPr>
          <p:cNvPr id="6147" name="Rectangle 2"/>
          <p:cNvSpPr>
            <a:spLocks noGrp="1" noChangeArrowheads="1"/>
          </p:cNvSpPr>
          <p:nvPr>
            <p:ph type="body" idx="4294967295"/>
          </p:nvPr>
        </p:nvSpPr>
        <p:spPr>
          <a:xfrm>
            <a:off x="539750" y="1484313"/>
            <a:ext cx="8064500" cy="4641850"/>
          </a:xfrm>
        </p:spPr>
        <p:txBody>
          <a:bodyPr/>
          <a:lstStyle/>
          <a:p>
            <a:pPr marL="331788" indent="-331788">
              <a:spcBef>
                <a:spcPts val="600"/>
              </a:spcBef>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pPr>
            <a:r>
              <a:rPr lang="en-US" sz="2000" dirty="0" smtClean="0">
                <a:latin typeface="Arial Narrow" pitchFamily="34" charset="0"/>
              </a:rPr>
              <a:t>Dashboard design principles I </a:t>
            </a:r>
          </a:p>
          <a:p>
            <a:pPr marL="331788" indent="-331788">
              <a:spcBef>
                <a:spcPts val="500"/>
              </a:spcBef>
              <a:buFont typeface="Arial" charset="0"/>
              <a:buChar char="•"/>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pPr>
            <a:r>
              <a:rPr lang="en-US" sz="2000" dirty="0" smtClean="0">
                <a:latin typeface="Arial Narrow" pitchFamily="34" charset="0"/>
              </a:rPr>
              <a:t>Reduce the non-data pixels, by eliminating unnecessary non-data pixels and de-emphasizing the remaining non-data pixels</a:t>
            </a:r>
          </a:p>
          <a:p>
            <a:pPr marL="331788" indent="-331788">
              <a:spcBef>
                <a:spcPts val="500"/>
              </a:spcBef>
              <a:buClrTx/>
              <a:buSzTx/>
              <a:buFontTx/>
              <a:buNone/>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pPr>
            <a:endParaRPr lang="en-US" sz="2000" dirty="0" smtClean="0">
              <a:latin typeface="Arial Narrow" pitchFamily="34" charset="0"/>
            </a:endParaRPr>
          </a:p>
          <a:p>
            <a:pPr marL="731838" lvl="1" indent="-274638">
              <a:spcBef>
                <a:spcPts val="400"/>
              </a:spcBef>
              <a:buFont typeface="Arial" charset="0"/>
              <a:buChar char="–"/>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pPr>
            <a:r>
              <a:rPr lang="en-US" sz="2000" dirty="0" smtClean="0">
                <a:latin typeface="Arial Narrow" pitchFamily="34" charset="0"/>
              </a:rPr>
              <a:t>E.g. eliminate unnecessary</a:t>
            </a:r>
            <a:br>
              <a:rPr lang="en-US" sz="2000" dirty="0" smtClean="0">
                <a:latin typeface="Arial Narrow" pitchFamily="34" charset="0"/>
              </a:rPr>
            </a:br>
            <a:r>
              <a:rPr lang="en-US" sz="2000" dirty="0" smtClean="0">
                <a:latin typeface="Arial Narrow" pitchFamily="34" charset="0"/>
              </a:rPr>
              <a:t>third dimension of depth on charts</a:t>
            </a:r>
          </a:p>
          <a:p>
            <a:pPr marL="331788" indent="-331788">
              <a:spcBef>
                <a:spcPts val="400"/>
              </a:spcBef>
              <a:buClrTx/>
              <a:buSzTx/>
              <a:buFontTx/>
              <a:buNone/>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pPr>
            <a:endParaRPr lang="en-US" sz="2000" dirty="0" smtClean="0">
              <a:latin typeface="Arial Narrow" pitchFamily="34" charset="0"/>
            </a:endParaRPr>
          </a:p>
          <a:p>
            <a:pPr marL="731838" lvl="1" indent="-274638">
              <a:spcBef>
                <a:spcPts val="400"/>
              </a:spcBef>
              <a:buFont typeface="Arial" charset="0"/>
              <a:buChar char="–"/>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pPr>
            <a:r>
              <a:rPr lang="en-US" sz="2000" dirty="0" smtClean="0">
                <a:latin typeface="Arial Narrow" pitchFamily="34" charset="0"/>
              </a:rPr>
              <a:t>E.g. eliminate unnecessary </a:t>
            </a:r>
            <a:br>
              <a:rPr lang="en-US" sz="2000" dirty="0" smtClean="0">
                <a:latin typeface="Arial Narrow" pitchFamily="34" charset="0"/>
              </a:rPr>
            </a:br>
            <a:r>
              <a:rPr lang="en-US" sz="2000" dirty="0" smtClean="0">
                <a:latin typeface="Arial Narrow" pitchFamily="34" charset="0"/>
              </a:rPr>
              <a:t>grid lines in bar graphs</a:t>
            </a:r>
          </a:p>
          <a:p>
            <a:pPr marL="331788" indent="-331788">
              <a:spcBef>
                <a:spcPts val="400"/>
              </a:spcBef>
              <a:buClrTx/>
              <a:buSzTx/>
              <a:buFontTx/>
              <a:buNone/>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pPr>
            <a:endParaRPr lang="en-US" sz="2000" dirty="0" smtClean="0">
              <a:latin typeface="Arial Narrow" pitchFamily="34" charset="0"/>
            </a:endParaRPr>
          </a:p>
          <a:p>
            <a:pPr marL="731838" lvl="1" indent="-274638">
              <a:spcBef>
                <a:spcPts val="400"/>
              </a:spcBef>
              <a:buFont typeface="Arial" charset="0"/>
              <a:buChar char="–"/>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pPr>
            <a:r>
              <a:rPr lang="en-US" sz="2000" dirty="0" smtClean="0">
                <a:latin typeface="Arial Narrow" pitchFamily="34" charset="0"/>
              </a:rPr>
              <a:t>E.g. eliminate variations in color that </a:t>
            </a:r>
            <a:br>
              <a:rPr lang="en-US" sz="2000" dirty="0" smtClean="0">
                <a:latin typeface="Arial Narrow" pitchFamily="34" charset="0"/>
              </a:rPr>
            </a:br>
            <a:r>
              <a:rPr lang="en-US" sz="2000" dirty="0" smtClean="0">
                <a:latin typeface="Arial Narrow" pitchFamily="34" charset="0"/>
              </a:rPr>
              <a:t>don’t encode any meaning</a:t>
            </a:r>
          </a:p>
          <a:p>
            <a:pPr marL="331788" indent="-331788">
              <a:spcBef>
                <a:spcPts val="400"/>
              </a:spcBef>
              <a:buClrTx/>
              <a:buSzTx/>
              <a:buFontTx/>
              <a:buNone/>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pPr>
            <a:endParaRPr lang="en-US" sz="1600" dirty="0" smtClean="0"/>
          </a:p>
        </p:txBody>
      </p:sp>
      <p:pic>
        <p:nvPicPr>
          <p:cNvPr id="6148"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86375" y="2643188"/>
            <a:ext cx="3024188" cy="714375"/>
          </a:xfrm>
          <a:prstGeom prst="rect">
            <a:avLst/>
          </a:prstGeom>
          <a:solidFill>
            <a:srgbClr val="000000"/>
          </a:solidFill>
          <a:ln w="72000">
            <a:noFill/>
            <a:miter lim="800000"/>
            <a:headEnd/>
            <a:tailEnd/>
          </a:ln>
        </p:spPr>
      </p:pic>
      <p:pic>
        <p:nvPicPr>
          <p:cNvPr id="6149"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27650" y="3643313"/>
            <a:ext cx="3024188" cy="1143000"/>
          </a:xfrm>
          <a:prstGeom prst="rect">
            <a:avLst/>
          </a:prstGeom>
          <a:noFill/>
          <a:ln w="72000">
            <a:noFill/>
            <a:miter lim="800000"/>
            <a:headEnd/>
            <a:tailEnd/>
          </a:ln>
        </p:spPr>
      </p:pic>
      <p:pic>
        <p:nvPicPr>
          <p:cNvPr id="6150"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t="9949" b="8655"/>
          <a:stretch>
            <a:fillRect/>
          </a:stretch>
        </p:blipFill>
        <p:spPr bwMode="auto">
          <a:xfrm>
            <a:off x="5322888" y="5072063"/>
            <a:ext cx="3028950" cy="1000125"/>
          </a:xfrm>
          <a:prstGeom prst="rect">
            <a:avLst/>
          </a:prstGeom>
          <a:noFill/>
          <a:ln w="72000">
            <a:noFill/>
            <a:miter lim="800000"/>
            <a:headEnd/>
            <a:tailEnd/>
          </a:ln>
        </p:spPr>
      </p:pic>
      <p:sp>
        <p:nvSpPr>
          <p:cNvPr id="6151" name="Textfeld 6"/>
          <p:cNvSpPr txBox="1">
            <a:spLocks noChangeArrowheads="1"/>
          </p:cNvSpPr>
          <p:nvPr/>
        </p:nvSpPr>
        <p:spPr bwMode="auto">
          <a:xfrm>
            <a:off x="6143625" y="6000750"/>
            <a:ext cx="2428875" cy="276225"/>
          </a:xfrm>
          <a:prstGeom prst="rect">
            <a:avLst/>
          </a:prstGeom>
          <a:noFill/>
          <a:ln w="9525">
            <a:noFill/>
            <a:miter lim="800000"/>
            <a:headEnd/>
            <a:tailEnd/>
          </a:ln>
        </p:spPr>
        <p:txBody>
          <a:bodyPr>
            <a:spAutoFit/>
          </a:bodyPr>
          <a:lstStyle/>
          <a:p>
            <a:r>
              <a:rPr lang="en-US" sz="1200" b="0">
                <a:solidFill>
                  <a:srgbClr val="000000"/>
                </a:solidFill>
              </a:rPr>
              <a:t>Source: (Few 2006, p. 103-110)</a:t>
            </a:r>
          </a:p>
        </p:txBody>
      </p:sp>
    </p:spTree>
    <p:extLst>
      <p:ext uri="{BB962C8B-B14F-4D97-AF65-F5344CB8AC3E}">
        <p14:creationId xmlns:p14="http://schemas.microsoft.com/office/powerpoint/2010/main" val="34322719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idx="4294967295"/>
          </p:nvPr>
        </p:nvSpPr>
        <p:spPr>
          <a:xfrm>
            <a:off x="2411413" y="620713"/>
            <a:ext cx="6096000" cy="598487"/>
          </a:xfrm>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dirty="0" smtClean="0"/>
              <a:t>Dashboard design</a:t>
            </a:r>
          </a:p>
        </p:txBody>
      </p:sp>
      <p:sp>
        <p:nvSpPr>
          <p:cNvPr id="7171" name="Rectangle 2"/>
          <p:cNvSpPr>
            <a:spLocks noGrp="1" noChangeArrowheads="1"/>
          </p:cNvSpPr>
          <p:nvPr>
            <p:ph type="body" idx="4294967295"/>
          </p:nvPr>
        </p:nvSpPr>
        <p:spPr>
          <a:xfrm>
            <a:off x="539750" y="1484313"/>
            <a:ext cx="8064500" cy="5078412"/>
          </a:xfrm>
        </p:spPr>
        <p:txBody>
          <a:bodyPr/>
          <a:lstStyle/>
          <a:p>
            <a:pPr marL="331788" indent="-331788">
              <a:spcBef>
                <a:spcPts val="600"/>
              </a:spcBef>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pPr>
            <a:r>
              <a:rPr lang="en-US" sz="2000" dirty="0" smtClean="0">
                <a:latin typeface="Arial Narrow" pitchFamily="34" charset="0"/>
              </a:rPr>
              <a:t>Dashboard design principles II</a:t>
            </a:r>
          </a:p>
          <a:p>
            <a:pPr marL="331788" indent="-331788">
              <a:spcBef>
                <a:spcPts val="400"/>
              </a:spcBef>
              <a:buFont typeface="Arial" charset="0"/>
              <a:buChar char="•"/>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pPr>
            <a:r>
              <a:rPr lang="en-US" sz="2000" dirty="0" smtClean="0">
                <a:latin typeface="Arial Narrow" pitchFamily="34" charset="0"/>
              </a:rPr>
              <a:t>Enhance data pixels by eliminating unnecessary data pixels and highlighting most important data pixels</a:t>
            </a:r>
          </a:p>
          <a:p>
            <a:pPr marL="731838" lvl="1" indent="-274638">
              <a:spcBef>
                <a:spcPts val="400"/>
              </a:spcBef>
              <a:buFont typeface="Arial" charset="0"/>
              <a:buChar char="–"/>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pPr>
            <a:r>
              <a:rPr lang="en-US" sz="1800" dirty="0" smtClean="0">
                <a:latin typeface="Arial Narrow" pitchFamily="34" charset="0"/>
              </a:rPr>
              <a:t>Remove data that is less relevant</a:t>
            </a:r>
          </a:p>
          <a:p>
            <a:pPr marL="731838" lvl="1" indent="-274638">
              <a:spcBef>
                <a:spcPts val="400"/>
              </a:spcBef>
              <a:buFont typeface="Arial" charset="0"/>
              <a:buChar char="–"/>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pPr>
            <a:r>
              <a:rPr lang="en-US" sz="1800" dirty="0" smtClean="0">
                <a:latin typeface="Arial Narrow" pitchFamily="34" charset="0"/>
              </a:rPr>
              <a:t>Condense data by summaries and exceptions</a:t>
            </a:r>
          </a:p>
          <a:p>
            <a:pPr marL="731838" lvl="1" indent="-274638">
              <a:spcBef>
                <a:spcPts val="400"/>
              </a:spcBef>
              <a:buFont typeface="Arial" charset="0"/>
              <a:buChar char="–"/>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pPr>
            <a:r>
              <a:rPr lang="en-US" sz="1800" dirty="0" smtClean="0">
                <a:latin typeface="Arial Narrow" pitchFamily="34" charset="0"/>
              </a:rPr>
              <a:t>Emphasize important data by visual attributes like color intensity, size, line width</a:t>
            </a:r>
          </a:p>
          <a:p>
            <a:pPr marL="731838" lvl="1" indent="-274638">
              <a:spcBef>
                <a:spcPts val="400"/>
              </a:spcBef>
              <a:buFont typeface="Arial" charset="0"/>
              <a:buChar char="–"/>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pPr>
            <a:r>
              <a:rPr lang="en-US" sz="1800" dirty="0" smtClean="0">
                <a:latin typeface="Arial Narrow" pitchFamily="34" charset="0"/>
              </a:rPr>
              <a:t>Emphasize important data by its position on the dashboard: top-left and center are sections with greatest emphasis</a:t>
            </a:r>
          </a:p>
          <a:p>
            <a:pPr marL="331788" indent="-331788">
              <a:spcBef>
                <a:spcPts val="400"/>
              </a:spcBef>
              <a:buClrTx/>
              <a:buSzTx/>
              <a:buFontTx/>
              <a:buNone/>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pPr>
            <a:endParaRPr lang="en-US" sz="2000" dirty="0" smtClean="0">
              <a:latin typeface="Arial Narrow" pitchFamily="34" charset="0"/>
            </a:endParaRPr>
          </a:p>
          <a:p>
            <a:pPr marL="331788" indent="-331788">
              <a:spcBef>
                <a:spcPts val="400"/>
              </a:spcBef>
              <a:buClrTx/>
              <a:buSzTx/>
              <a:buFontTx/>
              <a:buNone/>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pPr>
            <a:endParaRPr lang="en-US" sz="1600" dirty="0" smtClean="0">
              <a:latin typeface="Calibri" pitchFamily="34" charset="0"/>
            </a:endParaRPr>
          </a:p>
          <a:p>
            <a:pPr marL="331788" indent="-331788">
              <a:spcBef>
                <a:spcPts val="400"/>
              </a:spcBef>
              <a:buClrTx/>
              <a:buSzTx/>
              <a:buFontTx/>
              <a:buNone/>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pPr>
            <a:endParaRPr lang="en-US" sz="1600" dirty="0" smtClean="0"/>
          </a:p>
          <a:p>
            <a:pPr marL="331788" indent="-331788">
              <a:spcBef>
                <a:spcPts val="500"/>
              </a:spcBef>
              <a:buClrTx/>
              <a:buSzTx/>
              <a:buFontTx/>
              <a:buNone/>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pPr>
            <a:endParaRPr lang="en-US" sz="2000" dirty="0" smtClean="0"/>
          </a:p>
          <a:p>
            <a:pPr marL="331788" indent="-331788">
              <a:spcBef>
                <a:spcPts val="500"/>
              </a:spcBef>
              <a:buClrTx/>
              <a:buSzTx/>
              <a:buFontTx/>
              <a:buNone/>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pPr>
            <a:endParaRPr lang="en-US" sz="2000" dirty="0" smtClean="0"/>
          </a:p>
          <a:p>
            <a:pPr marL="331788" indent="-331788">
              <a:spcBef>
                <a:spcPts val="500"/>
              </a:spcBef>
              <a:buClrTx/>
              <a:buSzTx/>
              <a:buFontTx/>
              <a:buNone/>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pPr>
            <a:endParaRPr lang="en-US" sz="2000" dirty="0" smtClean="0"/>
          </a:p>
          <a:p>
            <a:pPr marL="331788" indent="-331788">
              <a:spcBef>
                <a:spcPts val="500"/>
              </a:spcBef>
              <a:buClrTx/>
              <a:buSzTx/>
              <a:buFontTx/>
              <a:buNone/>
              <a:tabLst>
                <a:tab pos="333375" algn="l"/>
                <a:tab pos="438150" algn="l"/>
                <a:tab pos="887413" algn="l"/>
                <a:tab pos="1336675" algn="l"/>
                <a:tab pos="1785938" algn="l"/>
                <a:tab pos="2235200" algn="l"/>
                <a:tab pos="2684463" algn="l"/>
                <a:tab pos="3133725" algn="l"/>
                <a:tab pos="3582988" algn="l"/>
                <a:tab pos="4032250" algn="l"/>
                <a:tab pos="4481513" algn="l"/>
                <a:tab pos="4930775" algn="l"/>
                <a:tab pos="5380038" algn="l"/>
                <a:tab pos="5829300" algn="l"/>
                <a:tab pos="6278563" algn="l"/>
                <a:tab pos="6727825" algn="l"/>
                <a:tab pos="7177088" algn="l"/>
                <a:tab pos="7626350" algn="l"/>
                <a:tab pos="8075613" algn="l"/>
                <a:tab pos="8524875" algn="l"/>
                <a:tab pos="8974138" algn="l"/>
              </a:tabLst>
            </a:pPr>
            <a:endParaRPr lang="en-US" sz="2000" dirty="0" smtClean="0"/>
          </a:p>
        </p:txBody>
      </p:sp>
      <p:sp>
        <p:nvSpPr>
          <p:cNvPr id="7172" name="Text Box 3"/>
          <p:cNvSpPr txBox="1">
            <a:spLocks noChangeArrowheads="1"/>
          </p:cNvSpPr>
          <p:nvPr/>
        </p:nvSpPr>
        <p:spPr bwMode="auto">
          <a:xfrm>
            <a:off x="2357438" y="6072188"/>
            <a:ext cx="4714875" cy="279400"/>
          </a:xfrm>
          <a:prstGeom prst="rect">
            <a:avLst/>
          </a:prstGeom>
          <a:noFill/>
          <a:ln w="9525">
            <a:noFill/>
            <a:round/>
            <a:headEnd/>
            <a:tailEnd/>
          </a:ln>
        </p:spPr>
        <p:txBody>
          <a:bodyPr lIns="90000" tIns="46800" rIns="90000" bIns="4680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bg-BG" sz="1200" b="0">
                <a:solidFill>
                  <a:srgbClr val="000000"/>
                </a:solidFill>
                <a:cs typeface="Arial" charset="0"/>
              </a:rPr>
              <a:t>Different degrees </a:t>
            </a:r>
            <a:r>
              <a:rPr lang="de-DE" sz="1200" b="0">
                <a:solidFill>
                  <a:srgbClr val="000000"/>
                </a:solidFill>
                <a:cs typeface="Arial" charset="0"/>
              </a:rPr>
              <a:t>o</a:t>
            </a:r>
            <a:r>
              <a:rPr lang="bg-BG" sz="1200" b="0">
                <a:solidFill>
                  <a:srgbClr val="000000"/>
                </a:solidFill>
                <a:cs typeface="Arial" charset="0"/>
              </a:rPr>
              <a:t>f visual emphasis</a:t>
            </a:r>
            <a:r>
              <a:rPr lang="de-DE" sz="1200" b="0">
                <a:solidFill>
                  <a:srgbClr val="000000"/>
                </a:solidFill>
                <a:cs typeface="Arial" charset="0"/>
              </a:rPr>
              <a:t>. Source: </a:t>
            </a:r>
            <a:r>
              <a:rPr lang="bg-BG" sz="1200" b="0">
                <a:solidFill>
                  <a:srgbClr val="000000"/>
                </a:solidFill>
                <a:cs typeface="Arial" charset="0"/>
              </a:rPr>
              <a:t>(Few 2006, p. 114)</a:t>
            </a:r>
          </a:p>
        </p:txBody>
      </p:sp>
      <p:sp>
        <p:nvSpPr>
          <p:cNvPr id="7173" name="Rectangle 4"/>
          <p:cNvSpPr>
            <a:spLocks noChangeArrowheads="1"/>
          </p:cNvSpPr>
          <p:nvPr/>
        </p:nvSpPr>
        <p:spPr bwMode="auto">
          <a:xfrm>
            <a:off x="2393950" y="4214813"/>
            <a:ext cx="2143125" cy="914400"/>
          </a:xfrm>
          <a:prstGeom prst="rect">
            <a:avLst/>
          </a:prstGeom>
          <a:solidFill>
            <a:srgbClr val="FFFF00"/>
          </a:solidFill>
          <a:ln w="25560">
            <a:solidFill>
              <a:srgbClr val="385D8A"/>
            </a:solidFill>
            <a:miter lim="800000"/>
            <a:headEnd/>
            <a:tailEnd/>
          </a:ln>
        </p:spPr>
        <p:txBody>
          <a:bodyPr lIns="90000" tIns="46800" rIns="90000" bIns="46800"/>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bg-BG" sz="1400">
                <a:solidFill>
                  <a:srgbClr val="000000"/>
                </a:solidFill>
                <a:latin typeface="Calibri" pitchFamily="34" charset="0"/>
              </a:rPr>
              <a:t>Emphasized</a:t>
            </a:r>
          </a:p>
        </p:txBody>
      </p:sp>
      <p:sp>
        <p:nvSpPr>
          <p:cNvPr id="7174" name="Rectangle 5"/>
          <p:cNvSpPr>
            <a:spLocks noChangeArrowheads="1"/>
          </p:cNvSpPr>
          <p:nvPr/>
        </p:nvSpPr>
        <p:spPr bwMode="auto">
          <a:xfrm>
            <a:off x="4537075" y="4214813"/>
            <a:ext cx="2143125" cy="914400"/>
          </a:xfrm>
          <a:prstGeom prst="rect">
            <a:avLst/>
          </a:prstGeom>
          <a:solidFill>
            <a:srgbClr val="FFFF99"/>
          </a:solidFill>
          <a:ln w="25560">
            <a:solidFill>
              <a:srgbClr val="385D8A"/>
            </a:solidFill>
            <a:miter lim="800000"/>
            <a:headEnd/>
            <a:tailEnd/>
          </a:ln>
        </p:spPr>
        <p:txBody>
          <a:bodyPr lIns="90000" tIns="46800" rIns="90000" bIns="46800"/>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bg-BG" sz="1400">
                <a:solidFill>
                  <a:srgbClr val="000000"/>
                </a:solidFill>
                <a:latin typeface="Calibri" pitchFamily="34" charset="0"/>
              </a:rPr>
              <a:t>Neither emphasized  nor de-emphasized</a:t>
            </a:r>
          </a:p>
        </p:txBody>
      </p:sp>
      <p:sp>
        <p:nvSpPr>
          <p:cNvPr id="7175" name="Rectangle 6"/>
          <p:cNvSpPr>
            <a:spLocks noChangeArrowheads="1"/>
          </p:cNvSpPr>
          <p:nvPr/>
        </p:nvSpPr>
        <p:spPr bwMode="auto">
          <a:xfrm>
            <a:off x="2393950" y="5122863"/>
            <a:ext cx="2143125" cy="914400"/>
          </a:xfrm>
          <a:prstGeom prst="rect">
            <a:avLst/>
          </a:prstGeom>
          <a:solidFill>
            <a:srgbClr val="FFFF99"/>
          </a:solidFill>
          <a:ln w="25560">
            <a:solidFill>
              <a:srgbClr val="385D8A"/>
            </a:solidFill>
            <a:miter lim="800000"/>
            <a:headEnd/>
            <a:tailEnd/>
          </a:ln>
        </p:spPr>
        <p:txBody>
          <a:bodyPr lIns="90000" tIns="46800" rIns="90000" bIns="46800" anchor="b"/>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bg-BG" sz="1400">
                <a:solidFill>
                  <a:srgbClr val="000000"/>
                </a:solidFill>
                <a:latin typeface="Calibri" pitchFamily="34" charset="0"/>
              </a:rPr>
              <a:t>Neither emphasized  nor de-emphasized</a:t>
            </a:r>
          </a:p>
        </p:txBody>
      </p:sp>
      <p:sp>
        <p:nvSpPr>
          <p:cNvPr id="7176" name="Rectangle 7"/>
          <p:cNvSpPr>
            <a:spLocks noChangeArrowheads="1"/>
          </p:cNvSpPr>
          <p:nvPr/>
        </p:nvSpPr>
        <p:spPr bwMode="auto">
          <a:xfrm>
            <a:off x="4537075" y="5122863"/>
            <a:ext cx="2143125" cy="914400"/>
          </a:xfrm>
          <a:prstGeom prst="rect">
            <a:avLst/>
          </a:prstGeom>
          <a:solidFill>
            <a:srgbClr val="FFFFCC"/>
          </a:solidFill>
          <a:ln w="25560">
            <a:solidFill>
              <a:srgbClr val="385D8A"/>
            </a:solidFill>
            <a:miter lim="800000"/>
            <a:headEnd/>
            <a:tailEnd/>
          </a:ln>
        </p:spPr>
        <p:txBody>
          <a:bodyPr lIns="90000" tIns="46800" rIns="90000" bIns="46800" anchor="b"/>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bg-BG" sz="1400">
                <a:solidFill>
                  <a:srgbClr val="000000"/>
                </a:solidFill>
                <a:latin typeface="Calibri" pitchFamily="34" charset="0"/>
              </a:rPr>
              <a:t>De-emphasized</a:t>
            </a:r>
          </a:p>
        </p:txBody>
      </p:sp>
      <p:sp>
        <p:nvSpPr>
          <p:cNvPr id="7177" name="Rectangle 8"/>
          <p:cNvSpPr>
            <a:spLocks noChangeArrowheads="1"/>
          </p:cNvSpPr>
          <p:nvPr/>
        </p:nvSpPr>
        <p:spPr bwMode="auto">
          <a:xfrm>
            <a:off x="3679825" y="4714875"/>
            <a:ext cx="1643063" cy="857250"/>
          </a:xfrm>
          <a:prstGeom prst="rect">
            <a:avLst/>
          </a:prstGeom>
          <a:solidFill>
            <a:srgbClr val="FFFF00"/>
          </a:solidFill>
          <a:ln w="25560">
            <a:solidFill>
              <a:srgbClr val="385D8A"/>
            </a:solidFill>
            <a:miter lim="800000"/>
            <a:headEnd/>
            <a:tailEnd/>
          </a:ln>
        </p:spPr>
        <p:txBody>
          <a:bodyPr lIns="90000" tIns="46800" rIns="90000" bIns="46800" anchor="ct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bg-BG" sz="1400">
                <a:solidFill>
                  <a:srgbClr val="000000"/>
                </a:solidFill>
                <a:latin typeface="Calibri" pitchFamily="34" charset="0"/>
              </a:rPr>
              <a:t>Emphasized</a:t>
            </a:r>
          </a:p>
        </p:txBody>
      </p:sp>
    </p:spTree>
    <p:extLst>
      <p:ext uri="{BB962C8B-B14F-4D97-AF65-F5344CB8AC3E}">
        <p14:creationId xmlns:p14="http://schemas.microsoft.com/office/powerpoint/2010/main" val="352262473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a:t>
            </a:r>
            <a:r>
              <a:rPr lang="en-US" dirty="0" err="1" smtClean="0"/>
              <a:t>BusinessObjects</a:t>
            </a:r>
            <a:r>
              <a:rPr lang="en-US" dirty="0" smtClean="0"/>
              <a:t> Design Studio</a:t>
            </a:r>
            <a:endParaRPr lang="en-US" dirty="0"/>
          </a:p>
        </p:txBody>
      </p:sp>
      <p:pic>
        <p:nvPicPr>
          <p:cNvPr id="3" name="Picture 2"/>
          <p:cNvPicPr>
            <a:picLocks noChangeAspect="1"/>
          </p:cNvPicPr>
          <p:nvPr/>
        </p:nvPicPr>
        <p:blipFill>
          <a:blip r:embed="rId3"/>
          <a:stretch>
            <a:fillRect/>
          </a:stretch>
        </p:blipFill>
        <p:spPr>
          <a:xfrm>
            <a:off x="52538" y="1528469"/>
            <a:ext cx="9091462" cy="4067468"/>
          </a:xfrm>
          <a:prstGeom prst="rect">
            <a:avLst/>
          </a:prstGeom>
        </p:spPr>
      </p:pic>
      <p:sp>
        <p:nvSpPr>
          <p:cNvPr id="4" name="Rectangle 3"/>
          <p:cNvSpPr/>
          <p:nvPr/>
        </p:nvSpPr>
        <p:spPr>
          <a:xfrm>
            <a:off x="324000" y="5595937"/>
            <a:ext cx="5128327" cy="923330"/>
          </a:xfrm>
          <a:prstGeom prst="rect">
            <a:avLst/>
          </a:prstGeom>
        </p:spPr>
        <p:txBody>
          <a:bodyPr wrap="none">
            <a:spAutoFit/>
          </a:bodyPr>
          <a:lstStyle/>
          <a:p>
            <a:pPr algn="l" fontAlgn="auto">
              <a:spcBef>
                <a:spcPts val="0"/>
              </a:spcBef>
              <a:spcAft>
                <a:spcPts val="0"/>
              </a:spcAft>
            </a:pPr>
            <a:r>
              <a:rPr lang="en-US" sz="1800" b="0" dirty="0">
                <a:solidFill>
                  <a:srgbClr val="000000"/>
                </a:solidFill>
                <a:effectLst/>
                <a:latin typeface="Arial"/>
              </a:rPr>
              <a:t>WAD = Web application </a:t>
            </a:r>
            <a:r>
              <a:rPr lang="en-US" sz="1800" b="0" dirty="0" smtClean="0">
                <a:solidFill>
                  <a:srgbClr val="000000"/>
                </a:solidFill>
                <a:effectLst/>
                <a:latin typeface="Arial"/>
              </a:rPr>
              <a:t>designer</a:t>
            </a:r>
          </a:p>
          <a:p>
            <a:pPr algn="l" fontAlgn="auto">
              <a:spcBef>
                <a:spcPts val="0"/>
              </a:spcBef>
              <a:spcAft>
                <a:spcPts val="0"/>
              </a:spcAft>
            </a:pPr>
            <a:r>
              <a:rPr lang="en-US" sz="1800" b="0" dirty="0" smtClean="0">
                <a:solidFill>
                  <a:srgbClr val="000000"/>
                </a:solidFill>
                <a:effectLst/>
                <a:latin typeface="Arial"/>
              </a:rPr>
              <a:t>UNX = Universe</a:t>
            </a:r>
          </a:p>
          <a:p>
            <a:pPr algn="l" fontAlgn="auto">
              <a:spcBef>
                <a:spcPts val="0"/>
              </a:spcBef>
              <a:spcAft>
                <a:spcPts val="0"/>
              </a:spcAft>
            </a:pPr>
            <a:r>
              <a:rPr lang="en-US" sz="1800" b="0" dirty="0" smtClean="0">
                <a:solidFill>
                  <a:srgbClr val="000000"/>
                </a:solidFill>
                <a:effectLst/>
                <a:latin typeface="Arial"/>
              </a:rPr>
              <a:t>BICS = Business intelligence consumer services</a:t>
            </a:r>
            <a:endParaRPr lang="en-US" sz="1800" b="0" dirty="0">
              <a:solidFill>
                <a:srgbClr val="000000"/>
              </a:solidFill>
              <a:effectLst/>
              <a:latin typeface="Arial"/>
            </a:endParaRPr>
          </a:p>
        </p:txBody>
      </p:sp>
    </p:spTree>
    <p:extLst>
      <p:ext uri="{BB962C8B-B14F-4D97-AF65-F5344CB8AC3E}">
        <p14:creationId xmlns:p14="http://schemas.microsoft.com/office/powerpoint/2010/main" val="360528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SAP </a:t>
            </a:r>
            <a:r>
              <a:rPr lang="en-US" dirty="0" err="1" smtClean="0"/>
              <a:t>BusinessObjects</a:t>
            </a:r>
            <a:r>
              <a:rPr lang="en-US" dirty="0" smtClean="0"/>
              <a:t> Design Studio (formerly known as ZEN)?</a:t>
            </a:r>
            <a:endParaRPr lang="en-US" dirty="0"/>
          </a:p>
        </p:txBody>
      </p:sp>
      <p:sp>
        <p:nvSpPr>
          <p:cNvPr id="5" name="Text Placeholder 4"/>
          <p:cNvSpPr>
            <a:spLocks noGrp="1"/>
          </p:cNvSpPr>
          <p:nvPr>
            <p:ph type="body" sz="quarter" idx="10"/>
          </p:nvPr>
        </p:nvSpPr>
        <p:spPr/>
        <p:txBody>
          <a:bodyPr/>
          <a:lstStyle/>
          <a:p>
            <a:r>
              <a:rPr lang="en-US" sz="2000" b="0" dirty="0" smtClean="0">
                <a:sym typeface="Wingdings" pitchFamily="2" charset="2"/>
              </a:rPr>
              <a:t>Design Studio is a tool that allows for intuitive design of analytics applications and aggregated dashboard. It features</a:t>
            </a:r>
          </a:p>
          <a:p>
            <a:pPr lvl="2">
              <a:buFont typeface="Arial" pitchFamily="34" charset="0"/>
              <a:buChar char="•"/>
            </a:pPr>
            <a:r>
              <a:rPr lang="en-US" sz="1800" dirty="0" smtClean="0"/>
              <a:t>HTML5 UI</a:t>
            </a:r>
          </a:p>
          <a:p>
            <a:pPr lvl="2">
              <a:buFont typeface="Arial" pitchFamily="34" charset="0"/>
              <a:buChar char="•"/>
            </a:pPr>
            <a:r>
              <a:rPr lang="en-US" sz="1800" dirty="0" smtClean="0"/>
              <a:t>Application theming</a:t>
            </a:r>
          </a:p>
          <a:p>
            <a:pPr lvl="2">
              <a:buFont typeface="Arial" pitchFamily="34" charset="0"/>
              <a:buChar char="•"/>
            </a:pPr>
            <a:r>
              <a:rPr lang="en-US" sz="1800" dirty="0" smtClean="0"/>
              <a:t>Eclipse-based designer (drag and drop)</a:t>
            </a:r>
          </a:p>
          <a:p>
            <a:pPr lvl="2">
              <a:buFont typeface="Arial" pitchFamily="34" charset="0"/>
              <a:buChar char="•"/>
            </a:pPr>
            <a:r>
              <a:rPr lang="en-US" sz="1800" dirty="0" smtClean="0"/>
              <a:t>Support for BEx Queries</a:t>
            </a:r>
          </a:p>
          <a:p>
            <a:pPr lvl="2">
              <a:buFont typeface="Arial" pitchFamily="34" charset="0"/>
              <a:buChar char="•"/>
            </a:pPr>
            <a:r>
              <a:rPr lang="en-US" sz="1800" dirty="0" smtClean="0"/>
              <a:t>Direct connectivity to SAP HANA</a:t>
            </a:r>
          </a:p>
          <a:p>
            <a:pPr lvl="2">
              <a:buFont typeface="Arial" pitchFamily="34" charset="0"/>
              <a:buChar char="•"/>
            </a:pPr>
            <a:r>
              <a:rPr lang="en-US" sz="1800" dirty="0" smtClean="0"/>
              <a:t>Replaces </a:t>
            </a:r>
            <a:r>
              <a:rPr lang="en-US" sz="1800" dirty="0"/>
              <a:t>BEx Web Application </a:t>
            </a:r>
            <a:r>
              <a:rPr lang="en-US" sz="1800" dirty="0" smtClean="0"/>
              <a:t>Designer</a:t>
            </a:r>
          </a:p>
          <a:p>
            <a:pPr lvl="2">
              <a:buFont typeface="Arial" pitchFamily="34" charset="0"/>
              <a:buChar char="•"/>
            </a:pPr>
            <a:r>
              <a:rPr lang="en-US" sz="1800" dirty="0" smtClean="0"/>
              <a:t>Rapid mobile app development with prebuilt templates for </a:t>
            </a:r>
            <a:r>
              <a:rPr lang="en-US" sz="1800" dirty="0" err="1" smtClean="0"/>
              <a:t>iPad</a:t>
            </a:r>
            <a:r>
              <a:rPr lang="en-US" sz="1800" dirty="0" smtClean="0"/>
              <a:t> and iPhone</a:t>
            </a:r>
          </a:p>
          <a:p>
            <a:pPr lvl="2">
              <a:buFont typeface="Arial" pitchFamily="34" charset="0"/>
              <a:buChar char="•"/>
            </a:pPr>
            <a:r>
              <a:rPr lang="en-US" sz="1800" dirty="0" smtClean="0"/>
              <a:t>Large set of design components (buttons, tabs, dropdown menus etc.)</a:t>
            </a:r>
          </a:p>
          <a:p>
            <a:pPr lvl="2">
              <a:buFont typeface="Arial" pitchFamily="34" charset="0"/>
              <a:buChar char="•"/>
            </a:pPr>
            <a:r>
              <a:rPr lang="en-US" sz="1800" dirty="0" smtClean="0"/>
              <a:t>Can extend via scripting language (subset of </a:t>
            </a:r>
            <a:r>
              <a:rPr lang="en-US" sz="1800" dirty="0" err="1" smtClean="0"/>
              <a:t>Javascript</a:t>
            </a:r>
            <a:r>
              <a:rPr lang="en-US" sz="1800" dirty="0" smtClean="0"/>
              <a:t>)</a:t>
            </a:r>
          </a:p>
          <a:p>
            <a:pPr lvl="2">
              <a:buFont typeface="Arial" pitchFamily="34" charset="0"/>
              <a:buChar char="•"/>
            </a:pPr>
            <a:endParaRPr lang="en-US" sz="1800" dirty="0"/>
          </a:p>
          <a:p>
            <a:pPr marL="88900" lvl="2" indent="0">
              <a:buNone/>
            </a:pPr>
            <a:endParaRPr lang="en-US" sz="1800" dirty="0" smtClean="0"/>
          </a:p>
        </p:txBody>
      </p:sp>
    </p:spTree>
    <p:extLst>
      <p:ext uri="{BB962C8B-B14F-4D97-AF65-F5344CB8AC3E}">
        <p14:creationId xmlns:p14="http://schemas.microsoft.com/office/powerpoint/2010/main" val="349450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00" y="324000"/>
            <a:ext cx="8496000" cy="756000"/>
          </a:xfrm>
        </p:spPr>
        <p:txBody>
          <a:bodyPr/>
          <a:lstStyle/>
          <a:p>
            <a:pPr lvl="1" algn="l" rtl="0">
              <a:spcBef>
                <a:spcPct val="0"/>
              </a:spcBef>
            </a:pPr>
            <a:r>
              <a:rPr lang="en-US" sz="2400" b="1" dirty="0" smtClean="0">
                <a:solidFill>
                  <a:schemeClr val="bg1">
                    <a:lumMod val="50000"/>
                  </a:schemeClr>
                </a:solidFill>
              </a:rPr>
              <a:t>SAP BusinessObjects Design Studio</a:t>
            </a:r>
            <a:br>
              <a:rPr lang="en-US" sz="2400" b="1" dirty="0" smtClean="0">
                <a:solidFill>
                  <a:schemeClr val="bg1">
                    <a:lumMod val="50000"/>
                  </a:schemeClr>
                </a:solidFill>
              </a:rPr>
            </a:br>
            <a:r>
              <a:rPr lang="en-US" dirty="0" smtClean="0">
                <a:solidFill>
                  <a:schemeClr val="bg1">
                    <a:lumMod val="50000"/>
                  </a:schemeClr>
                </a:solidFill>
              </a:rPr>
              <a:t>aka ZEN</a:t>
            </a:r>
            <a:endParaRPr lang="en-US" sz="2400" b="1" dirty="0">
              <a:solidFill>
                <a:schemeClr val="bg1">
                  <a:lumMod val="50000"/>
                </a:schemeClr>
              </a:solidFill>
            </a:endParaRPr>
          </a:p>
        </p:txBody>
      </p:sp>
      <p:sp>
        <p:nvSpPr>
          <p:cNvPr id="3" name="Text Placeholder 2"/>
          <p:cNvSpPr>
            <a:spLocks noGrp="1"/>
          </p:cNvSpPr>
          <p:nvPr>
            <p:ph type="body" sz="quarter" idx="10"/>
          </p:nvPr>
        </p:nvSpPr>
        <p:spPr>
          <a:xfrm>
            <a:off x="324001" y="1690687"/>
            <a:ext cx="5110233" cy="4391026"/>
          </a:xfrm>
        </p:spPr>
        <p:txBody>
          <a:bodyPr>
            <a:normAutofit fontScale="77500" lnSpcReduction="20000"/>
          </a:bodyPr>
          <a:lstStyle/>
          <a:p>
            <a:pPr marL="270000" lvl="1"/>
            <a:r>
              <a:rPr lang="en-US" b="1" dirty="0"/>
              <a:t>Replacement for </a:t>
            </a:r>
            <a:r>
              <a:rPr lang="en-US" b="1" dirty="0" err="1"/>
              <a:t>BEx</a:t>
            </a:r>
            <a:r>
              <a:rPr lang="en-US" b="1" dirty="0"/>
              <a:t> Web Application Designer</a:t>
            </a:r>
          </a:p>
          <a:p>
            <a:pPr marL="555750" lvl="1" indent="-285750">
              <a:buFont typeface="Arial" pitchFamily="34" charset="0"/>
              <a:buChar char="•"/>
            </a:pPr>
            <a:r>
              <a:rPr lang="en-US" dirty="0" smtClean="0"/>
              <a:t>Easily </a:t>
            </a:r>
            <a:r>
              <a:rPr lang="en-US" dirty="0"/>
              <a:t>design centrally governable analytic content ranging from simplified templates via guided analytics to sophisticated applications.</a:t>
            </a:r>
          </a:p>
          <a:p>
            <a:pPr marL="555750" lvl="1" indent="-285750">
              <a:buFont typeface="Arial" pitchFamily="34" charset="0"/>
              <a:buChar char="•"/>
            </a:pPr>
            <a:r>
              <a:rPr lang="en-US" dirty="0"/>
              <a:t>Intuitive WYSIWYG design environment for designers</a:t>
            </a:r>
          </a:p>
          <a:p>
            <a:pPr marL="555750" lvl="1" indent="-285750">
              <a:buFont typeface="Arial" pitchFamily="34" charset="0"/>
              <a:buChar char="•"/>
            </a:pPr>
            <a:r>
              <a:rPr lang="en-US" dirty="0"/>
              <a:t>Large set of design components (buttons, tabs, dropdown menus etc</a:t>
            </a:r>
            <a:r>
              <a:rPr lang="en-US" dirty="0" smtClean="0"/>
              <a:t>.)</a:t>
            </a:r>
          </a:p>
          <a:p>
            <a:pPr marL="555750" lvl="1" indent="-285750">
              <a:buFont typeface="Arial" pitchFamily="34" charset="0"/>
              <a:buChar char="•"/>
            </a:pPr>
            <a:r>
              <a:rPr lang="en-US" b="0" dirty="0" smtClean="0"/>
              <a:t>Extend </a:t>
            </a:r>
            <a:r>
              <a:rPr lang="en-US" b="0" dirty="0"/>
              <a:t>via scripting language (subset of JavaScript</a:t>
            </a:r>
            <a:r>
              <a:rPr lang="en-US" b="0" dirty="0" smtClean="0"/>
              <a:t>)</a:t>
            </a:r>
          </a:p>
          <a:p>
            <a:pPr marL="555750" lvl="1" indent="-285750">
              <a:buFont typeface="Arial" pitchFamily="34" charset="0"/>
              <a:buChar char="•"/>
            </a:pPr>
            <a:r>
              <a:rPr lang="en-US" b="0" dirty="0" smtClean="0"/>
              <a:t>Central Supportability</a:t>
            </a:r>
          </a:p>
          <a:p>
            <a:pPr marL="555750" lvl="1" indent="-285750">
              <a:buFont typeface="Arial" pitchFamily="34" charset="0"/>
              <a:buChar char="•"/>
            </a:pPr>
            <a:r>
              <a:rPr lang="en-US" b="0" dirty="0" smtClean="0"/>
              <a:t>Theming </a:t>
            </a:r>
            <a:r>
              <a:rPr lang="en-US" b="0" dirty="0"/>
              <a:t>&amp; Customizing</a:t>
            </a:r>
          </a:p>
          <a:p>
            <a:r>
              <a:rPr lang="en-US" dirty="0" err="1"/>
              <a:t>iPad</a:t>
            </a:r>
            <a:r>
              <a:rPr lang="en-US" dirty="0"/>
              <a:t> Support </a:t>
            </a:r>
            <a:r>
              <a:rPr lang="en-US" dirty="0" smtClean="0"/>
              <a:t>built-in</a:t>
            </a:r>
          </a:p>
          <a:p>
            <a:pPr marL="285750" indent="-285750">
              <a:buFont typeface="Arial" pitchFamily="34" charset="0"/>
              <a:buChar char="•"/>
            </a:pPr>
            <a:r>
              <a:rPr lang="en-US" b="0" dirty="0" smtClean="0"/>
              <a:t> </a:t>
            </a:r>
            <a:r>
              <a:rPr lang="en-US" b="0" dirty="0"/>
              <a:t>Apps are ready for immediate usage on standard </a:t>
            </a:r>
            <a:r>
              <a:rPr lang="en-US" b="0" dirty="0" smtClean="0"/>
              <a:t>web browsers </a:t>
            </a:r>
            <a:r>
              <a:rPr lang="en-US" b="0" dirty="0"/>
              <a:t>and mobile devices (HTML5)</a:t>
            </a:r>
          </a:p>
          <a:p>
            <a:r>
              <a:rPr lang="en-US" dirty="0"/>
              <a:t>Direct &amp; native support for HANA &amp; </a:t>
            </a:r>
            <a:r>
              <a:rPr lang="en-US" dirty="0" smtClean="0"/>
              <a:t>BW</a:t>
            </a:r>
          </a:p>
          <a:p>
            <a:pPr marL="285750" indent="-285750">
              <a:buFont typeface="Arial" pitchFamily="34" charset="0"/>
              <a:buChar char="•"/>
            </a:pPr>
            <a:r>
              <a:rPr lang="en-US" b="0" dirty="0" smtClean="0"/>
              <a:t>Operates </a:t>
            </a:r>
            <a:r>
              <a:rPr lang="en-US" b="0" dirty="0"/>
              <a:t>directly on </a:t>
            </a:r>
            <a:r>
              <a:rPr lang="en-US" b="0" dirty="0" err="1"/>
              <a:t>BEx</a:t>
            </a:r>
            <a:r>
              <a:rPr lang="en-US" b="0" dirty="0"/>
              <a:t> Queries, </a:t>
            </a:r>
            <a:r>
              <a:rPr lang="en-US" b="0" dirty="0" err="1"/>
              <a:t>InfoCubes</a:t>
            </a:r>
            <a:r>
              <a:rPr lang="en-US" b="0" dirty="0"/>
              <a:t> and </a:t>
            </a:r>
            <a:r>
              <a:rPr lang="en-US" b="0" dirty="0" smtClean="0"/>
              <a:t>Hana Views</a:t>
            </a:r>
          </a:p>
          <a:p>
            <a:pPr marL="285750" indent="-285750">
              <a:buFont typeface="Arial" pitchFamily="34" charset="0"/>
              <a:buChar char="•"/>
            </a:pPr>
            <a:r>
              <a:rPr lang="en-US" b="0" dirty="0" smtClean="0"/>
              <a:t>Support </a:t>
            </a:r>
            <a:r>
              <a:rPr lang="en-US" b="0" dirty="0"/>
              <a:t>for BW &amp; </a:t>
            </a:r>
            <a:r>
              <a:rPr lang="en-US" b="0" dirty="0" smtClean="0"/>
              <a:t>HANA</a:t>
            </a:r>
            <a:endParaRPr lang="en-US" dirty="0"/>
          </a:p>
          <a:p>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34234" y="834556"/>
            <a:ext cx="3533775"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82597" y="3938725"/>
            <a:ext cx="3385412" cy="2853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371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QR Code Scan for Deployment on iPad</a:t>
            </a:r>
            <a:endParaRPr lang="en-US" dirty="0" smtClean="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2148" y="1722120"/>
            <a:ext cx="9041852"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872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6"/>
          <p:cNvSpPr txBox="1">
            <a:spLocks noChangeArrowheads="1"/>
          </p:cNvSpPr>
          <p:nvPr/>
        </p:nvSpPr>
        <p:spPr bwMode="gray">
          <a:xfrm>
            <a:off x="304800" y="395577"/>
            <a:ext cx="8839199" cy="715962"/>
          </a:xfrm>
          <a:prstGeom prst="rect">
            <a:avLst/>
          </a:prstGeom>
          <a:noFill/>
          <a:ln w="9525">
            <a:noFill/>
            <a:miter lim="800000"/>
            <a:headEnd/>
            <a:tailEnd/>
          </a:ln>
        </p:spPr>
        <p:txBody>
          <a:bodyPr lIns="0" tIns="0" rIns="0" bIns="0"/>
          <a:lstStyle/>
          <a:p>
            <a:pPr algn="l" fontAlgn="auto">
              <a:spcBef>
                <a:spcPts val="0"/>
              </a:spcBef>
              <a:spcAft>
                <a:spcPts val="0"/>
              </a:spcAft>
              <a:defRPr/>
            </a:pPr>
            <a:r>
              <a:rPr lang="en-US" sz="2400" dirty="0" smtClean="0">
                <a:solidFill>
                  <a:srgbClr val="000000"/>
                </a:solidFill>
                <a:effectLst/>
                <a:latin typeface="Arial"/>
              </a:rPr>
              <a:t>Pre-delivered templates</a:t>
            </a:r>
            <a:endParaRPr lang="en-US" sz="2400" dirty="0">
              <a:solidFill>
                <a:srgbClr val="666666"/>
              </a:solidFill>
              <a:effectLst/>
              <a:latin typeface="Arial"/>
            </a:endParaRPr>
          </a:p>
        </p:txBody>
      </p:sp>
      <p:pic>
        <p:nvPicPr>
          <p:cNvPr id="3074"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6679" y="1694026"/>
            <a:ext cx="4617720" cy="3077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19631" y="2600896"/>
            <a:ext cx="4041488" cy="3031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715288" y="4951214"/>
            <a:ext cx="2989023" cy="369332"/>
          </a:xfrm>
          <a:prstGeom prst="rect">
            <a:avLst/>
          </a:prstGeom>
        </p:spPr>
        <p:txBody>
          <a:bodyPr wrap="none">
            <a:spAutoFit/>
          </a:bodyPr>
          <a:lstStyle/>
          <a:p>
            <a:pPr algn="l" fontAlgn="auto">
              <a:spcBef>
                <a:spcPts val="0"/>
              </a:spcBef>
              <a:spcAft>
                <a:spcPts val="0"/>
              </a:spcAft>
            </a:pPr>
            <a:r>
              <a:rPr lang="en-US" sz="1800" b="0" dirty="0">
                <a:solidFill>
                  <a:srgbClr val="000000"/>
                </a:solidFill>
                <a:effectLst/>
                <a:latin typeface="Arial"/>
              </a:rPr>
              <a:t>Desktop Template Example</a:t>
            </a:r>
          </a:p>
        </p:txBody>
      </p:sp>
      <p:sp>
        <p:nvSpPr>
          <p:cNvPr id="3" name="Rectangle 2"/>
          <p:cNvSpPr/>
          <p:nvPr/>
        </p:nvSpPr>
        <p:spPr>
          <a:xfrm>
            <a:off x="4919631" y="5848588"/>
            <a:ext cx="2604303" cy="369332"/>
          </a:xfrm>
          <a:prstGeom prst="rect">
            <a:avLst/>
          </a:prstGeom>
        </p:spPr>
        <p:txBody>
          <a:bodyPr wrap="none">
            <a:spAutoFit/>
          </a:bodyPr>
          <a:lstStyle/>
          <a:p>
            <a:pPr algn="l" fontAlgn="auto">
              <a:spcBef>
                <a:spcPts val="0"/>
              </a:spcBef>
              <a:spcAft>
                <a:spcPts val="0"/>
              </a:spcAft>
            </a:pPr>
            <a:r>
              <a:rPr lang="en-US" sz="1800" b="0" dirty="0">
                <a:solidFill>
                  <a:srgbClr val="000000"/>
                </a:solidFill>
                <a:effectLst/>
                <a:latin typeface="Arial"/>
              </a:rPr>
              <a:t>iPad Template Example</a:t>
            </a:r>
          </a:p>
        </p:txBody>
      </p:sp>
    </p:spTree>
    <p:extLst>
      <p:ext uri="{BB962C8B-B14F-4D97-AF65-F5344CB8AC3E}">
        <p14:creationId xmlns:p14="http://schemas.microsoft.com/office/powerpoint/2010/main" val="329908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Studio: High Level Architecture View</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68099" y="1524000"/>
            <a:ext cx="8488221" cy="4023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752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Interoperability between Analysis components</a:t>
            </a:r>
            <a:endParaRPr lang="en-US" dirty="0"/>
          </a:p>
        </p:txBody>
      </p:sp>
      <p:sp>
        <p:nvSpPr>
          <p:cNvPr id="4" name="Slide Number Placeholder 3"/>
          <p:cNvSpPr>
            <a:spLocks noGrp="1"/>
          </p:cNvSpPr>
          <p:nvPr>
            <p:ph type="sldNum" sz="quarter" idx="4294967295"/>
          </p:nvPr>
        </p:nvSpPr>
        <p:spPr>
          <a:xfrm>
            <a:off x="8534400" y="6619875"/>
            <a:ext cx="609600" cy="238125"/>
          </a:xfrm>
          <a:prstGeom prst="rect">
            <a:avLst/>
          </a:prstGeom>
        </p:spPr>
        <p:txBody>
          <a:bodyPr/>
          <a:lstStyle/>
          <a:p>
            <a:pPr algn="l" fontAlgn="auto">
              <a:spcBef>
                <a:spcPts val="0"/>
              </a:spcBef>
              <a:spcAft>
                <a:spcPts val="0"/>
              </a:spcAft>
              <a:defRPr/>
            </a:pPr>
            <a:fld id="{A60F558D-4230-4FA7-9A51-6C79AB4F3175}" type="slidenum">
              <a:rPr lang="en-US" sz="1800" b="0" smtClean="0">
                <a:solidFill>
                  <a:srgbClr val="000000"/>
                </a:solidFill>
                <a:effectLst/>
                <a:latin typeface="Arial"/>
              </a:rPr>
              <a:pPr algn="l" fontAlgn="auto">
                <a:spcBef>
                  <a:spcPts val="0"/>
                </a:spcBef>
                <a:spcAft>
                  <a:spcPts val="0"/>
                </a:spcAft>
                <a:defRPr/>
              </a:pPr>
              <a:t>288</a:t>
            </a:fld>
            <a:endParaRPr lang="en-US" sz="1800" b="0">
              <a:solidFill>
                <a:srgbClr val="000000"/>
              </a:solidFill>
              <a:effectLst/>
              <a:latin typeface="Arial"/>
            </a:endParaRPr>
          </a:p>
        </p:txBody>
      </p:sp>
      <p:pic>
        <p:nvPicPr>
          <p:cNvPr id="5122"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1600200"/>
            <a:ext cx="8804680" cy="3383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24000" y="5432345"/>
            <a:ext cx="3239028" cy="369332"/>
          </a:xfrm>
          <a:prstGeom prst="rect">
            <a:avLst/>
          </a:prstGeom>
        </p:spPr>
        <p:txBody>
          <a:bodyPr wrap="none">
            <a:spAutoFit/>
          </a:bodyPr>
          <a:lstStyle/>
          <a:p>
            <a:pPr algn="l" fontAlgn="auto">
              <a:spcBef>
                <a:spcPts val="0"/>
              </a:spcBef>
              <a:spcAft>
                <a:spcPts val="0"/>
              </a:spcAft>
              <a:defRPr/>
            </a:pPr>
            <a:r>
              <a:rPr lang="en-US" sz="1800" b="0" dirty="0">
                <a:solidFill>
                  <a:srgbClr val="000000"/>
                </a:solidFill>
                <a:effectLst/>
                <a:latin typeface="Arial"/>
              </a:rPr>
              <a:t>SBO = SAP Business Objects</a:t>
            </a:r>
          </a:p>
        </p:txBody>
      </p:sp>
    </p:spTree>
    <p:extLst>
      <p:ext uri="{BB962C8B-B14F-4D97-AF65-F5344CB8AC3E}">
        <p14:creationId xmlns:p14="http://schemas.microsoft.com/office/powerpoint/2010/main" val="350735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496000" cy="756000"/>
          </a:xfrm>
        </p:spPr>
        <p:txBody>
          <a:bodyPr/>
          <a:lstStyle/>
          <a:p>
            <a:r>
              <a:rPr lang="en-US" dirty="0" smtClean="0"/>
              <a:t>User Interface</a:t>
            </a:r>
            <a:endParaRPr lang="en-US" dirty="0"/>
          </a:p>
        </p:txBody>
      </p:sp>
      <p:sp>
        <p:nvSpPr>
          <p:cNvPr id="32820" name="Rectangle 52"/>
          <p:cNvSpPr>
            <a:spLocks noChangeArrowheads="1"/>
          </p:cNvSpPr>
          <p:nvPr/>
        </p:nvSpPr>
        <p:spPr bwMode="auto">
          <a:xfrm>
            <a:off x="1274763" y="12192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l"/>
            <a:endParaRPr lang="en-GB" sz="1800" b="0" smtClean="0">
              <a:solidFill>
                <a:srgbClr val="000000"/>
              </a:solidFill>
              <a:effectLst/>
              <a:latin typeface="Arial" pitchFamily="34" charset="0"/>
            </a:endParaRPr>
          </a:p>
        </p:txBody>
      </p:sp>
      <p:sp>
        <p:nvSpPr>
          <p:cNvPr id="32825" name="Rectangle 57"/>
          <p:cNvSpPr>
            <a:spLocks noChangeArrowheads="1"/>
          </p:cNvSpPr>
          <p:nvPr/>
        </p:nvSpPr>
        <p:spPr bwMode="auto">
          <a:xfrm>
            <a:off x="1731963" y="1803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l"/>
            <a:r>
              <a:rPr lang="en-US" sz="600" b="0" smtClean="0">
                <a:solidFill>
                  <a:srgbClr val="000000"/>
                </a:solidFill>
                <a:effectLst/>
                <a:latin typeface="Arial" pitchFamily="34" charset="0"/>
              </a:rPr>
              <a:t/>
            </a:r>
            <a:br>
              <a:rPr lang="en-US" sz="600" b="0" smtClean="0">
                <a:solidFill>
                  <a:srgbClr val="000000"/>
                </a:solidFill>
                <a:effectLst/>
                <a:latin typeface="Arial" pitchFamily="34" charset="0"/>
              </a:rPr>
            </a:br>
            <a:endParaRPr lang="en-US" sz="1800" b="0" smtClean="0">
              <a:solidFill>
                <a:srgbClr val="000000"/>
              </a:solidFill>
              <a:effectLst/>
              <a:latin typeface="Arial" pitchFamily="34" charset="0"/>
            </a:endParaRPr>
          </a:p>
          <a:p>
            <a:pPr algn="l" eaLnBrk="0" hangingPunct="0"/>
            <a:endParaRPr lang="en-US" sz="1800" b="0" smtClean="0">
              <a:solidFill>
                <a:srgbClr val="000000"/>
              </a:solidFill>
              <a:effectLst/>
              <a:latin typeface="Arial" pitchFamily="34" charset="0"/>
            </a:endParaRPr>
          </a:p>
        </p:txBody>
      </p:sp>
      <p:sp>
        <p:nvSpPr>
          <p:cNvPr id="32830" name="Rectangle 62"/>
          <p:cNvSpPr>
            <a:spLocks noChangeArrowheads="1"/>
          </p:cNvSpPr>
          <p:nvPr/>
        </p:nvSpPr>
        <p:spPr bwMode="auto">
          <a:xfrm>
            <a:off x="1731963" y="1803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l" fontAlgn="auto">
              <a:spcBef>
                <a:spcPts val="0"/>
              </a:spcBef>
              <a:spcAft>
                <a:spcPts val="0"/>
              </a:spcAft>
            </a:pPr>
            <a:endParaRPr lang="en-US" sz="1800" b="0">
              <a:solidFill>
                <a:srgbClr val="000000"/>
              </a:solidFill>
              <a:effectLst/>
              <a:latin typeface="Arial"/>
            </a:endParaRPr>
          </a:p>
        </p:txBody>
      </p:sp>
      <p:sp>
        <p:nvSpPr>
          <p:cNvPr id="32831" name="Rectangle 63"/>
          <p:cNvSpPr>
            <a:spLocks noChangeArrowheads="1"/>
          </p:cNvSpPr>
          <p:nvPr/>
        </p:nvSpPr>
        <p:spPr bwMode="auto">
          <a:xfrm>
            <a:off x="1731963" y="5346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l"/>
            <a:endParaRPr lang="en-US" sz="1800" b="0" smtClean="0">
              <a:solidFill>
                <a:srgbClr val="000000"/>
              </a:solidFill>
              <a:effectLst/>
              <a:latin typeface="Arial" pitchFamily="34" charset="0"/>
            </a:endParaRPr>
          </a:p>
        </p:txBody>
      </p:sp>
      <p:pic>
        <p:nvPicPr>
          <p:cNvPr id="6148" name="Picture 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5410" y="1219200"/>
            <a:ext cx="8614962" cy="5212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992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Software download site at UCC UWM</a:t>
            </a:r>
            <a:endParaRPr lang="en-US" dirty="0"/>
          </a:p>
        </p:txBody>
      </p:sp>
      <p:grpSp>
        <p:nvGrpSpPr>
          <p:cNvPr id="6" name="Group 5"/>
          <p:cNvGrpSpPr/>
          <p:nvPr/>
        </p:nvGrpSpPr>
        <p:grpSpPr>
          <a:xfrm>
            <a:off x="194552" y="5794368"/>
            <a:ext cx="7238981" cy="486720"/>
            <a:chOff x="0" y="0"/>
            <a:chExt cx="4542816" cy="486720"/>
          </a:xfrm>
        </p:grpSpPr>
        <p:sp>
          <p:nvSpPr>
            <p:cNvPr id="8" name="Rounded Rectangle 7"/>
            <p:cNvSpPr/>
            <p:nvPr/>
          </p:nvSpPr>
          <p:spPr>
            <a:xfrm>
              <a:off x="0" y="0"/>
              <a:ext cx="4542816" cy="486720"/>
            </a:xfrm>
            <a:prstGeom prst="roundRect">
              <a:avLst/>
            </a:prstGeom>
          </p:spPr>
          <p:style>
            <a:lnRef idx="3">
              <a:schemeClr val="lt1"/>
            </a:lnRef>
            <a:fillRef idx="1">
              <a:schemeClr val="accent5"/>
            </a:fillRef>
            <a:effectRef idx="1">
              <a:schemeClr val="accent5"/>
            </a:effectRef>
            <a:fontRef idx="minor">
              <a:schemeClr val="lt1"/>
            </a:fontRef>
          </p:style>
        </p:sp>
        <p:sp>
          <p:nvSpPr>
            <p:cNvPr id="9" name="Rounded Rectangle 4"/>
            <p:cNvSpPr/>
            <p:nvPr/>
          </p:nvSpPr>
          <p:spPr>
            <a:xfrm>
              <a:off x="23760" y="23760"/>
              <a:ext cx="4495296" cy="439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dirty="0" smtClean="0">
                  <a:solidFill>
                    <a:srgbClr val="FFFFFF"/>
                  </a:solidFill>
                </a:rPr>
                <a:t>For license keys, go </a:t>
              </a:r>
              <a:r>
                <a:rPr lang="en-US" dirty="0">
                  <a:solidFill>
                    <a:srgbClr val="FFFFFF"/>
                  </a:solidFill>
                </a:rPr>
                <a:t>to http://scn.sap.com/docs/DOC-45789</a:t>
              </a:r>
            </a:p>
          </p:txBody>
        </p:sp>
      </p:grpSp>
      <p:pic>
        <p:nvPicPr>
          <p:cNvPr id="10" name="Picture 9"/>
          <p:cNvPicPr>
            <a:picLocks noChangeAspect="1"/>
          </p:cNvPicPr>
          <p:nvPr/>
        </p:nvPicPr>
        <p:blipFill>
          <a:blip r:embed="rId3"/>
          <a:stretch>
            <a:fillRect/>
          </a:stretch>
        </p:blipFill>
        <p:spPr>
          <a:xfrm>
            <a:off x="962932" y="1384616"/>
            <a:ext cx="7218135" cy="3812656"/>
          </a:xfrm>
          <a:prstGeom prst="rect">
            <a:avLst/>
          </a:prstGeom>
        </p:spPr>
      </p:pic>
    </p:spTree>
    <p:extLst>
      <p:ext uri="{BB962C8B-B14F-4D97-AF65-F5344CB8AC3E}">
        <p14:creationId xmlns:p14="http://schemas.microsoft.com/office/powerpoint/2010/main" val="2707709606"/>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smtClean="0"/>
              <a:t>Resources</a:t>
            </a:r>
          </a:p>
        </p:txBody>
      </p:sp>
      <p:sp>
        <p:nvSpPr>
          <p:cNvPr id="5" name="Content Placeholder 2"/>
          <p:cNvSpPr>
            <a:spLocks noGrp="1"/>
          </p:cNvSpPr>
          <p:nvPr>
            <p:ph type="body" sz="quarter" idx="10"/>
          </p:nvPr>
        </p:nvSpPr>
        <p:spPr/>
        <p:txBody>
          <a:bodyPr/>
          <a:lstStyle/>
          <a:p>
            <a:r>
              <a:rPr lang="en-US" dirty="0" smtClean="0"/>
              <a:t>SAP Analytics space </a:t>
            </a:r>
            <a:r>
              <a:rPr lang="en-US" dirty="0">
                <a:hlinkClick r:id="rId3"/>
              </a:rPr>
              <a:t>http://</a:t>
            </a:r>
            <a:r>
              <a:rPr lang="en-US" dirty="0" smtClean="0">
                <a:hlinkClick r:id="rId3"/>
              </a:rPr>
              <a:t>scn.sap.com/community/business-intelligence</a:t>
            </a:r>
            <a:endParaRPr lang="en-US" dirty="0" smtClean="0"/>
          </a:p>
          <a:p>
            <a:r>
              <a:rPr lang="en-US" dirty="0" smtClean="0"/>
              <a:t>Tutorials </a:t>
            </a:r>
            <a:r>
              <a:rPr lang="en-US" dirty="0" smtClean="0">
                <a:hlinkClick r:id="rId4"/>
              </a:rPr>
              <a:t>http://www.sdn.sap.com/irj/boc/bi-suite-tutorials</a:t>
            </a:r>
            <a:r>
              <a:rPr lang="en-US" dirty="0" smtClean="0"/>
              <a:t> </a:t>
            </a:r>
            <a:r>
              <a:rPr lang="en-US" kern="0" dirty="0" smtClean="0">
                <a:ea typeface="Arial Unicode MS" pitchFamily="34" charset="-128"/>
                <a:cs typeface="Arial Unicode MS" pitchFamily="34" charset="-128"/>
                <a:hlinkClick r:id="rId5"/>
              </a:rPr>
              <a:t>http://scn.sap.com/docs/DOC-7725</a:t>
            </a:r>
            <a:endParaRPr lang="en-US" dirty="0" smtClean="0"/>
          </a:p>
          <a:p>
            <a:r>
              <a:rPr lang="en-US" dirty="0"/>
              <a:t>Book  </a:t>
            </a:r>
            <a:r>
              <a:rPr lang="en-US" dirty="0">
                <a:hlinkClick r:id="rId6"/>
              </a:rPr>
              <a:t>http://www.sap-press.com/products/Integrating-SAP-BusinessObjects-BI-Platform-4.x-with-SAP-NetWeaver.html</a:t>
            </a:r>
            <a:endParaRPr lang="en-US" dirty="0"/>
          </a:p>
          <a:p>
            <a:r>
              <a:rPr lang="en-US" dirty="0" smtClean="0"/>
              <a:t>SAP </a:t>
            </a:r>
            <a:r>
              <a:rPr lang="en-US" dirty="0" err="1" smtClean="0"/>
              <a:t>BusinessObjects</a:t>
            </a:r>
            <a:r>
              <a:rPr lang="en-US" dirty="0" smtClean="0"/>
              <a:t> Design </a:t>
            </a:r>
            <a:r>
              <a:rPr lang="en-US" dirty="0"/>
              <a:t>Studio </a:t>
            </a:r>
            <a:r>
              <a:rPr lang="en-US" dirty="0">
                <a:hlinkClick r:id="rId7"/>
              </a:rPr>
              <a:t>http://</a:t>
            </a:r>
            <a:r>
              <a:rPr lang="en-US" dirty="0" smtClean="0">
                <a:hlinkClick r:id="rId7"/>
              </a:rPr>
              <a:t>scn.sap.com/community/businessobjects-design-studio</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55032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Requirements</a:t>
            </a:r>
            <a:endParaRPr lang="en-US" dirty="0"/>
          </a:p>
        </p:txBody>
      </p:sp>
      <p:sp>
        <p:nvSpPr>
          <p:cNvPr id="3" name="Text Placeholder 2"/>
          <p:cNvSpPr>
            <a:spLocks noGrp="1"/>
          </p:cNvSpPr>
          <p:nvPr>
            <p:ph type="body" sz="quarter" idx="10"/>
          </p:nvPr>
        </p:nvSpPr>
        <p:spPr>
          <a:xfrm>
            <a:off x="324000" y="1684247"/>
            <a:ext cx="8494713" cy="4391026"/>
          </a:xfrm>
        </p:spPr>
        <p:txBody>
          <a:bodyPr/>
          <a:lstStyle/>
          <a:p>
            <a:r>
              <a:rPr lang="en-US" dirty="0"/>
              <a:t>SAP BusinessObjects Design Studio Dashboards</a:t>
            </a:r>
          </a:p>
          <a:p>
            <a:pPr lvl="1"/>
            <a:r>
              <a:rPr lang="en-US" dirty="0" smtClean="0"/>
              <a:t>Requires: </a:t>
            </a:r>
          </a:p>
          <a:p>
            <a:pPr lvl="2"/>
            <a:r>
              <a:rPr lang="en-US" dirty="0" smtClean="0"/>
              <a:t>SAP </a:t>
            </a:r>
            <a:r>
              <a:rPr lang="en-US" dirty="0" err="1" smtClean="0"/>
              <a:t>BusinessObjects</a:t>
            </a:r>
            <a:r>
              <a:rPr lang="en-US" dirty="0" smtClean="0"/>
              <a:t> Design Studio </a:t>
            </a:r>
          </a:p>
          <a:p>
            <a:pPr lvl="2"/>
            <a:r>
              <a:rPr lang="en-US" dirty="0" err="1" smtClean="0"/>
              <a:t>BEx</a:t>
            </a:r>
            <a:endParaRPr lang="en-US" dirty="0" smtClean="0"/>
          </a:p>
          <a:p>
            <a:pPr lvl="2"/>
            <a:r>
              <a:rPr lang="en-US" dirty="0" smtClean="0"/>
              <a:t>Access to </a:t>
            </a:r>
            <a:r>
              <a:rPr lang="en-US" dirty="0" err="1" smtClean="0"/>
              <a:t>UArk</a:t>
            </a:r>
            <a:r>
              <a:rPr lang="en-US" dirty="0" smtClean="0"/>
              <a:t> BW</a:t>
            </a:r>
          </a:p>
          <a:p>
            <a:pPr lvl="1"/>
            <a:endParaRPr lang="en-CA" dirty="0"/>
          </a:p>
          <a:p>
            <a:r>
              <a:rPr lang="en-US" dirty="0"/>
              <a:t>SAP BusinessObjects Design Studio Mobile App in 60 Minutes</a:t>
            </a:r>
            <a:endParaRPr lang="en-US" dirty="0" smtClean="0"/>
          </a:p>
          <a:p>
            <a:pPr lvl="1"/>
            <a:r>
              <a:rPr lang="en-US" dirty="0" smtClean="0"/>
              <a:t>Requires</a:t>
            </a:r>
            <a:r>
              <a:rPr lang="en-US" dirty="0"/>
              <a:t>: </a:t>
            </a:r>
          </a:p>
          <a:p>
            <a:pPr lvl="2"/>
            <a:r>
              <a:rPr lang="en-US" dirty="0"/>
              <a:t>SAP BusinessObjects Design Studio </a:t>
            </a:r>
          </a:p>
          <a:p>
            <a:pPr lvl="2"/>
            <a:r>
              <a:rPr lang="en-US" dirty="0" err="1"/>
              <a:t>BEx</a:t>
            </a:r>
            <a:endParaRPr lang="en-US" dirty="0"/>
          </a:p>
          <a:p>
            <a:pPr lvl="2"/>
            <a:r>
              <a:rPr lang="en-US" dirty="0"/>
              <a:t>Access to a GBI BW</a:t>
            </a:r>
          </a:p>
          <a:p>
            <a:pPr lvl="1"/>
            <a:endParaRPr lang="en-US" dirty="0"/>
          </a:p>
        </p:txBody>
      </p:sp>
    </p:spTree>
    <p:extLst>
      <p:ext uri="{BB962C8B-B14F-4D97-AF65-F5344CB8AC3E}">
        <p14:creationId xmlns:p14="http://schemas.microsoft.com/office/powerpoint/2010/main" val="136869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CA" dirty="0" smtClean="0"/>
              <a:t>Hands on Exercises</a:t>
            </a:r>
            <a:r>
              <a:rPr lang="en-CA" dirty="0"/>
              <a:t/>
            </a:r>
            <a:br>
              <a:rPr lang="en-CA" dirty="0"/>
            </a:br>
            <a:r>
              <a:rPr lang="en-CA" dirty="0" smtClean="0"/>
              <a:t/>
            </a:r>
            <a:br>
              <a:rPr lang="en-CA" dirty="0" smtClean="0"/>
            </a:br>
            <a:r>
              <a:rPr lang="en-CA" sz="2800" dirty="0" smtClean="0"/>
              <a:t>15 </a:t>
            </a:r>
            <a:r>
              <a:rPr lang="en-CA" sz="2800" dirty="0"/>
              <a:t>- App Design BusinessObjects Design </a:t>
            </a:r>
            <a:r>
              <a:rPr lang="en-CA" sz="2800" dirty="0" smtClean="0"/>
              <a:t>Studio</a:t>
            </a:r>
            <a:br>
              <a:rPr lang="en-CA" sz="2800" dirty="0" smtClean="0"/>
            </a:br>
            <a:r>
              <a:rPr lang="en-CA" sz="2800" dirty="0"/>
              <a:t/>
            </a:r>
            <a:br>
              <a:rPr lang="en-CA" sz="2800" dirty="0"/>
            </a:br>
            <a:r>
              <a:rPr lang="en-CA" sz="2800" dirty="0" smtClean="0"/>
              <a:t>16 </a:t>
            </a:r>
            <a:r>
              <a:rPr lang="en-CA" sz="2800" dirty="0"/>
              <a:t>- Dashboard Design </a:t>
            </a:r>
            <a:r>
              <a:rPr lang="en-CA" sz="2800" dirty="0" err="1"/>
              <a:t>BusinessObjects</a:t>
            </a:r>
            <a:r>
              <a:rPr lang="en-CA" sz="2800" dirty="0"/>
              <a:t> </a:t>
            </a:r>
            <a:r>
              <a:rPr lang="en-CA" sz="2800" dirty="0" smtClean="0"/>
              <a:t>Design Studio</a:t>
            </a:r>
            <a:endParaRPr lang="en-US" sz="2800" dirty="0"/>
          </a:p>
        </p:txBody>
      </p:sp>
    </p:spTree>
    <p:extLst>
      <p:ext uri="{BB962C8B-B14F-4D97-AF65-F5344CB8AC3E}">
        <p14:creationId xmlns:p14="http://schemas.microsoft.com/office/powerpoint/2010/main" val="258630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CA" dirty="0" smtClean="0"/>
              <a:t>Future Directions</a:t>
            </a:r>
            <a:r>
              <a:rPr lang="en-CA" dirty="0"/>
              <a:t/>
            </a:r>
            <a:br>
              <a:rPr lang="en-CA" dirty="0"/>
            </a:br>
            <a:r>
              <a:rPr lang="en-CA" dirty="0" smtClean="0"/>
              <a:t/>
            </a:r>
            <a:br>
              <a:rPr lang="en-CA" dirty="0" smtClean="0"/>
            </a:br>
            <a:endParaRPr lang="en-US" sz="2800" dirty="0"/>
          </a:p>
        </p:txBody>
      </p:sp>
    </p:spTree>
    <p:extLst>
      <p:ext uri="{BB962C8B-B14F-4D97-AF65-F5344CB8AC3E}">
        <p14:creationId xmlns:p14="http://schemas.microsoft.com/office/powerpoint/2010/main" val="283228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685800"/>
            <a:ext cx="9144000" cy="4896385"/>
          </a:xfrm>
          <a:prstGeom prst="rect">
            <a:avLst/>
          </a:prstGeom>
        </p:spPr>
      </p:pic>
    </p:spTree>
    <p:extLst>
      <p:ext uri="{BB962C8B-B14F-4D97-AF65-F5344CB8AC3E}">
        <p14:creationId xmlns:p14="http://schemas.microsoft.com/office/powerpoint/2010/main" val="184801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903922"/>
            <a:ext cx="9101483" cy="4597717"/>
          </a:xfrm>
          <a:prstGeom prst="rect">
            <a:avLst/>
          </a:prstGeom>
        </p:spPr>
      </p:pic>
    </p:spTree>
    <p:extLst>
      <p:ext uri="{BB962C8B-B14F-4D97-AF65-F5344CB8AC3E}">
        <p14:creationId xmlns:p14="http://schemas.microsoft.com/office/powerpoint/2010/main" val="283342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08338"/>
            <a:ext cx="8936182" cy="4749862"/>
          </a:xfrm>
          <a:prstGeom prst="rect">
            <a:avLst/>
          </a:prstGeom>
        </p:spPr>
      </p:pic>
    </p:spTree>
    <p:extLst>
      <p:ext uri="{BB962C8B-B14F-4D97-AF65-F5344CB8AC3E}">
        <p14:creationId xmlns:p14="http://schemas.microsoft.com/office/powerpoint/2010/main" val="14176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505031"/>
            <a:ext cx="9122949" cy="4875351"/>
          </a:xfrm>
          <a:prstGeom prst="rect">
            <a:avLst/>
          </a:prstGeom>
        </p:spPr>
      </p:pic>
    </p:spTree>
    <p:extLst>
      <p:ext uri="{BB962C8B-B14F-4D97-AF65-F5344CB8AC3E}">
        <p14:creationId xmlns:p14="http://schemas.microsoft.com/office/powerpoint/2010/main" val="73763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56604"/>
            <a:ext cx="9103179" cy="4869553"/>
          </a:xfrm>
          <a:prstGeom prst="rect">
            <a:avLst/>
          </a:prstGeom>
        </p:spPr>
      </p:pic>
    </p:spTree>
    <p:extLst>
      <p:ext uri="{BB962C8B-B14F-4D97-AF65-F5344CB8AC3E}">
        <p14:creationId xmlns:p14="http://schemas.microsoft.com/office/powerpoint/2010/main" val="399428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34240"/>
            <a:ext cx="9072655" cy="4785899"/>
          </a:xfrm>
          <a:prstGeom prst="rect">
            <a:avLst/>
          </a:prstGeom>
        </p:spPr>
      </p:pic>
    </p:spTree>
    <p:extLst>
      <p:ext uri="{BB962C8B-B14F-4D97-AF65-F5344CB8AC3E}">
        <p14:creationId xmlns:p14="http://schemas.microsoft.com/office/powerpoint/2010/main" val="200925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About Me</a:t>
            </a:r>
            <a:endParaRPr lang="en-CA" dirty="0"/>
          </a:p>
        </p:txBody>
      </p:sp>
      <p:sp>
        <p:nvSpPr>
          <p:cNvPr id="3" name="Rectangle 3"/>
          <p:cNvSpPr txBox="1">
            <a:spLocks noChangeArrowheads="1"/>
          </p:cNvSpPr>
          <p:nvPr/>
        </p:nvSpPr>
        <p:spPr bwMode="gray">
          <a:xfrm>
            <a:off x="324000" y="1691998"/>
            <a:ext cx="8496000" cy="4392000"/>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a:spcBef>
                <a:spcPts val="0"/>
              </a:spcBef>
              <a:buSzPct val="100000"/>
              <a:buFont typeface="Arial" panose="020B0604020202020204" pitchFamily="34" charset="0"/>
              <a:buChar char="•"/>
            </a:pPr>
            <a:endParaRPr lang="en-US" b="1" dirty="0"/>
          </a:p>
          <a:p>
            <a:pPr marL="285750" lvl="1" indent="-285750">
              <a:spcBef>
                <a:spcPts val="0"/>
              </a:spcBef>
              <a:buSzPct val="100000"/>
              <a:buFont typeface="Arial" panose="020B0604020202020204" pitchFamily="34" charset="0"/>
              <a:buChar char="•"/>
            </a:pPr>
            <a:r>
              <a:rPr lang="en-US" b="1" dirty="0" smtClean="0"/>
              <a:t>Hossam Ali-Hassan</a:t>
            </a:r>
          </a:p>
          <a:p>
            <a:pPr lvl="1">
              <a:spcBef>
                <a:spcPts val="0"/>
              </a:spcBef>
              <a:buSzPct val="100000"/>
            </a:pPr>
            <a:r>
              <a:rPr lang="en-US" dirty="0"/>
              <a:t> </a:t>
            </a:r>
            <a:r>
              <a:rPr lang="en-US" dirty="0" smtClean="0"/>
              <a:t>    Associate Professor of MIS</a:t>
            </a:r>
          </a:p>
          <a:p>
            <a:pPr lvl="1">
              <a:spcBef>
                <a:spcPts val="0"/>
              </a:spcBef>
              <a:buSzPct val="100000"/>
            </a:pPr>
            <a:r>
              <a:rPr lang="en-US" dirty="0"/>
              <a:t> </a:t>
            </a:r>
            <a:r>
              <a:rPr lang="en-US" dirty="0" smtClean="0"/>
              <a:t>    Rowe School of Business</a:t>
            </a:r>
          </a:p>
          <a:p>
            <a:pPr lvl="1">
              <a:spcBef>
                <a:spcPts val="0"/>
              </a:spcBef>
              <a:buSzPct val="100000"/>
            </a:pPr>
            <a:r>
              <a:rPr lang="en-US" dirty="0"/>
              <a:t> </a:t>
            </a:r>
            <a:r>
              <a:rPr lang="en-US" dirty="0" smtClean="0"/>
              <a:t>    Dalhousie University</a:t>
            </a:r>
          </a:p>
          <a:p>
            <a:pPr lvl="1">
              <a:spcBef>
                <a:spcPts val="0"/>
              </a:spcBef>
              <a:buSzPct val="100000"/>
            </a:pPr>
            <a:r>
              <a:rPr lang="en-US" dirty="0"/>
              <a:t> </a:t>
            </a:r>
            <a:r>
              <a:rPr lang="en-US" dirty="0" smtClean="0"/>
              <a:t>    Halifax, Nova Scotia</a:t>
            </a:r>
          </a:p>
          <a:p>
            <a:pPr lvl="1">
              <a:spcBef>
                <a:spcPts val="0"/>
              </a:spcBef>
              <a:buSzPct val="100000"/>
            </a:pPr>
            <a:r>
              <a:rPr lang="en-US" dirty="0"/>
              <a:t> </a:t>
            </a:r>
            <a:r>
              <a:rPr lang="en-US" dirty="0" smtClean="0"/>
              <a:t>    Canada</a:t>
            </a:r>
            <a:br>
              <a:rPr lang="en-US" dirty="0" smtClean="0"/>
            </a:br>
            <a:endParaRPr lang="en-US" dirty="0" smtClean="0"/>
          </a:p>
          <a:p>
            <a:pPr lvl="1">
              <a:spcBef>
                <a:spcPts val="0"/>
              </a:spcBef>
              <a:buSzPct val="100000"/>
            </a:pPr>
            <a:endParaRPr lang="en-US" dirty="0" smtClean="0"/>
          </a:p>
          <a:p>
            <a:pPr marL="285750" lvl="1" indent="-285750">
              <a:buSzPct val="100000"/>
              <a:buFont typeface="Arial" panose="020B0604020202020204" pitchFamily="34" charset="0"/>
              <a:buChar char="•"/>
            </a:pPr>
            <a:r>
              <a:rPr lang="en-US" dirty="0" smtClean="0"/>
              <a:t>Computer Engineering, MBA, PhD in MIS</a:t>
            </a:r>
          </a:p>
          <a:p>
            <a:pPr marL="285750" lvl="1" indent="-285750">
              <a:buSzPct val="100000"/>
              <a:buFont typeface="Arial" panose="020B0604020202020204" pitchFamily="34" charset="0"/>
              <a:buChar char="•"/>
            </a:pPr>
            <a:r>
              <a:rPr lang="en-US" dirty="0" smtClean="0"/>
              <a:t>Teaching MIS courses since 1998</a:t>
            </a:r>
          </a:p>
          <a:p>
            <a:pPr marL="465750" lvl="2" indent="-285750">
              <a:buFont typeface="Arial" panose="020B0604020202020204" pitchFamily="34" charset="0"/>
              <a:buChar char="•"/>
            </a:pPr>
            <a:r>
              <a:rPr lang="en-US" dirty="0" smtClean="0"/>
              <a:t>Use SAP ERPsim in classes</a:t>
            </a:r>
          </a:p>
          <a:p>
            <a:pPr marL="285750" lvl="1" indent="-285750">
              <a:buSzPct val="100000"/>
              <a:buFont typeface="Arial" panose="020B0604020202020204" pitchFamily="34" charset="0"/>
              <a:buChar char="•"/>
            </a:pPr>
            <a:r>
              <a:rPr lang="en-US" dirty="0" smtClean="0"/>
              <a:t>Attended Analytics with SAP workshop in June 2014</a:t>
            </a:r>
          </a:p>
          <a:p>
            <a:pPr marL="285750" lvl="1" indent="-285750">
              <a:buSzPct val="100000"/>
              <a:buFont typeface="Arial" panose="020B0604020202020204" pitchFamily="34" charset="0"/>
              <a:buChar char="•"/>
            </a:pPr>
            <a:r>
              <a:rPr lang="en-US" dirty="0" smtClean="0"/>
              <a:t>Taught Business Analytics course past two years</a:t>
            </a:r>
          </a:p>
          <a:p>
            <a:pPr marL="465750" lvl="2" indent="-285750">
              <a:buFont typeface="Arial" panose="020B0604020202020204" pitchFamily="34" charset="0"/>
              <a:buChar char="•"/>
            </a:pPr>
            <a:r>
              <a:rPr lang="en-US" dirty="0" smtClean="0"/>
              <a:t>SAP Lumira, Predictive Analytics, BO Analysis, …</a:t>
            </a:r>
          </a:p>
          <a:p>
            <a:pPr marL="285750" indent="-285750">
              <a:buFont typeface="Arial" panose="020B0604020202020204" pitchFamily="34" charset="0"/>
              <a:buChar char="•"/>
            </a:pPr>
            <a:endParaRPr lang="en-US" dirty="0" smtClean="0"/>
          </a:p>
          <a:p>
            <a:pPr marL="285750" lvl="1" indent="-285750">
              <a:buFont typeface="Arial" panose="020B0604020202020204" pitchFamily="34" charset="0"/>
              <a:buChar char="•"/>
            </a:pPr>
            <a:endParaRPr lang="en-US" b="1" dirty="0" smtClean="0"/>
          </a:p>
        </p:txBody>
      </p:sp>
      <p:pic>
        <p:nvPicPr>
          <p:cNvPr id="4" name="Picture 3"/>
          <p:cNvPicPr>
            <a:picLocks noChangeAspect="1"/>
          </p:cNvPicPr>
          <p:nvPr/>
        </p:nvPicPr>
        <p:blipFill>
          <a:blip r:embed="rId3"/>
          <a:stretch>
            <a:fillRect/>
          </a:stretch>
        </p:blipFill>
        <p:spPr>
          <a:xfrm>
            <a:off x="3967517" y="1372869"/>
            <a:ext cx="4099447" cy="2732965"/>
          </a:xfrm>
          <a:prstGeom prst="rect">
            <a:avLst/>
          </a:prstGeom>
        </p:spPr>
      </p:pic>
    </p:spTree>
    <p:extLst>
      <p:ext uri="{BB962C8B-B14F-4D97-AF65-F5344CB8AC3E}">
        <p14:creationId xmlns:p14="http://schemas.microsoft.com/office/powerpoint/2010/main" val="46199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request system access?</a:t>
            </a:r>
            <a:endParaRPr lang="en-US" dirty="0"/>
          </a:p>
        </p:txBody>
      </p:sp>
      <p:sp>
        <p:nvSpPr>
          <p:cNvPr id="3" name="Text Placeholder 2"/>
          <p:cNvSpPr>
            <a:spLocks noGrp="1"/>
          </p:cNvSpPr>
          <p:nvPr>
            <p:ph type="body" sz="quarter" idx="10"/>
          </p:nvPr>
        </p:nvSpPr>
        <p:spPr>
          <a:xfrm>
            <a:off x="324000" y="1690686"/>
            <a:ext cx="8494713" cy="4391026"/>
          </a:xfrm>
        </p:spPr>
        <p:txBody>
          <a:bodyPr/>
          <a:lstStyle/>
          <a:p>
            <a:r>
              <a:rPr lang="en-US" dirty="0" smtClean="0"/>
              <a:t>Go to your UCC’s website and request system access for HANA, BW and Business Objects Explorer</a:t>
            </a:r>
          </a:p>
          <a:p>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4000" y="2531226"/>
            <a:ext cx="3774741" cy="2709947"/>
          </a:xfrm>
          <a:prstGeom prst="rect">
            <a:avLst/>
          </a:prstGeom>
          <a:effectLst>
            <a:outerShdw blurRad="50800" dist="38100" dir="2700000" algn="tl" rotWithShape="0">
              <a:prstClr val="black">
                <a:alpha val="40000"/>
              </a:prstClr>
            </a:outerShdw>
          </a:effectLst>
        </p:spPr>
      </p:pic>
      <p:graphicFrame>
        <p:nvGraphicFramePr>
          <p:cNvPr id="6" name="Diagram 5"/>
          <p:cNvGraphicFramePr/>
          <p:nvPr>
            <p:extLst/>
          </p:nvPr>
        </p:nvGraphicFramePr>
        <p:xfrm>
          <a:off x="5019549" y="512961"/>
          <a:ext cx="4124451" cy="5049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473050" y="2862850"/>
            <a:ext cx="4345663" cy="2378323"/>
          </a:xfrm>
          <a:prstGeom prst="rect">
            <a:avLst/>
          </a:prstGeom>
        </p:spPr>
      </p:pic>
    </p:spTree>
    <p:extLst>
      <p:ext uri="{BB962C8B-B14F-4D97-AF65-F5344CB8AC3E}">
        <p14:creationId xmlns:p14="http://schemas.microsoft.com/office/powerpoint/2010/main" val="89963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8114" y="697230"/>
            <a:ext cx="8806391" cy="4240530"/>
          </a:xfrm>
          <a:prstGeom prst="rect">
            <a:avLst/>
          </a:prstGeom>
        </p:spPr>
      </p:pic>
    </p:spTree>
    <p:extLst>
      <p:ext uri="{BB962C8B-B14F-4D97-AF65-F5344CB8AC3E}">
        <p14:creationId xmlns:p14="http://schemas.microsoft.com/office/powerpoint/2010/main" val="215573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Wrap up and </a:t>
            </a:r>
            <a:r>
              <a:rPr lang="en-US" dirty="0"/>
              <a:t>D</a:t>
            </a:r>
            <a:r>
              <a:rPr lang="en-US" dirty="0" smtClean="0"/>
              <a:t>iscussion</a:t>
            </a:r>
            <a:endParaRPr lang="en-US" dirty="0"/>
          </a:p>
        </p:txBody>
      </p:sp>
      <p:sp>
        <p:nvSpPr>
          <p:cNvPr id="5" name="Rectangle 4"/>
          <p:cNvSpPr/>
          <p:nvPr/>
        </p:nvSpPr>
        <p:spPr>
          <a:xfrm>
            <a:off x="2575302" y="2967335"/>
            <a:ext cx="3993402"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cap="none" spc="0" dirty="0" smtClean="0">
                <a:ln w="11430"/>
                <a:solidFill>
                  <a:srgbClr val="FFC000"/>
                </a:solidFill>
                <a:effectLst>
                  <a:outerShdw blurRad="80000" dist="40000" dir="5040000" algn="tl">
                    <a:srgbClr val="000000">
                      <a:alpha val="30000"/>
                    </a:srgbClr>
                  </a:outerShdw>
                </a:effectLst>
              </a:rPr>
              <a:t>Questions?</a:t>
            </a:r>
            <a:endParaRPr lang="en-US" sz="5400" b="1" cap="none" spc="0" dirty="0">
              <a:ln w="11430"/>
              <a:solidFill>
                <a:srgbClr val="FFC000"/>
              </a:soli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140452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a:xfrm>
            <a:off x="647700" y="4151458"/>
            <a:ext cx="8496300" cy="1477328"/>
          </a:xfrm>
        </p:spPr>
        <p:txBody>
          <a:bodyPr/>
          <a:lstStyle/>
          <a:p>
            <a:r>
              <a:rPr lang="en-US" dirty="0" smtClean="0"/>
              <a:t>Contact information:</a:t>
            </a:r>
          </a:p>
          <a:p>
            <a:endParaRPr lang="en-US" dirty="0" smtClean="0"/>
          </a:p>
          <a:p>
            <a:r>
              <a:rPr lang="en-US" b="1" dirty="0" smtClean="0"/>
              <a:t>Hossam Ali-Hassan</a:t>
            </a:r>
          </a:p>
          <a:p>
            <a:r>
              <a:rPr lang="en-CA" dirty="0" smtClean="0"/>
              <a:t>Associate Professor of Management Information Systems</a:t>
            </a:r>
            <a:endParaRPr lang="en-US" dirty="0" smtClean="0"/>
          </a:p>
          <a:p>
            <a:r>
              <a:rPr lang="en-US" dirty="0" smtClean="0"/>
              <a:t>Rowe School of Business</a:t>
            </a:r>
          </a:p>
          <a:p>
            <a:r>
              <a:rPr lang="en-US" dirty="0" smtClean="0"/>
              <a:t>Dalhousie </a:t>
            </a:r>
            <a:r>
              <a:rPr lang="en-US" dirty="0"/>
              <a:t>University</a:t>
            </a:r>
          </a:p>
          <a:p>
            <a:r>
              <a:rPr lang="en-US" dirty="0" smtClean="0"/>
              <a:t>Halifax, NS, Canada</a:t>
            </a:r>
          </a:p>
          <a:p>
            <a:r>
              <a:rPr lang="en-CA" dirty="0" smtClean="0">
                <a:hlinkClick r:id="rId3"/>
              </a:rPr>
              <a:t>hossam@dal.ca</a:t>
            </a:r>
            <a:endParaRPr lang="en-CA" dirty="0" smtClean="0"/>
          </a:p>
          <a:p>
            <a:r>
              <a:rPr lang="en-CA" dirty="0" smtClean="0">
                <a:solidFill>
                  <a:srgbClr val="FFC000"/>
                </a:solidFill>
                <a:hlinkClick r:id="rId4"/>
              </a:rPr>
              <a:t>http://time.rsb.dal.ca</a:t>
            </a:r>
            <a:endParaRPr lang="en-US" dirty="0" smtClean="0">
              <a:solidFill>
                <a:srgbClr val="FFC000"/>
              </a:solidFill>
            </a:endParaRPr>
          </a:p>
        </p:txBody>
      </p:sp>
      <p:sp>
        <p:nvSpPr>
          <p:cNvPr id="4" name="TextBox 3"/>
          <p:cNvSpPr txBox="1"/>
          <p:nvPr/>
        </p:nvSpPr>
        <p:spPr>
          <a:xfrm>
            <a:off x="3247402" y="452927"/>
            <a:ext cx="5802595" cy="118494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CA" sz="1800" b="1" kern="0" dirty="0" smtClean="0">
                <a:ea typeface="Arial Unicode MS" pitchFamily="34" charset="-128"/>
                <a:cs typeface="Arial Unicode MS" pitchFamily="34" charset="-128"/>
              </a:rPr>
              <a:t>Acknowledgements </a:t>
            </a:r>
          </a:p>
          <a:p>
            <a:pPr fontAlgn="base">
              <a:spcBef>
                <a:spcPts val="600"/>
              </a:spcBef>
              <a:spcAft>
                <a:spcPct val="0"/>
              </a:spcAft>
              <a:buClr>
                <a:srgbClr val="F0AB00"/>
              </a:buClr>
              <a:buSzPct val="80000"/>
            </a:pPr>
            <a:r>
              <a:rPr lang="en-CA" sz="1800" kern="0" dirty="0" smtClean="0">
                <a:ea typeface="Arial Unicode MS" pitchFamily="34" charset="-128"/>
                <a:cs typeface="Arial Unicode MS" pitchFamily="34" charset="-128"/>
              </a:rPr>
              <a:t>Special thanks to Nancy Jones, Nitin Kale and Michael Bliemel, SAP Mentors and the SAP UA comm</a:t>
            </a:r>
            <a:r>
              <a:rPr lang="en-CA" kern="0" dirty="0" smtClean="0">
                <a:ea typeface="Arial Unicode MS" pitchFamily="34" charset="-128"/>
                <a:cs typeface="Arial Unicode MS" pitchFamily="34" charset="-128"/>
              </a:rPr>
              <a:t>unity </a:t>
            </a:r>
            <a:r>
              <a:rPr lang="en-CA" sz="1800" kern="0" dirty="0" smtClean="0">
                <a:ea typeface="Arial Unicode MS" pitchFamily="34" charset="-128"/>
                <a:cs typeface="Arial Unicode MS" pitchFamily="34" charset="-128"/>
              </a:rPr>
              <a:t>for developing many of these slides and workshop materials!</a:t>
            </a:r>
            <a:endParaRPr lang="en-US" sz="1800" kern="0" dirty="0" err="1" smtClean="0">
              <a:ea typeface="Arial Unicode MS" pitchFamily="34" charset="-128"/>
              <a:cs typeface="Arial Unicode MS" pitchFamily="34"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request system access?</a:t>
            </a:r>
            <a:endParaRPr lang="en-US" dirty="0"/>
          </a:p>
        </p:txBody>
      </p:sp>
      <p:sp>
        <p:nvSpPr>
          <p:cNvPr id="3" name="Text Placeholder 2"/>
          <p:cNvSpPr>
            <a:spLocks noGrp="1"/>
          </p:cNvSpPr>
          <p:nvPr>
            <p:ph type="body" sz="quarter" idx="10"/>
          </p:nvPr>
        </p:nvSpPr>
        <p:spPr/>
        <p:txBody>
          <a:bodyPr/>
          <a:lstStyle/>
          <a:p>
            <a:r>
              <a:rPr lang="en-US" dirty="0" smtClean="0"/>
              <a:t>Go to University of Arkansas – Walton College of Business</a:t>
            </a:r>
          </a:p>
          <a:p>
            <a:endParaRPr lang="en-US" dirty="0"/>
          </a:p>
        </p:txBody>
      </p:sp>
      <p:graphicFrame>
        <p:nvGraphicFramePr>
          <p:cNvPr id="6" name="Diagram 5"/>
          <p:cNvGraphicFramePr/>
          <p:nvPr>
            <p:extLst/>
          </p:nvPr>
        </p:nvGraphicFramePr>
        <p:xfrm>
          <a:off x="1153719" y="1016011"/>
          <a:ext cx="4326826" cy="36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srcRect l="9414" t="8077" r="5450" b="3315"/>
          <a:stretch/>
        </p:blipFill>
        <p:spPr>
          <a:xfrm>
            <a:off x="1238250" y="2130210"/>
            <a:ext cx="5857875" cy="397531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203382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To Request Access to </a:t>
            </a:r>
            <a:r>
              <a:rPr lang="en-US" dirty="0" err="1" smtClean="0"/>
              <a:t>UArk</a:t>
            </a:r>
            <a:r>
              <a:rPr lang="en-US" dirty="0" smtClean="0"/>
              <a:t> systems</a:t>
            </a:r>
            <a:endParaRPr lang="en-US" dirty="0"/>
          </a:p>
        </p:txBody>
      </p:sp>
      <p:sp>
        <p:nvSpPr>
          <p:cNvPr id="2" name="Content Placeholder 1"/>
          <p:cNvSpPr>
            <a:spLocks noGrp="1"/>
          </p:cNvSpPr>
          <p:nvPr>
            <p:ph type="body" sz="quarter" idx="10"/>
          </p:nvPr>
        </p:nvSpPr>
        <p:spPr/>
        <p:txBody>
          <a:bodyPr/>
          <a:lstStyle/>
          <a:p>
            <a:r>
              <a:rPr lang="en-US" dirty="0"/>
              <a:t>http://walton.uark.edu/enterprise/sap-university-alliance.php</a:t>
            </a:r>
          </a:p>
        </p:txBody>
      </p:sp>
      <p:sp>
        <p:nvSpPr>
          <p:cNvPr id="7" name="Text Placeholder 6"/>
          <p:cNvSpPr>
            <a:spLocks noGrp="1"/>
          </p:cNvSpPr>
          <p:nvPr>
            <p:ph type="body" sz="quarter" idx="11"/>
          </p:nvPr>
        </p:nvSpPr>
        <p:spPr/>
        <p:txBody>
          <a:bodyPr/>
          <a:lstStyle/>
          <a:p>
            <a:r>
              <a:rPr lang="en-US" dirty="0"/>
              <a:t>http://walton.uark.edu/enterprise/teradata-university-network.php</a:t>
            </a:r>
          </a:p>
          <a:p>
            <a:endParaRPr lang="en-US" dirty="0"/>
          </a:p>
        </p:txBody>
      </p:sp>
      <p:pic>
        <p:nvPicPr>
          <p:cNvPr id="205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0121" y="2548299"/>
            <a:ext cx="4207473" cy="2674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45487" y="2499019"/>
            <a:ext cx="3747752" cy="2787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138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support?</a:t>
            </a:r>
            <a:endParaRPr lang="en-US" dirty="0"/>
          </a:p>
        </p:txBody>
      </p:sp>
      <p:sp>
        <p:nvSpPr>
          <p:cNvPr id="3" name="Text Placeholder 2"/>
          <p:cNvSpPr>
            <a:spLocks noGrp="1"/>
          </p:cNvSpPr>
          <p:nvPr>
            <p:ph type="body" sz="quarter" idx="10"/>
          </p:nvPr>
        </p:nvSpPr>
        <p:spPr/>
        <p:txBody>
          <a:bodyPr/>
          <a:lstStyle/>
          <a:p>
            <a:pPr marL="285750" indent="-285750">
              <a:buFont typeface="Arial" panose="020B0604020202020204" pitchFamily="34" charset="0"/>
              <a:buChar char="•"/>
            </a:pPr>
            <a:r>
              <a:rPr lang="en-US" dirty="0" smtClean="0"/>
              <a:t>For system related issues, go </a:t>
            </a:r>
            <a:r>
              <a:rPr lang="en-US" dirty="0"/>
              <a:t>to your UCC’s website and </a:t>
            </a:r>
            <a:r>
              <a:rPr lang="en-US" dirty="0" smtClean="0"/>
              <a:t>create a help ticket</a:t>
            </a:r>
          </a:p>
          <a:p>
            <a:pPr marL="285750" indent="-285750">
              <a:buFont typeface="Arial" panose="020B0604020202020204" pitchFamily="34" charset="0"/>
              <a:buChar char="•"/>
            </a:pPr>
            <a:r>
              <a:rPr lang="en-US" dirty="0" smtClean="0"/>
              <a:t>For curriculum or academic questions about exercises, post your question on the discussion thread for the curriculum on UAC.</a:t>
            </a:r>
            <a:endParaRPr lang="en-US" dirty="0"/>
          </a:p>
          <a:p>
            <a:endParaRPr lang="en-US" dirty="0"/>
          </a:p>
        </p:txBody>
      </p:sp>
      <p:pic>
        <p:nvPicPr>
          <p:cNvPr id="4" name="Picture 3"/>
          <p:cNvPicPr>
            <a:picLocks noChangeAspect="1"/>
          </p:cNvPicPr>
          <p:nvPr/>
        </p:nvPicPr>
        <p:blipFill rotWithShape="1">
          <a:blip r:embed="rId3" cstate="print"/>
          <a:srcRect l="2546" t="10962" r="2272" b="1986"/>
          <a:stretch/>
        </p:blipFill>
        <p:spPr>
          <a:xfrm>
            <a:off x="438294" y="3060970"/>
            <a:ext cx="4005064" cy="3020743"/>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rotWithShape="1">
          <a:blip r:embed="rId4" cstate="print"/>
          <a:srcRect l="13134" t="12642" r="14679"/>
          <a:stretch/>
        </p:blipFill>
        <p:spPr>
          <a:xfrm>
            <a:off x="3291212" y="3687123"/>
            <a:ext cx="4194699" cy="27053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009924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Curriculum Approach</a:t>
            </a:r>
            <a:endParaRPr lang="de-DE" dirty="0" smtClean="0"/>
          </a:p>
        </p:txBody>
      </p:sp>
      <p:sp>
        <p:nvSpPr>
          <p:cNvPr id="5123" name="Rectangle 3"/>
          <p:cNvSpPr>
            <a:spLocks noGrp="1" noChangeArrowheads="1"/>
          </p:cNvSpPr>
          <p:nvPr>
            <p:ph type="body" sz="quarter" idx="10"/>
          </p:nvPr>
        </p:nvSpPr>
        <p:spPr/>
        <p:txBody>
          <a:bodyPr tIns="0"/>
          <a:lstStyle/>
          <a:p>
            <a:pPr lvl="1" eaLnBrk="1" hangingPunct="1"/>
            <a:r>
              <a:rPr lang="en-US" b="1" dirty="0" smtClean="0"/>
              <a:t>Global Bike Inc. </a:t>
            </a:r>
          </a:p>
          <a:p>
            <a:pPr lvl="2" eaLnBrk="1" hangingPunct="1"/>
            <a:r>
              <a:rPr lang="en-US" dirty="0" smtClean="0"/>
              <a:t>Simple structure &amp; clean data</a:t>
            </a:r>
          </a:p>
          <a:p>
            <a:pPr lvl="2" eaLnBrk="1" hangingPunct="1"/>
            <a:r>
              <a:rPr lang="en-US" dirty="0" smtClean="0"/>
              <a:t>Introductory exercises and cases</a:t>
            </a:r>
          </a:p>
          <a:p>
            <a:pPr lvl="1" eaLnBrk="1" hangingPunct="1"/>
            <a:endParaRPr lang="en-US" dirty="0" smtClean="0"/>
          </a:p>
          <a:p>
            <a:pPr lvl="1"/>
            <a:r>
              <a:rPr lang="en-US" b="1" dirty="0" smtClean="0"/>
              <a:t>University of Arkansas Large Datasets </a:t>
            </a:r>
            <a:r>
              <a:rPr lang="en-US" dirty="0"/>
              <a:t>(http://walton.uark.edu/enterprise/)</a:t>
            </a:r>
            <a:endParaRPr lang="en-US" dirty="0" smtClean="0"/>
          </a:p>
          <a:p>
            <a:pPr lvl="2" eaLnBrk="1" hangingPunct="1"/>
            <a:r>
              <a:rPr lang="en-US" dirty="0" smtClean="0"/>
              <a:t>Dillard’s Department Stores, Sam’s Club, Tyson</a:t>
            </a:r>
          </a:p>
          <a:p>
            <a:pPr lvl="2" eaLnBrk="1" hangingPunct="1"/>
            <a:r>
              <a:rPr lang="en-US" dirty="0" smtClean="0"/>
              <a:t>Millions of records</a:t>
            </a:r>
          </a:p>
          <a:p>
            <a:pPr lvl="2" eaLnBrk="1" hangingPunct="1"/>
            <a:r>
              <a:rPr lang="en-US" dirty="0" smtClean="0"/>
              <a:t>Complex cases and investigation</a:t>
            </a:r>
          </a:p>
          <a:p>
            <a:pPr lvl="2" eaLnBrk="1" hangingPunct="1"/>
            <a:endParaRPr lang="en-US" dirty="0" smtClean="0"/>
          </a:p>
          <a:p>
            <a:pPr marL="0" indent="0" eaLnBrk="1" hangingPunct="1"/>
            <a:endParaRPr lang="en-US" dirty="0" smtClean="0"/>
          </a:p>
          <a:p>
            <a:pPr lvl="1" eaLnBrk="1" hangingPunct="1">
              <a:buFont typeface="Wingdings" pitchFamily="2" charset="2"/>
              <a:buNone/>
            </a:pPr>
            <a:endParaRPr lang="en-US" b="1" dirty="0" smtClean="0"/>
          </a:p>
        </p:txBody>
      </p:sp>
    </p:spTree>
    <p:extLst>
      <p:ext uri="{BB962C8B-B14F-4D97-AF65-F5344CB8AC3E}">
        <p14:creationId xmlns:p14="http://schemas.microsoft.com/office/powerpoint/2010/main" val="3879046288"/>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idx="4294967295"/>
          </p:nvPr>
        </p:nvSpPr>
        <p:spPr/>
        <p:txBody>
          <a:bodyPr/>
          <a:lstStyle/>
          <a:p>
            <a:r>
              <a:rPr lang="en-US" smtClean="0"/>
              <a:t>Global Bike Inc.</a:t>
            </a:r>
          </a:p>
        </p:txBody>
      </p:sp>
      <p:sp>
        <p:nvSpPr>
          <p:cNvPr id="6147" name="Rectangle 3"/>
          <p:cNvSpPr>
            <a:spLocks noGrp="1" noChangeArrowheads="1"/>
          </p:cNvSpPr>
          <p:nvPr>
            <p:ph type="body" idx="4294967295"/>
          </p:nvPr>
        </p:nvSpPr>
        <p:spPr/>
        <p:txBody>
          <a:bodyPr/>
          <a:lstStyle/>
          <a:p>
            <a:endParaRPr lang="en-US" dirty="0" smtClean="0"/>
          </a:p>
          <a:p>
            <a:endParaRPr lang="en-US" dirty="0" smtClean="0"/>
          </a:p>
          <a:p>
            <a:endParaRPr lang="en-US" dirty="0" smtClean="0"/>
          </a:p>
          <a:p>
            <a:r>
              <a:rPr lang="en-US" dirty="0" smtClean="0"/>
              <a:t>Company in the bicycle business</a:t>
            </a:r>
          </a:p>
          <a:p>
            <a:r>
              <a:rPr lang="en-US" dirty="0" smtClean="0"/>
              <a:t>Manufacturer of touring and off-road bikes</a:t>
            </a:r>
          </a:p>
          <a:p>
            <a:r>
              <a:rPr lang="en-US" dirty="0" smtClean="0"/>
              <a:t>Sells to both </a:t>
            </a:r>
            <a:r>
              <a:rPr lang="en-US" b="1" dirty="0" smtClean="0"/>
              <a:t>wholesale</a:t>
            </a:r>
            <a:r>
              <a:rPr lang="en-US" dirty="0" smtClean="0"/>
              <a:t> and </a:t>
            </a:r>
            <a:r>
              <a:rPr lang="en-US" b="1" dirty="0" smtClean="0"/>
              <a:t>Internet</a:t>
            </a:r>
            <a:r>
              <a:rPr lang="en-US" dirty="0" smtClean="0"/>
              <a:t> – </a:t>
            </a:r>
            <a:r>
              <a:rPr lang="en-US" b="1" dirty="0" smtClean="0"/>
              <a:t>procure, produce</a:t>
            </a:r>
            <a:r>
              <a:rPr lang="en-US" dirty="0" smtClean="0"/>
              <a:t> and </a:t>
            </a:r>
            <a:r>
              <a:rPr lang="en-US" b="1" dirty="0" smtClean="0"/>
              <a:t>distribute</a:t>
            </a:r>
          </a:p>
          <a:p>
            <a:endParaRPr lang="en-US" b="1" dirty="0" smtClean="0"/>
          </a:p>
          <a:p>
            <a:endParaRPr lang="en-US" dirty="0" smtClean="0"/>
          </a:p>
        </p:txBody>
      </p:sp>
      <p:pic>
        <p:nvPicPr>
          <p:cNvPr id="6148" name="Picture 5"/>
          <p:cNvPicPr>
            <a:picLocks noChangeAspect="1" noChangeArrowheads="1"/>
          </p:cNvPicPr>
          <p:nvPr/>
        </p:nvPicPr>
        <p:blipFill>
          <a:blip r:embed="rId3" cstate="print"/>
          <a:srcRect/>
          <a:stretch>
            <a:fillRect/>
          </a:stretch>
        </p:blipFill>
        <p:spPr bwMode="auto">
          <a:xfrm>
            <a:off x="6372225" y="1268413"/>
            <a:ext cx="1871663" cy="1165225"/>
          </a:xfrm>
          <a:prstGeom prst="rect">
            <a:avLst/>
          </a:prstGeom>
          <a:noFill/>
          <a:ln w="12700">
            <a:noFill/>
            <a:miter lim="800000"/>
            <a:headEnd/>
            <a:tailEnd/>
          </a:ln>
        </p:spPr>
      </p:pic>
      <p:pic>
        <p:nvPicPr>
          <p:cNvPr id="6149" name="Picture 6"/>
          <p:cNvPicPr>
            <a:picLocks noChangeAspect="1" noChangeArrowheads="1"/>
          </p:cNvPicPr>
          <p:nvPr/>
        </p:nvPicPr>
        <p:blipFill>
          <a:blip r:embed="rId4" cstate="print"/>
          <a:srcRect/>
          <a:stretch>
            <a:fillRect/>
          </a:stretch>
        </p:blipFill>
        <p:spPr bwMode="auto">
          <a:xfrm>
            <a:off x="755650" y="1268413"/>
            <a:ext cx="1917700" cy="1155700"/>
          </a:xfrm>
          <a:prstGeom prst="rect">
            <a:avLst/>
          </a:prstGeom>
          <a:noFill/>
          <a:ln w="12700">
            <a:noFill/>
            <a:miter lim="800000"/>
            <a:headEnd/>
            <a:tailEnd/>
          </a:ln>
        </p:spPr>
      </p:pic>
      <p:pic>
        <p:nvPicPr>
          <p:cNvPr id="6150" name="Picture 7"/>
          <p:cNvPicPr>
            <a:picLocks noChangeAspect="1" noChangeArrowheads="1"/>
          </p:cNvPicPr>
          <p:nvPr/>
        </p:nvPicPr>
        <p:blipFill>
          <a:blip r:embed="rId5" cstate="print"/>
          <a:srcRect/>
          <a:stretch>
            <a:fillRect/>
          </a:stretch>
        </p:blipFill>
        <p:spPr bwMode="auto">
          <a:xfrm>
            <a:off x="3563938" y="1268413"/>
            <a:ext cx="1790700" cy="1195387"/>
          </a:xfrm>
          <a:prstGeom prst="rect">
            <a:avLst/>
          </a:prstGeom>
          <a:noFill/>
          <a:ln w="12700">
            <a:noFill/>
            <a:miter lim="800000"/>
            <a:headEnd/>
            <a:tailEnd/>
          </a:ln>
        </p:spPr>
      </p:pic>
    </p:spTree>
    <p:extLst>
      <p:ext uri="{BB962C8B-B14F-4D97-AF65-F5344CB8AC3E}">
        <p14:creationId xmlns:p14="http://schemas.microsoft.com/office/powerpoint/2010/main" val="3998924096"/>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idx="4294967295"/>
          </p:nvPr>
        </p:nvSpPr>
        <p:spPr/>
        <p:txBody>
          <a:bodyPr/>
          <a:lstStyle/>
          <a:p>
            <a:r>
              <a:rPr lang="en-US" smtClean="0"/>
              <a:t>Global Bike Inc.</a:t>
            </a:r>
          </a:p>
        </p:txBody>
      </p:sp>
      <p:sp>
        <p:nvSpPr>
          <p:cNvPr id="7171" name="Rectangle 3"/>
          <p:cNvSpPr>
            <a:spLocks noGrp="1" noChangeArrowheads="1"/>
          </p:cNvSpPr>
          <p:nvPr>
            <p:ph type="body" idx="4294967295"/>
          </p:nvPr>
        </p:nvSpPr>
        <p:spPr>
          <a:xfrm>
            <a:off x="324000" y="1451429"/>
            <a:ext cx="8496000" cy="4630283"/>
          </a:xfrm>
        </p:spPr>
        <p:txBody>
          <a:bodyPr/>
          <a:lstStyle/>
          <a:p>
            <a:r>
              <a:rPr lang="en-US" dirty="0" smtClean="0"/>
              <a:t>Sales organizations in Australia, Germany and United States</a:t>
            </a:r>
          </a:p>
          <a:p>
            <a:endParaRPr lang="en-US" dirty="0" smtClean="0"/>
          </a:p>
          <a:p>
            <a:endParaRPr lang="en-US" dirty="0" smtClean="0"/>
          </a:p>
          <a:p>
            <a:endParaRPr lang="en-US" dirty="0" smtClean="0"/>
          </a:p>
          <a:p>
            <a:endParaRPr lang="en-US" dirty="0" smtClean="0"/>
          </a:p>
          <a:p>
            <a:endParaRPr lang="en-US" dirty="0" smtClean="0"/>
          </a:p>
          <a:p>
            <a:r>
              <a:rPr lang="en-US" dirty="0" smtClean="0"/>
              <a:t>Product groups: </a:t>
            </a:r>
          </a:p>
          <a:p>
            <a:endParaRPr lang="en-US" dirty="0" smtClean="0"/>
          </a:p>
          <a:p>
            <a:endParaRPr lang="en-US" dirty="0" smtClean="0"/>
          </a:p>
        </p:txBody>
      </p:sp>
      <p:pic>
        <p:nvPicPr>
          <p:cNvPr id="7172" name="Picture 4"/>
          <p:cNvPicPr>
            <a:picLocks noChangeAspect="1" noChangeArrowheads="1"/>
          </p:cNvPicPr>
          <p:nvPr/>
        </p:nvPicPr>
        <p:blipFill>
          <a:blip r:embed="rId3" cstate="print"/>
          <a:srcRect/>
          <a:stretch>
            <a:fillRect/>
          </a:stretch>
        </p:blipFill>
        <p:spPr bwMode="auto">
          <a:xfrm>
            <a:off x="6443663" y="4797425"/>
            <a:ext cx="1511300" cy="939800"/>
          </a:xfrm>
          <a:prstGeom prst="rect">
            <a:avLst/>
          </a:prstGeom>
          <a:noFill/>
          <a:ln w="12700">
            <a:noFill/>
            <a:miter lim="800000"/>
            <a:headEnd/>
            <a:tailEnd/>
          </a:ln>
        </p:spPr>
      </p:pic>
      <p:pic>
        <p:nvPicPr>
          <p:cNvPr id="7173" name="Picture 5"/>
          <p:cNvPicPr>
            <a:picLocks noChangeAspect="1" noChangeArrowheads="1"/>
          </p:cNvPicPr>
          <p:nvPr/>
        </p:nvPicPr>
        <p:blipFill>
          <a:blip r:embed="rId4" cstate="print"/>
          <a:srcRect/>
          <a:stretch>
            <a:fillRect/>
          </a:stretch>
        </p:blipFill>
        <p:spPr bwMode="auto">
          <a:xfrm>
            <a:off x="4572000" y="5300663"/>
            <a:ext cx="1414463" cy="852487"/>
          </a:xfrm>
          <a:prstGeom prst="rect">
            <a:avLst/>
          </a:prstGeom>
          <a:noFill/>
          <a:ln w="12700">
            <a:noFill/>
            <a:miter lim="800000"/>
            <a:headEnd/>
            <a:tailEnd/>
          </a:ln>
        </p:spPr>
      </p:pic>
      <p:pic>
        <p:nvPicPr>
          <p:cNvPr id="7174" name="Picture 6"/>
          <p:cNvPicPr>
            <a:picLocks noChangeAspect="1" noChangeArrowheads="1"/>
          </p:cNvPicPr>
          <p:nvPr/>
        </p:nvPicPr>
        <p:blipFill>
          <a:blip r:embed="rId5" cstate="print"/>
          <a:srcRect/>
          <a:stretch>
            <a:fillRect/>
          </a:stretch>
        </p:blipFill>
        <p:spPr bwMode="auto">
          <a:xfrm>
            <a:off x="4572000" y="4221163"/>
            <a:ext cx="1358900" cy="906462"/>
          </a:xfrm>
          <a:prstGeom prst="rect">
            <a:avLst/>
          </a:prstGeom>
          <a:noFill/>
          <a:ln w="12700">
            <a:noFill/>
            <a:miter lim="800000"/>
            <a:headEnd/>
            <a:tailEnd/>
          </a:ln>
        </p:spPr>
      </p:pic>
      <p:pic>
        <p:nvPicPr>
          <p:cNvPr id="7175" name="Picture 7" descr="Map"/>
          <p:cNvPicPr>
            <a:picLocks noChangeAspect="1" noChangeArrowheads="1"/>
          </p:cNvPicPr>
          <p:nvPr/>
        </p:nvPicPr>
        <p:blipFill>
          <a:blip r:embed="rId6" cstate="print"/>
          <a:srcRect/>
          <a:stretch>
            <a:fillRect/>
          </a:stretch>
        </p:blipFill>
        <p:spPr bwMode="auto">
          <a:xfrm>
            <a:off x="1619250" y="1916113"/>
            <a:ext cx="4724400" cy="2035175"/>
          </a:xfrm>
          <a:prstGeom prst="rect">
            <a:avLst/>
          </a:prstGeom>
          <a:noFill/>
          <a:ln w="9525">
            <a:noFill/>
            <a:miter lim="800000"/>
            <a:headEnd/>
            <a:tailEnd/>
          </a:ln>
        </p:spPr>
      </p:pic>
      <p:pic>
        <p:nvPicPr>
          <p:cNvPr id="7176" name="Picture 10"/>
          <p:cNvPicPr>
            <a:picLocks noChangeAspect="1" noChangeArrowheads="1"/>
          </p:cNvPicPr>
          <p:nvPr/>
        </p:nvPicPr>
        <p:blipFill>
          <a:blip r:embed="rId7" cstate="print"/>
          <a:srcRect/>
          <a:stretch>
            <a:fillRect/>
          </a:stretch>
        </p:blipFill>
        <p:spPr bwMode="auto">
          <a:xfrm>
            <a:off x="1784978" y="4912537"/>
            <a:ext cx="2209800" cy="1476375"/>
          </a:xfrm>
          <a:prstGeom prst="rect">
            <a:avLst/>
          </a:prstGeom>
          <a:noFill/>
          <a:ln w="12700">
            <a:noFill/>
            <a:miter lim="800000"/>
            <a:headEnd/>
            <a:tailEnd/>
          </a:ln>
        </p:spPr>
      </p:pic>
    </p:spTree>
    <p:extLst>
      <p:ext uri="{BB962C8B-B14F-4D97-AF65-F5344CB8AC3E}">
        <p14:creationId xmlns:p14="http://schemas.microsoft.com/office/powerpoint/2010/main" val="3781663992"/>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idx="4294967295"/>
          </p:nvPr>
        </p:nvSpPr>
        <p:spPr/>
        <p:txBody>
          <a:bodyPr/>
          <a:lstStyle/>
          <a:p>
            <a:r>
              <a:rPr lang="en-US" smtClean="0"/>
              <a:t>Business Case</a:t>
            </a:r>
          </a:p>
        </p:txBody>
      </p:sp>
      <p:sp>
        <p:nvSpPr>
          <p:cNvPr id="8195" name="Rectangle 3"/>
          <p:cNvSpPr>
            <a:spLocks noGrp="1" noChangeArrowheads="1"/>
          </p:cNvSpPr>
          <p:nvPr>
            <p:ph type="body" idx="4294967295"/>
          </p:nvPr>
        </p:nvSpPr>
        <p:spPr/>
        <p:txBody>
          <a:bodyPr/>
          <a:lstStyle/>
          <a:p>
            <a:endParaRPr lang="en-US" dirty="0" smtClean="0"/>
          </a:p>
          <a:p>
            <a:endParaRPr lang="en-US" dirty="0" smtClean="0"/>
          </a:p>
          <a:p>
            <a:endParaRPr lang="en-US" dirty="0" smtClean="0"/>
          </a:p>
          <a:p>
            <a:r>
              <a:rPr lang="en-US" dirty="0" smtClean="0"/>
              <a:t>Monitoring sales activities</a:t>
            </a:r>
          </a:p>
          <a:p>
            <a:r>
              <a:rPr lang="en-US" dirty="0" smtClean="0"/>
              <a:t>Typical questions:</a:t>
            </a:r>
          </a:p>
          <a:p>
            <a:pPr lvl="1"/>
            <a:r>
              <a:rPr lang="en-US" dirty="0" smtClean="0"/>
              <a:t>Which country generated the most revenue?</a:t>
            </a:r>
          </a:p>
          <a:p>
            <a:pPr lvl="1"/>
            <a:r>
              <a:rPr lang="en-US" dirty="0" smtClean="0"/>
              <a:t>Which customers generated the most revenue?</a:t>
            </a:r>
          </a:p>
          <a:p>
            <a:pPr lvl="1"/>
            <a:r>
              <a:rPr lang="en-US" dirty="0" smtClean="0"/>
              <a:t>Which were the most successful product groups / products?</a:t>
            </a:r>
          </a:p>
          <a:p>
            <a:pPr lvl="1"/>
            <a:r>
              <a:rPr lang="en-US" dirty="0" smtClean="0"/>
              <a:t>What discounts were given?</a:t>
            </a:r>
          </a:p>
          <a:p>
            <a:pPr lvl="1"/>
            <a:r>
              <a:rPr lang="en-US" dirty="0" smtClean="0"/>
              <a:t>Which sales organization made the most profit?</a:t>
            </a:r>
          </a:p>
          <a:p>
            <a:pPr lvl="1"/>
            <a:r>
              <a:rPr lang="en-US" dirty="0" smtClean="0"/>
              <a:t>What  were the revenues compared to last year?</a:t>
            </a:r>
          </a:p>
        </p:txBody>
      </p:sp>
      <p:pic>
        <p:nvPicPr>
          <p:cNvPr id="8196" name="Picture 4"/>
          <p:cNvPicPr>
            <a:picLocks noChangeAspect="1" noChangeArrowheads="1"/>
          </p:cNvPicPr>
          <p:nvPr/>
        </p:nvPicPr>
        <p:blipFill>
          <a:blip r:embed="rId3" cstate="print"/>
          <a:srcRect/>
          <a:stretch>
            <a:fillRect/>
          </a:stretch>
        </p:blipFill>
        <p:spPr bwMode="auto">
          <a:xfrm>
            <a:off x="6372225" y="1268413"/>
            <a:ext cx="1871663" cy="1165225"/>
          </a:xfrm>
          <a:prstGeom prst="rect">
            <a:avLst/>
          </a:prstGeom>
          <a:noFill/>
          <a:ln w="12700">
            <a:noFill/>
            <a:miter lim="800000"/>
            <a:headEnd/>
            <a:tailEnd/>
          </a:ln>
        </p:spPr>
      </p:pic>
      <p:pic>
        <p:nvPicPr>
          <p:cNvPr id="8197" name="Picture 5"/>
          <p:cNvPicPr>
            <a:picLocks noChangeAspect="1" noChangeArrowheads="1"/>
          </p:cNvPicPr>
          <p:nvPr/>
        </p:nvPicPr>
        <p:blipFill>
          <a:blip r:embed="rId4" cstate="print"/>
          <a:srcRect/>
          <a:stretch>
            <a:fillRect/>
          </a:stretch>
        </p:blipFill>
        <p:spPr bwMode="auto">
          <a:xfrm>
            <a:off x="755650" y="1268413"/>
            <a:ext cx="1917700" cy="1155700"/>
          </a:xfrm>
          <a:prstGeom prst="rect">
            <a:avLst/>
          </a:prstGeom>
          <a:noFill/>
          <a:ln w="12700">
            <a:noFill/>
            <a:miter lim="800000"/>
            <a:headEnd/>
            <a:tailEnd/>
          </a:ln>
        </p:spPr>
      </p:pic>
      <p:pic>
        <p:nvPicPr>
          <p:cNvPr id="8198" name="Picture 6"/>
          <p:cNvPicPr>
            <a:picLocks noChangeAspect="1" noChangeArrowheads="1"/>
          </p:cNvPicPr>
          <p:nvPr/>
        </p:nvPicPr>
        <p:blipFill>
          <a:blip r:embed="rId5" cstate="print"/>
          <a:srcRect/>
          <a:stretch>
            <a:fillRect/>
          </a:stretch>
        </p:blipFill>
        <p:spPr bwMode="auto">
          <a:xfrm>
            <a:off x="3563938" y="1268413"/>
            <a:ext cx="1790700" cy="1195387"/>
          </a:xfrm>
          <a:prstGeom prst="rect">
            <a:avLst/>
          </a:prstGeom>
          <a:noFill/>
          <a:ln w="12700">
            <a:noFill/>
            <a:miter lim="800000"/>
            <a:headEnd/>
            <a:tailEnd/>
          </a:ln>
        </p:spPr>
      </p:pic>
    </p:spTree>
    <p:extLst>
      <p:ext uri="{BB962C8B-B14F-4D97-AF65-F5344CB8AC3E}">
        <p14:creationId xmlns:p14="http://schemas.microsoft.com/office/powerpoint/2010/main" val="235971892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Analytic Applications</a:t>
            </a:r>
            <a:endParaRPr lang="de-DE" dirty="0" smtClean="0"/>
          </a:p>
        </p:txBody>
      </p:sp>
      <p:sp>
        <p:nvSpPr>
          <p:cNvPr id="5123" name="Rectangle 3"/>
          <p:cNvSpPr>
            <a:spLocks noGrp="1" noChangeArrowheads="1"/>
          </p:cNvSpPr>
          <p:nvPr>
            <p:ph type="body" sz="quarter" idx="10"/>
          </p:nvPr>
        </p:nvSpPr>
        <p:spPr/>
        <p:txBody>
          <a:bodyPr tIns="0"/>
          <a:lstStyle/>
          <a:p>
            <a:pPr eaLnBrk="1" hangingPunct="1"/>
            <a:r>
              <a:rPr lang="en-US" b="1" dirty="0" smtClean="0"/>
              <a:t>Right </a:t>
            </a:r>
            <a:r>
              <a:rPr lang="en-US" dirty="0" smtClean="0"/>
              <a:t>information to the </a:t>
            </a:r>
            <a:r>
              <a:rPr lang="en-US" b="1" dirty="0" smtClean="0"/>
              <a:t>Right </a:t>
            </a:r>
            <a:r>
              <a:rPr lang="en-US" dirty="0" smtClean="0"/>
              <a:t>users at the </a:t>
            </a:r>
            <a:r>
              <a:rPr lang="en-US" b="1" dirty="0" smtClean="0"/>
              <a:t>Right </a:t>
            </a:r>
            <a:r>
              <a:rPr lang="en-US" dirty="0" smtClean="0"/>
              <a:t>time</a:t>
            </a:r>
          </a:p>
          <a:p>
            <a:pPr eaLnBrk="1" hangingPunct="1"/>
            <a:r>
              <a:rPr lang="en-US" dirty="0" smtClean="0"/>
              <a:t>Analytics vs. Predictive Analytics</a:t>
            </a:r>
          </a:p>
          <a:p>
            <a:pPr eaLnBrk="1" hangingPunct="1"/>
            <a:r>
              <a:rPr lang="en-US" dirty="0" smtClean="0"/>
              <a:t>Variety of Data Sources</a:t>
            </a:r>
          </a:p>
          <a:p>
            <a:pPr lvl="1" eaLnBrk="1" hangingPunct="1"/>
            <a:r>
              <a:rPr lang="en-US" dirty="0" smtClean="0"/>
              <a:t>Data warehouses</a:t>
            </a:r>
          </a:p>
          <a:p>
            <a:pPr lvl="1" eaLnBrk="1" hangingPunct="1"/>
            <a:r>
              <a:rPr lang="en-US" dirty="0" smtClean="0"/>
              <a:t>ERP systems (direct access)</a:t>
            </a:r>
          </a:p>
          <a:p>
            <a:pPr lvl="1" eaLnBrk="1" hangingPunct="1"/>
            <a:r>
              <a:rPr lang="en-US" dirty="0" smtClean="0"/>
              <a:t>Whatever is necessary …..</a:t>
            </a:r>
          </a:p>
          <a:p>
            <a:pPr eaLnBrk="1" hangingPunct="1"/>
            <a:r>
              <a:rPr lang="en-US" dirty="0" smtClean="0"/>
              <a:t>Current catalysts for change</a:t>
            </a:r>
          </a:p>
          <a:p>
            <a:pPr lvl="1" eaLnBrk="1" hangingPunct="1"/>
            <a:r>
              <a:rPr lang="en-US" dirty="0" smtClean="0"/>
              <a:t>Mobile applications</a:t>
            </a:r>
          </a:p>
          <a:p>
            <a:pPr lvl="1" eaLnBrk="1" hangingPunct="1"/>
            <a:r>
              <a:rPr lang="en-US" dirty="0" smtClean="0"/>
              <a:t>Big data and near-real time analysis</a:t>
            </a:r>
          </a:p>
          <a:p>
            <a:pPr lvl="1" eaLnBrk="1" hangingPunct="1"/>
            <a:r>
              <a:rPr lang="en-US" dirty="0" smtClean="0"/>
              <a:t>Cloud</a:t>
            </a:r>
          </a:p>
          <a:p>
            <a:pPr marL="0" indent="0" eaLnBrk="1" hangingPunct="1"/>
            <a:endParaRPr lang="en-US" dirty="0" smtClean="0"/>
          </a:p>
          <a:p>
            <a:pPr lvl="1" eaLnBrk="1" hangingPunct="1">
              <a:buFont typeface="Wingdings" pitchFamily="2" charset="2"/>
              <a:buNone/>
            </a:pPr>
            <a:endParaRPr lang="en-US" b="1" dirty="0" smtClean="0"/>
          </a:p>
        </p:txBody>
      </p:sp>
    </p:spTree>
    <p:extLst>
      <p:ext uri="{BB962C8B-B14F-4D97-AF65-F5344CB8AC3E}">
        <p14:creationId xmlns:p14="http://schemas.microsoft.com/office/powerpoint/2010/main" val="2664796916"/>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Links to Useful Material</a:t>
            </a:r>
            <a:endParaRPr lang="en-US" dirty="0"/>
          </a:p>
        </p:txBody>
      </p:sp>
      <p:sp>
        <p:nvSpPr>
          <p:cNvPr id="4" name="Text Placeholder 3"/>
          <p:cNvSpPr>
            <a:spLocks noGrp="1"/>
          </p:cNvSpPr>
          <p:nvPr>
            <p:ph type="body" sz="quarter" idx="10"/>
          </p:nvPr>
        </p:nvSpPr>
        <p:spPr>
          <a:xfrm>
            <a:off x="324000" y="1316069"/>
            <a:ext cx="8494713" cy="4756766"/>
          </a:xfrm>
        </p:spPr>
        <p:txBody>
          <a:bodyPr/>
          <a:lstStyle/>
          <a:p>
            <a:r>
              <a:rPr lang="en-CA" sz="1600" dirty="0" smtClean="0">
                <a:solidFill>
                  <a:srgbClr val="FFC000"/>
                </a:solidFill>
              </a:rPr>
              <a:t>SAP Learning Hub</a:t>
            </a:r>
          </a:p>
          <a:p>
            <a:r>
              <a:rPr lang="en-CA" sz="1600" dirty="0">
                <a:hlinkClick r:id="rId3"/>
              </a:rPr>
              <a:t>https://</a:t>
            </a:r>
            <a:r>
              <a:rPr lang="en-CA" sz="1600" dirty="0" smtClean="0">
                <a:hlinkClick r:id="rId3"/>
              </a:rPr>
              <a:t>go.sap.com/cmp/oth/sap-university-alliances/index.html</a:t>
            </a:r>
            <a:r>
              <a:rPr lang="en-CA" sz="1600" dirty="0" smtClean="0"/>
              <a:t>   (to register)</a:t>
            </a:r>
          </a:p>
          <a:p>
            <a:r>
              <a:rPr lang="en-CA" sz="1600" dirty="0">
                <a:hlinkClick r:id="rId4"/>
              </a:rPr>
              <a:t>http://</a:t>
            </a:r>
            <a:r>
              <a:rPr lang="en-CA" sz="1600" dirty="0" smtClean="0">
                <a:hlinkClick r:id="rId4"/>
              </a:rPr>
              <a:t>go.sap.com/training-certification/university-alliances.learning-center.html</a:t>
            </a:r>
            <a:r>
              <a:rPr lang="en-CA" sz="1600" dirty="0" smtClean="0"/>
              <a:t> </a:t>
            </a:r>
          </a:p>
          <a:p>
            <a:r>
              <a:rPr lang="en-CA" sz="1600" dirty="0" smtClean="0">
                <a:solidFill>
                  <a:srgbClr val="FFC000"/>
                </a:solidFill>
              </a:rPr>
              <a:t>SAP </a:t>
            </a:r>
            <a:r>
              <a:rPr lang="en-CA" sz="1600" dirty="0">
                <a:solidFill>
                  <a:srgbClr val="FFC000"/>
                </a:solidFill>
              </a:rPr>
              <a:t>University Alliances Learning Room</a:t>
            </a:r>
            <a:endParaRPr lang="en-CA" sz="1600" dirty="0" smtClean="0">
              <a:solidFill>
                <a:srgbClr val="FFC000"/>
              </a:solidFill>
            </a:endParaRPr>
          </a:p>
          <a:p>
            <a:r>
              <a:rPr lang="en-CA" sz="1600" dirty="0">
                <a:hlinkClick r:id="rId5"/>
              </a:rPr>
              <a:t>https://</a:t>
            </a:r>
            <a:r>
              <a:rPr lang="en-CA" sz="1600" dirty="0" smtClean="0">
                <a:hlinkClick r:id="rId5"/>
              </a:rPr>
              <a:t>jam2.sapjam.com/groups/about_page/11mofEXLDOzgNyv1RrCf4C</a:t>
            </a:r>
            <a:r>
              <a:rPr lang="en-CA" sz="1600" dirty="0" smtClean="0"/>
              <a:t> </a:t>
            </a:r>
          </a:p>
          <a:p>
            <a:r>
              <a:rPr lang="en-CA" sz="1600" dirty="0" smtClean="0">
                <a:solidFill>
                  <a:srgbClr val="FFC000"/>
                </a:solidFill>
              </a:rPr>
              <a:t>SAP </a:t>
            </a:r>
            <a:r>
              <a:rPr lang="en-CA" sz="1600" dirty="0">
                <a:solidFill>
                  <a:srgbClr val="FFC000"/>
                </a:solidFill>
              </a:rPr>
              <a:t>University Alliances North America Faculty Summer Workshop, June 20 - 23, 2016, University of </a:t>
            </a:r>
            <a:r>
              <a:rPr lang="en-CA" sz="1600" dirty="0" smtClean="0">
                <a:solidFill>
                  <a:srgbClr val="FFC000"/>
                </a:solidFill>
              </a:rPr>
              <a:t>Wisconsin-Milwaukee</a:t>
            </a:r>
            <a:endParaRPr lang="en-CA" sz="1600" dirty="0" smtClean="0">
              <a:solidFill>
                <a:srgbClr val="FFC000"/>
              </a:solidFill>
              <a:hlinkClick r:id="rId6"/>
            </a:endParaRPr>
          </a:p>
          <a:p>
            <a:r>
              <a:rPr lang="en-US" sz="1600" dirty="0" smtClean="0">
                <a:hlinkClick r:id="rId6"/>
              </a:rPr>
              <a:t>https</a:t>
            </a:r>
            <a:r>
              <a:rPr lang="en-US" sz="1600" dirty="0">
                <a:hlinkClick r:id="rId6"/>
              </a:rPr>
              <a:t>://jam2.sapjam.com/wiki/show/TJwf8Mg4HmZUHYAuzhKUok?_</a:t>
            </a:r>
            <a:r>
              <a:rPr lang="en-US" sz="1600" dirty="0" smtClean="0">
                <a:hlinkClick r:id="rId6"/>
              </a:rPr>
              <a:t>lightbox=true</a:t>
            </a:r>
            <a:endParaRPr lang="en-US" sz="1600" dirty="0" smtClean="0"/>
          </a:p>
          <a:p>
            <a:r>
              <a:rPr lang="en-US" sz="1600" dirty="0">
                <a:solidFill>
                  <a:srgbClr val="FFC000"/>
                </a:solidFill>
              </a:rPr>
              <a:t>SAP Analytics space </a:t>
            </a:r>
            <a:r>
              <a:rPr lang="en-US" sz="1600" dirty="0">
                <a:hlinkClick r:id="rId7"/>
              </a:rPr>
              <a:t>http://scn.sap.com/community/business-intelligence</a:t>
            </a:r>
            <a:endParaRPr lang="en-US" sz="1600" dirty="0"/>
          </a:p>
          <a:p>
            <a:r>
              <a:rPr lang="en-US" sz="1600" dirty="0">
                <a:solidFill>
                  <a:srgbClr val="FFC000"/>
                </a:solidFill>
              </a:rPr>
              <a:t>UA Analytics Curriculum </a:t>
            </a:r>
            <a:r>
              <a:rPr lang="en-US" sz="1600" dirty="0">
                <a:hlinkClick r:id="rId8"/>
              </a:rPr>
              <a:t>https://jam2.sapjam.com/wiki/show/ZHUSiGuWIlZKT8drWGBpA0?_lightbox=true</a:t>
            </a:r>
            <a:r>
              <a:rPr lang="en-US" sz="1600" dirty="0"/>
              <a:t> </a:t>
            </a:r>
          </a:p>
          <a:p>
            <a:endParaRPr lang="en-US" sz="1600" dirty="0" smtClean="0"/>
          </a:p>
        </p:txBody>
      </p:sp>
    </p:spTree>
    <p:extLst>
      <p:ext uri="{BB962C8B-B14F-4D97-AF65-F5344CB8AC3E}">
        <p14:creationId xmlns:p14="http://schemas.microsoft.com/office/powerpoint/2010/main" val="252694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Introductions</a:t>
            </a:r>
            <a:endParaRPr lang="de-DE" dirty="0" smtClean="0"/>
          </a:p>
        </p:txBody>
      </p:sp>
      <p:sp>
        <p:nvSpPr>
          <p:cNvPr id="5123" name="Rectangle 3"/>
          <p:cNvSpPr>
            <a:spLocks noGrp="1" noChangeArrowheads="1"/>
          </p:cNvSpPr>
          <p:nvPr>
            <p:ph idx="4294967295"/>
          </p:nvPr>
        </p:nvSpPr>
        <p:spPr>
          <a:xfrm>
            <a:off x="324000" y="1691998"/>
            <a:ext cx="8496000" cy="4392000"/>
          </a:xfrm>
          <a:prstGeom prst="rect">
            <a:avLst/>
          </a:prstGeom>
        </p:spPr>
        <p:txBody>
          <a:bodyPr tIns="0"/>
          <a:lstStyle/>
          <a:p>
            <a:pPr marL="285750" lvl="1" indent="-285750" eaLnBrk="1" hangingPunct="1">
              <a:buSzPct val="100000"/>
              <a:buFont typeface="Arial" panose="020B0604020202020204" pitchFamily="34" charset="0"/>
              <a:buChar char="•"/>
            </a:pPr>
            <a:r>
              <a:rPr lang="en-US" dirty="0" smtClean="0"/>
              <a:t>Name</a:t>
            </a:r>
            <a:br>
              <a:rPr lang="en-US" dirty="0" smtClean="0"/>
            </a:br>
            <a:endParaRPr lang="en-US" dirty="0" smtClean="0"/>
          </a:p>
          <a:p>
            <a:pPr marL="285750" lvl="1" indent="-285750" eaLnBrk="1" hangingPunct="1">
              <a:buSzPct val="100000"/>
              <a:buFont typeface="Arial" panose="020B0604020202020204" pitchFamily="34" charset="0"/>
              <a:buChar char="•"/>
            </a:pPr>
            <a:r>
              <a:rPr lang="en-US" dirty="0" smtClean="0"/>
              <a:t>School/Department</a:t>
            </a:r>
            <a:br>
              <a:rPr lang="en-US" dirty="0" smtClean="0"/>
            </a:br>
            <a:endParaRPr lang="en-US" dirty="0" smtClean="0"/>
          </a:p>
          <a:p>
            <a:pPr marL="285750" lvl="1" indent="-285750" eaLnBrk="1" hangingPunct="1">
              <a:buSzPct val="100000"/>
              <a:buFont typeface="Arial" panose="020B0604020202020204" pitchFamily="34" charset="0"/>
              <a:buChar char="•"/>
            </a:pPr>
            <a:r>
              <a:rPr lang="en-US" dirty="0" smtClean="0"/>
              <a:t>Background related to analytic applications</a:t>
            </a:r>
            <a:br>
              <a:rPr lang="en-US" dirty="0" smtClean="0"/>
            </a:br>
            <a:endParaRPr lang="en-US" dirty="0" smtClean="0"/>
          </a:p>
          <a:p>
            <a:pPr marL="285750" lvl="1" indent="-285750" eaLnBrk="1" hangingPunct="1">
              <a:buSzPct val="100000"/>
              <a:buFont typeface="Arial" panose="020B0604020202020204" pitchFamily="34" charset="0"/>
              <a:buChar char="•"/>
            </a:pPr>
            <a:r>
              <a:rPr lang="en-US" dirty="0" smtClean="0"/>
              <a:t>Purpose of workshop attendance</a:t>
            </a:r>
          </a:p>
          <a:p>
            <a:pPr marL="285750" indent="-285750" eaLnBrk="1" hangingPunct="1">
              <a:buFont typeface="Arial" panose="020B0604020202020204" pitchFamily="34" charset="0"/>
              <a:buChar char="•"/>
            </a:pPr>
            <a:endParaRPr lang="en-US" dirty="0" smtClean="0"/>
          </a:p>
          <a:p>
            <a:pPr marL="285750" lvl="1" indent="-285750" eaLnBrk="1" hangingPunct="1">
              <a:buFont typeface="Arial" panose="020B0604020202020204" pitchFamily="34" charset="0"/>
              <a:buChar char="•"/>
            </a:pPr>
            <a:endParaRPr lang="en-US" b="1" dirty="0" smtClean="0"/>
          </a:p>
        </p:txBody>
      </p:sp>
    </p:spTree>
    <p:extLst>
      <p:ext uri="{BB962C8B-B14F-4D97-AF65-F5344CB8AC3E}">
        <p14:creationId xmlns:p14="http://schemas.microsoft.com/office/powerpoint/2010/main" val="259810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More Resources – Data Sets you can use in your class</a:t>
            </a:r>
            <a:endParaRPr lang="en-CA" dirty="0"/>
          </a:p>
        </p:txBody>
      </p:sp>
      <p:sp>
        <p:nvSpPr>
          <p:cNvPr id="3" name="Text Placeholder 2"/>
          <p:cNvSpPr>
            <a:spLocks noGrp="1"/>
          </p:cNvSpPr>
          <p:nvPr>
            <p:ph type="body" sz="quarter" idx="10"/>
          </p:nvPr>
        </p:nvSpPr>
        <p:spPr>
          <a:xfrm>
            <a:off x="324000" y="1348966"/>
            <a:ext cx="8494713" cy="5160476"/>
          </a:xfrm>
        </p:spPr>
        <p:txBody>
          <a:bodyPr/>
          <a:lstStyle/>
          <a:p>
            <a:r>
              <a:rPr lang="en-CA" dirty="0" smtClean="0">
                <a:hlinkClick r:id="rId3" tooltip="http://archive.ics.uci.edu/ml/"/>
              </a:rPr>
              <a:t>http</a:t>
            </a:r>
            <a:r>
              <a:rPr lang="en-CA" dirty="0">
                <a:hlinkClick r:id="rId3" tooltip="http://archive.ics.uci.edu/ml/"/>
              </a:rPr>
              <a:t>://archive.ics.uci.edu/ml/</a:t>
            </a:r>
            <a:r>
              <a:rPr lang="en-CA" dirty="0"/>
              <a:t> UC Irvine Machine Learning Repository</a:t>
            </a:r>
          </a:p>
          <a:p>
            <a:r>
              <a:rPr lang="en-CA" dirty="0">
                <a:hlinkClick r:id="rId4" tooltip="http://scn.sap.com/docs/DOC-31433"/>
              </a:rPr>
              <a:t>http://scn.sap.com/docs/DOC-31433 </a:t>
            </a:r>
            <a:r>
              <a:rPr lang="en-CA" dirty="0"/>
              <a:t>Data Samples for SAP </a:t>
            </a:r>
            <a:r>
              <a:rPr lang="en-CA" dirty="0" err="1"/>
              <a:t>Lumira</a:t>
            </a:r>
            <a:endParaRPr lang="en-CA" dirty="0"/>
          </a:p>
          <a:p>
            <a:r>
              <a:rPr lang="en-CA" dirty="0" smtClean="0">
                <a:hlinkClick r:id="rId5" tooltip="http://www.rdatamining.com/resources/data"/>
              </a:rPr>
              <a:t>http</a:t>
            </a:r>
            <a:r>
              <a:rPr lang="en-CA" dirty="0">
                <a:hlinkClick r:id="rId5" tooltip="http://www.rdatamining.com/resources/data"/>
              </a:rPr>
              <a:t>://www.rdatamining.com/resources/data</a:t>
            </a:r>
            <a:r>
              <a:rPr lang="en-CA" dirty="0"/>
              <a:t> </a:t>
            </a:r>
            <a:r>
              <a:rPr lang="en-CA" dirty="0" err="1"/>
              <a:t>RDataMining</a:t>
            </a:r>
            <a:r>
              <a:rPr lang="en-CA" dirty="0"/>
              <a:t> Free datasets</a:t>
            </a:r>
          </a:p>
          <a:p>
            <a:r>
              <a:rPr lang="en-CA" dirty="0">
                <a:hlinkClick r:id="rId6" tooltip="http://ibmhadoop.challengepost.com/details/data"/>
              </a:rPr>
              <a:t>http://ibmhadoop.challengepost.com/details/data</a:t>
            </a:r>
            <a:r>
              <a:rPr lang="en-CA" dirty="0"/>
              <a:t> IBM's big data sets for social </a:t>
            </a:r>
            <a:r>
              <a:rPr lang="en-CA" dirty="0" smtClean="0"/>
              <a:t>good</a:t>
            </a:r>
          </a:p>
          <a:p>
            <a:r>
              <a:rPr lang="en-CA" sz="2000" dirty="0" smtClean="0">
                <a:hlinkClick r:id="rId7" tooltip="http://www.datacatalogs.org/"/>
              </a:rPr>
              <a:t>http</a:t>
            </a:r>
            <a:r>
              <a:rPr lang="en-CA" sz="2000" dirty="0">
                <a:hlinkClick r:id="rId7" tooltip="http://www.datacatalogs.org/"/>
              </a:rPr>
              <a:t>://www.datacatalogs.org/ </a:t>
            </a:r>
            <a:r>
              <a:rPr lang="en-CA" sz="2000" dirty="0"/>
              <a:t>has a metasearch for </a:t>
            </a:r>
            <a:r>
              <a:rPr lang="en-CA" sz="2000" dirty="0" smtClean="0"/>
              <a:t>data repositories</a:t>
            </a:r>
          </a:p>
          <a:p>
            <a:r>
              <a:rPr lang="en-CA" sz="2000" dirty="0">
                <a:hlinkClick r:id="rId8"/>
              </a:rPr>
              <a:t>https://www.kaggle.com</a:t>
            </a:r>
            <a:r>
              <a:rPr lang="en-CA" sz="2000" dirty="0" smtClean="0">
                <a:hlinkClick r:id="rId8"/>
              </a:rPr>
              <a:t>/</a:t>
            </a:r>
            <a:r>
              <a:rPr lang="en-CA" sz="2000" dirty="0" smtClean="0"/>
              <a:t> lots of data from competitions</a:t>
            </a:r>
          </a:p>
          <a:p>
            <a:endParaRPr lang="en-CA" dirty="0"/>
          </a:p>
          <a:p>
            <a:endParaRPr lang="en-CA" dirty="0"/>
          </a:p>
        </p:txBody>
      </p:sp>
    </p:spTree>
    <p:extLst>
      <p:ext uri="{BB962C8B-B14F-4D97-AF65-F5344CB8AC3E}">
        <p14:creationId xmlns:p14="http://schemas.microsoft.com/office/powerpoint/2010/main" val="129897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49238" y="201613"/>
            <a:ext cx="8570762" cy="715962"/>
          </a:xfrm>
        </p:spPr>
        <p:txBody>
          <a:bodyPr/>
          <a:lstStyle/>
          <a:p>
            <a:pPr eaLnBrk="1" hangingPunct="1"/>
            <a:r>
              <a:rPr lang="en-US" dirty="0" smtClean="0"/>
              <a:t>Approach for Hands-On Case Studies/Exercises &amp; Material</a:t>
            </a:r>
            <a:endParaRPr lang="de-DE" dirty="0" smtClean="0"/>
          </a:p>
        </p:txBody>
      </p:sp>
      <p:sp>
        <p:nvSpPr>
          <p:cNvPr id="15363" name="Rectangle 3"/>
          <p:cNvSpPr>
            <a:spLocks noGrp="1" noChangeArrowheads="1"/>
          </p:cNvSpPr>
          <p:nvPr>
            <p:ph idx="4294967295"/>
          </p:nvPr>
        </p:nvSpPr>
        <p:spPr>
          <a:xfrm>
            <a:off x="324000" y="1326776"/>
            <a:ext cx="8496000" cy="4757222"/>
          </a:xfrm>
          <a:prstGeom prst="rect">
            <a:avLst/>
          </a:prstGeom>
        </p:spPr>
        <p:txBody>
          <a:bodyPr/>
          <a:lstStyle/>
          <a:p>
            <a:pPr marL="0" indent="0" eaLnBrk="1" hangingPunct="1"/>
            <a:r>
              <a:rPr lang="en-US" sz="2000" dirty="0" smtClean="0"/>
              <a:t>Try to get the main idea, focusing on the forest rather than the trees</a:t>
            </a:r>
          </a:p>
          <a:p>
            <a:pPr marL="0" indent="0" eaLnBrk="1" hangingPunct="1"/>
            <a:r>
              <a:rPr lang="en-US" sz="2000" dirty="0" smtClean="0"/>
              <a:t>No “death march” to finish each exercise</a:t>
            </a:r>
          </a:p>
          <a:p>
            <a:r>
              <a:rPr lang="en-US" sz="2000" dirty="0"/>
              <a:t>Significantly more exercises in the </a:t>
            </a:r>
            <a:r>
              <a:rPr lang="en-US" sz="2000" dirty="0" smtClean="0"/>
              <a:t>package</a:t>
            </a:r>
          </a:p>
          <a:p>
            <a:pPr>
              <a:spcBef>
                <a:spcPts val="0"/>
              </a:spcBef>
            </a:pPr>
            <a:r>
              <a:rPr lang="en-US" sz="2000" dirty="0" smtClean="0"/>
              <a:t>than </a:t>
            </a:r>
            <a:r>
              <a:rPr lang="en-US" sz="2000" dirty="0"/>
              <a:t>time allows</a:t>
            </a:r>
          </a:p>
          <a:p>
            <a:r>
              <a:rPr lang="en-US" sz="2000" dirty="0" smtClean="0"/>
              <a:t>Some material/slides will not be covered but useful when teaching</a:t>
            </a:r>
          </a:p>
          <a:p>
            <a:pPr>
              <a:spcBef>
                <a:spcPts val="0"/>
              </a:spcBef>
            </a:pPr>
            <a:r>
              <a:rPr lang="en-US" sz="2000" dirty="0" smtClean="0"/>
              <a:t>an </a:t>
            </a:r>
            <a:r>
              <a:rPr lang="en-US" sz="2000" dirty="0"/>
              <a:t>analytics </a:t>
            </a:r>
            <a:r>
              <a:rPr lang="en-US" sz="2000" dirty="0" smtClean="0"/>
              <a:t>course</a:t>
            </a:r>
            <a:endParaRPr lang="en-US" sz="2000" b="1" dirty="0" smtClean="0"/>
          </a:p>
        </p:txBody>
      </p:sp>
      <p:pic>
        <p:nvPicPr>
          <p:cNvPr id="1027" name="Picture 3" descr="C:\Users\njones\AppData\Local\Microsoft\Windows\Temporary Internet Files\Content.IE5\WO3J0DBV\_vector-pinetree-forest-preview0-by-dragonart[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09764" y="1608716"/>
            <a:ext cx="2250142" cy="1572826"/>
          </a:xfrm>
          <a:prstGeom prst="rect">
            <a:avLst/>
          </a:prstGeom>
          <a:noFill/>
          <a:extLst>
            <a:ext uri="{909E8E84-426E-40DD-AFC4-6F175D3DCCD1}">
              <a14:hiddenFill xmlns:a14="http://schemas.microsoft.com/office/drawing/2010/main">
                <a:solidFill>
                  <a:srgbClr val="FFFFFF"/>
                </a:solidFill>
              </a14:hiddenFill>
            </a:ext>
          </a:extLst>
        </p:spPr>
      </p:pic>
      <p:pic>
        <p:nvPicPr>
          <p:cNvPr id="89090" name="Picture 2" descr="http://www.phdcomics.com/comics/archive/phd020507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760" y="3943225"/>
            <a:ext cx="571500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89246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Data Warehousing and Analytics</a:t>
            </a:r>
            <a:endParaRPr lang="en-US" dirty="0"/>
          </a:p>
        </p:txBody>
      </p:sp>
    </p:spTree>
    <p:extLst>
      <p:ext uri="{BB962C8B-B14F-4D97-AF65-F5344CB8AC3E}">
        <p14:creationId xmlns:p14="http://schemas.microsoft.com/office/powerpoint/2010/main" val="2997365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914400" y="1371600"/>
            <a:ext cx="8077200" cy="3581400"/>
          </a:xfrm>
        </p:spPr>
        <p:txBody>
          <a:bodyPr>
            <a:normAutofit/>
          </a:bodyPr>
          <a:lstStyle/>
          <a:p>
            <a:pPr eaLnBrk="1" fontAlgn="auto" hangingPunct="1">
              <a:spcAft>
                <a:spcPts val="0"/>
              </a:spcAft>
              <a:defRPr/>
            </a:pPr>
            <a:r>
              <a:rPr lang="en-US" dirty="0"/>
              <a:t/>
            </a:r>
            <a:br>
              <a:rPr lang="en-US" dirty="0"/>
            </a:br>
            <a:r>
              <a:rPr lang="en-US" dirty="0"/>
              <a:t/>
            </a:r>
            <a:br>
              <a:rPr lang="en-US" dirty="0"/>
            </a:br>
            <a:r>
              <a:rPr lang="en-US" dirty="0" smtClean="0">
                <a:solidFill>
                  <a:srgbClr val="FFC000"/>
                </a:solidFill>
              </a:rPr>
              <a:t>MULTIDIMENSIONAL DATA MODEL</a:t>
            </a:r>
            <a:endParaRPr lang="en-US" dirty="0">
              <a:solidFill>
                <a:srgbClr val="FFC000"/>
              </a:solidFill>
            </a:endParaRPr>
          </a:p>
        </p:txBody>
      </p:sp>
      <p:sp>
        <p:nvSpPr>
          <p:cNvPr id="2" name="TextBox 1"/>
          <p:cNvSpPr txBox="1"/>
          <p:nvPr/>
        </p:nvSpPr>
        <p:spPr>
          <a:xfrm>
            <a:off x="2683379" y="6093151"/>
            <a:ext cx="6170064" cy="369332"/>
          </a:xfrm>
          <a:prstGeom prst="rect">
            <a:avLst/>
          </a:prstGeom>
          <a:noFill/>
        </p:spPr>
        <p:txBody>
          <a:bodyPr wrap="square" rtlCol="0">
            <a:spAutoFit/>
          </a:bodyPr>
          <a:lstStyle/>
          <a:p>
            <a:r>
              <a:rPr lang="en-CA" dirty="0" smtClean="0"/>
              <a:t>Slides by Nitin Kale</a:t>
            </a:r>
            <a:endParaRPr lang="en-US" dirty="0"/>
          </a:p>
        </p:txBody>
      </p:sp>
    </p:spTree>
    <p:extLst>
      <p:ext uri="{BB962C8B-B14F-4D97-AF65-F5344CB8AC3E}">
        <p14:creationId xmlns:p14="http://schemas.microsoft.com/office/powerpoint/2010/main" val="848279400"/>
      </p:ext>
    </p:extLst>
  </p:cSld>
  <p:clrMapOvr>
    <a:masterClrMapping/>
  </p:clrMapOvr>
  <p:transition>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988" y="63128"/>
            <a:ext cx="7886700" cy="578596"/>
          </a:xfrm>
        </p:spPr>
        <p:txBody>
          <a:bodyPr/>
          <a:lstStyle/>
          <a:p>
            <a:r>
              <a:rPr lang="en-CA" dirty="0" smtClean="0"/>
              <a:t>Source Reference</a:t>
            </a:r>
            <a:endParaRPr lang="en-CA" dirty="0"/>
          </a:p>
        </p:txBody>
      </p:sp>
      <p:sp>
        <p:nvSpPr>
          <p:cNvPr id="6" name="Rectangle 5"/>
          <p:cNvSpPr/>
          <p:nvPr/>
        </p:nvSpPr>
        <p:spPr>
          <a:xfrm>
            <a:off x="3997326" y="1987301"/>
            <a:ext cx="4572000" cy="3046988"/>
          </a:xfrm>
          <a:prstGeom prst="rect">
            <a:avLst/>
          </a:prstGeom>
        </p:spPr>
        <p:txBody>
          <a:bodyPr>
            <a:spAutoFit/>
          </a:bodyPr>
          <a:lstStyle/>
          <a:p>
            <a:pPr eaLnBrk="0" fontAlgn="base" hangingPunct="0">
              <a:spcBef>
                <a:spcPct val="0"/>
              </a:spcBef>
              <a:spcAft>
                <a:spcPct val="0"/>
              </a:spcAft>
            </a:pPr>
            <a:r>
              <a:rPr lang="en-CA" sz="2400" dirty="0">
                <a:solidFill>
                  <a:prstClr val="white"/>
                </a:solidFill>
                <a:latin typeface="Arial" panose="020B0604020202020204" pitchFamily="34" charset="0"/>
                <a:hlinkClick r:id="rId3"/>
              </a:rPr>
              <a:t>Dimensional Modeling: In a Business Intelligence </a:t>
            </a:r>
            <a:r>
              <a:rPr lang="en-CA" sz="2400" dirty="0" smtClean="0">
                <a:solidFill>
                  <a:prstClr val="white"/>
                </a:solidFill>
                <a:latin typeface="Arial" panose="020B0604020202020204" pitchFamily="34" charset="0"/>
                <a:hlinkClick r:id="rId3"/>
              </a:rPr>
              <a:t>Environment</a:t>
            </a:r>
            <a:endParaRPr lang="en-CA" sz="2400" dirty="0" smtClean="0">
              <a:solidFill>
                <a:prstClr val="white"/>
              </a:solidFill>
              <a:latin typeface="Arial" panose="020B0604020202020204" pitchFamily="34" charset="0"/>
            </a:endParaRPr>
          </a:p>
          <a:p>
            <a:pPr eaLnBrk="0" fontAlgn="base" hangingPunct="0">
              <a:spcBef>
                <a:spcPct val="0"/>
              </a:spcBef>
              <a:spcAft>
                <a:spcPct val="0"/>
              </a:spcAft>
            </a:pPr>
            <a:r>
              <a:rPr lang="en-CA" sz="2400" dirty="0">
                <a:solidFill>
                  <a:prstClr val="white"/>
                </a:solidFill>
                <a:latin typeface="Arial" panose="020B0604020202020204" pitchFamily="34" charset="0"/>
              </a:rPr>
              <a:t>Chuck </a:t>
            </a:r>
            <a:r>
              <a:rPr lang="en-CA" sz="2400" dirty="0" smtClean="0">
                <a:solidFill>
                  <a:prstClr val="white"/>
                </a:solidFill>
                <a:latin typeface="Arial" panose="020B0604020202020204" pitchFamily="34" charset="0"/>
              </a:rPr>
              <a:t>Ballard, Daniel </a:t>
            </a:r>
            <a:r>
              <a:rPr lang="en-CA" sz="2400" dirty="0">
                <a:solidFill>
                  <a:prstClr val="white"/>
                </a:solidFill>
                <a:latin typeface="Arial" panose="020B0604020202020204" pitchFamily="34" charset="0"/>
              </a:rPr>
              <a:t>M. </a:t>
            </a:r>
            <a:r>
              <a:rPr lang="en-CA" sz="2400" dirty="0" smtClean="0">
                <a:solidFill>
                  <a:prstClr val="white"/>
                </a:solidFill>
                <a:latin typeface="Arial" panose="020B0604020202020204" pitchFamily="34" charset="0"/>
              </a:rPr>
              <a:t>Farrell, Amit Gupta, Carlos </a:t>
            </a:r>
            <a:r>
              <a:rPr lang="en-CA" sz="2400" dirty="0" err="1" smtClean="0">
                <a:solidFill>
                  <a:prstClr val="white"/>
                </a:solidFill>
                <a:latin typeface="Arial" panose="020B0604020202020204" pitchFamily="34" charset="0"/>
              </a:rPr>
              <a:t>Mazuela</a:t>
            </a:r>
            <a:r>
              <a:rPr lang="en-CA" sz="2400" dirty="0" smtClean="0">
                <a:solidFill>
                  <a:prstClr val="white"/>
                </a:solidFill>
                <a:latin typeface="Arial" panose="020B0604020202020204" pitchFamily="34" charset="0"/>
              </a:rPr>
              <a:t>, Stanislav </a:t>
            </a:r>
            <a:r>
              <a:rPr lang="en-CA" sz="2400" dirty="0" err="1" smtClean="0">
                <a:solidFill>
                  <a:prstClr val="white"/>
                </a:solidFill>
                <a:latin typeface="Arial" panose="020B0604020202020204" pitchFamily="34" charset="0"/>
              </a:rPr>
              <a:t>Vohnik</a:t>
            </a:r>
            <a:endParaRPr lang="en-CA" sz="2400" dirty="0" smtClean="0">
              <a:solidFill>
                <a:prstClr val="white"/>
              </a:solidFill>
              <a:latin typeface="Arial" panose="020B0604020202020204" pitchFamily="34" charset="0"/>
            </a:endParaRPr>
          </a:p>
          <a:p>
            <a:pPr eaLnBrk="0" fontAlgn="base" hangingPunct="0">
              <a:spcBef>
                <a:spcPct val="0"/>
              </a:spcBef>
              <a:spcAft>
                <a:spcPct val="0"/>
              </a:spcAft>
            </a:pPr>
            <a:r>
              <a:rPr lang="en-CA" sz="2400" dirty="0" smtClean="0">
                <a:solidFill>
                  <a:prstClr val="white"/>
                </a:solidFill>
                <a:latin typeface="Arial" panose="020B0604020202020204" pitchFamily="34" charset="0"/>
              </a:rPr>
              <a:t>2006, IBM Redbooks</a:t>
            </a:r>
          </a:p>
          <a:p>
            <a:pPr eaLnBrk="0" fontAlgn="base" hangingPunct="0">
              <a:spcBef>
                <a:spcPct val="0"/>
              </a:spcBef>
              <a:spcAft>
                <a:spcPct val="0"/>
              </a:spcAft>
            </a:pPr>
            <a:endParaRPr lang="en-CA" sz="2400" dirty="0">
              <a:solidFill>
                <a:prstClr val="white"/>
              </a:solidFill>
              <a:latin typeface="Arial" panose="020B0604020202020204" pitchFamily="34" charset="0"/>
            </a:endParaRPr>
          </a:p>
        </p:txBody>
      </p:sp>
      <p:pic>
        <p:nvPicPr>
          <p:cNvPr id="7" name="Picture 6"/>
          <p:cNvPicPr>
            <a:picLocks noChangeAspect="1"/>
          </p:cNvPicPr>
          <p:nvPr/>
        </p:nvPicPr>
        <p:blipFill>
          <a:blip r:embed="rId4"/>
          <a:stretch>
            <a:fillRect/>
          </a:stretch>
        </p:blipFill>
        <p:spPr>
          <a:xfrm>
            <a:off x="1200969" y="2349482"/>
            <a:ext cx="1966963" cy="2084259"/>
          </a:xfrm>
          <a:prstGeom prst="rect">
            <a:avLst/>
          </a:prstGeom>
        </p:spPr>
      </p:pic>
    </p:spTree>
    <p:extLst>
      <p:ext uri="{BB962C8B-B14F-4D97-AF65-F5344CB8AC3E}">
        <p14:creationId xmlns:p14="http://schemas.microsoft.com/office/powerpoint/2010/main" val="2845811450"/>
      </p:ext>
    </p:extLst>
  </p:cSld>
  <p:clrMapOvr>
    <a:masterClrMapping/>
  </p:clrMapOvr>
  <p:transition>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612775" y="228600"/>
            <a:ext cx="8153400" cy="990600"/>
          </a:xfrm>
        </p:spPr>
        <p:txBody>
          <a:bodyPr/>
          <a:lstStyle/>
          <a:p>
            <a:pPr eaLnBrk="1" hangingPunct="1">
              <a:defRPr/>
            </a:pPr>
            <a:r>
              <a:rPr lang="en-US" dirty="0" smtClean="0"/>
              <a:t>Outline</a:t>
            </a:r>
          </a:p>
        </p:txBody>
      </p:sp>
      <p:sp>
        <p:nvSpPr>
          <p:cNvPr id="14339" name="Content Placeholder 2"/>
          <p:cNvSpPr>
            <a:spLocks noGrp="1"/>
          </p:cNvSpPr>
          <p:nvPr>
            <p:ph sz="quarter" idx="1"/>
          </p:nvPr>
        </p:nvSpPr>
        <p:spPr>
          <a:xfrm>
            <a:off x="609600" y="1905000"/>
            <a:ext cx="8153400" cy="4495800"/>
          </a:xfrm>
        </p:spPr>
        <p:txBody>
          <a:bodyPr/>
          <a:lstStyle/>
          <a:p>
            <a:pPr eaLnBrk="1" hangingPunct="1"/>
            <a:r>
              <a:rPr lang="en-US" altLang="en-US" sz="2400" smtClean="0">
                <a:latin typeface="Arial" panose="020B0604020202020204" pitchFamily="34" charset="0"/>
                <a:cs typeface="Arial" panose="020B0604020202020204" pitchFamily="34" charset="0"/>
              </a:rPr>
              <a:t>OLTP vs. OLAP</a:t>
            </a:r>
          </a:p>
          <a:p>
            <a:pPr eaLnBrk="1" hangingPunct="1"/>
            <a:r>
              <a:rPr lang="en-US" altLang="en-US" sz="2400" smtClean="0">
                <a:latin typeface="Arial" panose="020B0604020202020204" pitchFamily="34" charset="0"/>
                <a:cs typeface="Arial" panose="020B0604020202020204" pitchFamily="34" charset="0"/>
              </a:rPr>
              <a:t>Multidimensional model</a:t>
            </a:r>
          </a:p>
          <a:p>
            <a:pPr lvl="1"/>
            <a:r>
              <a:rPr lang="en-US" altLang="en-US" sz="2400" smtClean="0">
                <a:latin typeface="Arial" panose="020B0604020202020204" pitchFamily="34" charset="0"/>
                <a:cs typeface="Arial" panose="020B0604020202020204" pitchFamily="34" charset="0"/>
              </a:rPr>
              <a:t>Star Schema</a:t>
            </a:r>
          </a:p>
          <a:p>
            <a:pPr lvl="2"/>
            <a:r>
              <a:rPr lang="en-US" altLang="en-US" sz="2400" smtClean="0">
                <a:latin typeface="Arial" panose="020B0604020202020204" pitchFamily="34" charset="0"/>
                <a:cs typeface="Arial" panose="020B0604020202020204" pitchFamily="34" charset="0"/>
              </a:rPr>
              <a:t>Dimension Tables</a:t>
            </a:r>
          </a:p>
          <a:p>
            <a:pPr lvl="2"/>
            <a:r>
              <a:rPr lang="en-US" altLang="en-US" sz="2400" smtClean="0">
                <a:latin typeface="Arial" panose="020B0604020202020204" pitchFamily="34" charset="0"/>
                <a:cs typeface="Arial" panose="020B0604020202020204" pitchFamily="34" charset="0"/>
              </a:rPr>
              <a:t>Fact Table</a:t>
            </a:r>
          </a:p>
          <a:p>
            <a:pPr lvl="1"/>
            <a:r>
              <a:rPr lang="en-US" altLang="en-US" sz="2400" smtClean="0">
                <a:latin typeface="Arial" panose="020B0604020202020204" pitchFamily="34" charset="0"/>
                <a:cs typeface="Arial" panose="020B0604020202020204" pitchFamily="34" charset="0"/>
              </a:rPr>
              <a:t>Multidimensional Analysis</a:t>
            </a:r>
          </a:p>
          <a:p>
            <a:pPr eaLnBrk="1" hangingPunct="1"/>
            <a:r>
              <a:rPr lang="en-US" altLang="en-US" sz="2800" smtClean="0">
                <a:latin typeface="Arial" panose="020B0604020202020204" pitchFamily="34" charset="0"/>
                <a:cs typeface="Arial" panose="020B0604020202020204" pitchFamily="34" charset="0"/>
              </a:rPr>
              <a:t>SAP BW Datawarehouse</a:t>
            </a:r>
          </a:p>
          <a:p>
            <a:pPr eaLnBrk="1" hangingPunct="1"/>
            <a:endParaRPr lang="en-US" altLang="en-US" smtClean="0"/>
          </a:p>
        </p:txBody>
      </p:sp>
    </p:spTree>
    <p:extLst>
      <p:ext uri="{BB962C8B-B14F-4D97-AF65-F5344CB8AC3E}">
        <p14:creationId xmlns:p14="http://schemas.microsoft.com/office/powerpoint/2010/main" val="3810076224"/>
      </p:ext>
    </p:extLst>
  </p:cSld>
  <p:clrMapOvr>
    <a:masterClrMapping/>
  </p:clrMapOvr>
  <p:transition>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3225" y="1524000"/>
            <a:ext cx="8518525"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itle 3"/>
          <p:cNvSpPr>
            <a:spLocks noGrp="1"/>
          </p:cNvSpPr>
          <p:nvPr>
            <p:ph type="title"/>
          </p:nvPr>
        </p:nvSpPr>
        <p:spPr>
          <a:xfrm>
            <a:off x="457200" y="292100"/>
            <a:ext cx="8534400" cy="1384300"/>
          </a:xfrm>
        </p:spPr>
        <p:txBody>
          <a:bodyPr/>
          <a:lstStyle/>
          <a:p>
            <a:r>
              <a:rPr lang="en-US" altLang="en-US" dirty="0" smtClean="0">
                <a:solidFill>
                  <a:srgbClr val="FFC000"/>
                </a:solidFill>
              </a:rPr>
              <a:t>OLTP vs. OLAP Systems</a:t>
            </a:r>
          </a:p>
        </p:txBody>
      </p:sp>
      <p:sp>
        <p:nvSpPr>
          <p:cNvPr id="15364" name="Rectangle 5"/>
          <p:cNvSpPr>
            <a:spLocks noChangeArrowheads="1"/>
          </p:cNvSpPr>
          <p:nvPr/>
        </p:nvSpPr>
        <p:spPr bwMode="auto">
          <a:xfrm>
            <a:off x="533400" y="6167438"/>
            <a:ext cx="8258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50000"/>
              </a:spcBef>
              <a:spcAft>
                <a:spcPct val="0"/>
              </a:spcAft>
              <a:buClrTx/>
              <a:buSzTx/>
              <a:buFontTx/>
              <a:buNone/>
            </a:pPr>
            <a:r>
              <a:rPr lang="en-US" altLang="en-US" sz="1200">
                <a:solidFill>
                  <a:prstClr val="white"/>
                </a:solidFill>
                <a:latin typeface="Arial" panose="020B0604020202020204" pitchFamily="34" charset="0"/>
              </a:rPr>
              <a:t>Source:  </a:t>
            </a:r>
            <a:r>
              <a:rPr lang="en-US" altLang="en-US" sz="1200">
                <a:solidFill>
                  <a:prstClr val="white"/>
                </a:solidFill>
                <a:latin typeface="Arial" panose="020B0604020202020204" pitchFamily="34" charset="0"/>
                <a:hlinkClick r:id="rId4"/>
              </a:rPr>
              <a:t>Datawarehouse4u.Info. OLTP vs. OLAP. Retrieved from http://datawarehouse4u.info/OLTP-vs-OLAP.html</a:t>
            </a:r>
            <a:endParaRPr lang="en-US" altLang="en-US" sz="1200">
              <a:solidFill>
                <a:prstClr val="white"/>
              </a:solidFill>
              <a:latin typeface="Arial" panose="020B0604020202020204" pitchFamily="34" charset="0"/>
            </a:endParaRPr>
          </a:p>
        </p:txBody>
      </p:sp>
    </p:spTree>
    <p:extLst>
      <p:ext uri="{BB962C8B-B14F-4D97-AF65-F5344CB8AC3E}">
        <p14:creationId xmlns:p14="http://schemas.microsoft.com/office/powerpoint/2010/main" val="2985073456"/>
      </p:ext>
    </p:extLst>
  </p:cSld>
  <p:clrMapOvr>
    <a:masterClrMapping/>
  </p:clrMapOvr>
  <p:transition>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eaLnBrk="1" hangingPunct="1">
              <a:defRPr/>
            </a:pPr>
            <a:r>
              <a:rPr lang="en-US" smtClean="0"/>
              <a:t>OLTP vs. OLAP Data Models</a:t>
            </a:r>
          </a:p>
        </p:txBody>
      </p:sp>
      <p:sp>
        <p:nvSpPr>
          <p:cNvPr id="16387" name="Rectangle 3"/>
          <p:cNvSpPr>
            <a:spLocks noGrp="1" noChangeArrowheads="1"/>
          </p:cNvSpPr>
          <p:nvPr>
            <p:ph idx="1"/>
          </p:nvPr>
        </p:nvSpPr>
        <p:spPr>
          <a:xfrm>
            <a:off x="612775" y="1600200"/>
            <a:ext cx="8153400" cy="4495800"/>
          </a:xfrm>
        </p:spPr>
        <p:txBody>
          <a:bodyPr/>
          <a:lstStyle/>
          <a:p>
            <a:pPr eaLnBrk="1" hangingPunct="1"/>
            <a:r>
              <a:rPr lang="en-US" altLang="en-US" smtClean="0"/>
              <a:t>OLTP data models built to enhance </a:t>
            </a:r>
            <a:r>
              <a:rPr lang="en-US" altLang="en-US" i="1" smtClean="0"/>
              <a:t>transaction</a:t>
            </a:r>
            <a:r>
              <a:rPr lang="en-US" altLang="en-US" smtClean="0"/>
              <a:t> speed</a:t>
            </a:r>
          </a:p>
          <a:p>
            <a:pPr marL="692150" lvl="1" indent="-347663" eaLnBrk="1" hangingPunct="1"/>
            <a:r>
              <a:rPr lang="en-US" altLang="en-US" smtClean="0"/>
              <a:t>Highly normalized – low redundancy</a:t>
            </a:r>
          </a:p>
          <a:p>
            <a:pPr eaLnBrk="1" hangingPunct="1"/>
            <a:r>
              <a:rPr lang="en-US" altLang="en-US" smtClean="0"/>
              <a:t>OLAP data models built to enhance dimensional </a:t>
            </a:r>
            <a:r>
              <a:rPr lang="en-US" altLang="en-US" i="1" smtClean="0"/>
              <a:t>analysis</a:t>
            </a:r>
            <a:r>
              <a:rPr lang="en-US" altLang="en-US" smtClean="0"/>
              <a:t> speed</a:t>
            </a:r>
          </a:p>
          <a:p>
            <a:pPr marL="692150" lvl="1" indent="-347663" eaLnBrk="1" hangingPunct="1"/>
            <a:r>
              <a:rPr lang="en-US" altLang="en-US" smtClean="0"/>
              <a:t>Not normalized – high redundancy (star schema)</a:t>
            </a:r>
          </a:p>
          <a:p>
            <a:pPr marL="692150" lvl="1" indent="-347663" eaLnBrk="1" hangingPunct="1"/>
            <a:r>
              <a:rPr lang="en-US" altLang="en-US" smtClean="0"/>
              <a:t>Organized based on analysis business logic</a:t>
            </a:r>
          </a:p>
          <a:p>
            <a:pPr marL="692150" lvl="1" indent="-347663" eaLnBrk="1" hangingPunct="1"/>
            <a:r>
              <a:rPr lang="en-US" altLang="en-US" smtClean="0"/>
              <a:t>Star schema is the basic design</a:t>
            </a:r>
          </a:p>
          <a:p>
            <a:pPr eaLnBrk="1" hangingPunct="1">
              <a:buFont typeface="Wingdings" panose="05000000000000000000" pitchFamily="2" charset="2"/>
              <a:buNone/>
            </a:pPr>
            <a:endParaRPr lang="en-US" altLang="en-US" i="1" smtClean="0">
              <a:solidFill>
                <a:schemeClr val="folHlink"/>
              </a:solidFill>
            </a:endParaRPr>
          </a:p>
          <a:p>
            <a:pPr marL="692150" lvl="1" indent="-347663" eaLnBrk="1" hangingPunct="1">
              <a:buFont typeface="Wingdings" panose="05000000000000000000" pitchFamily="2" charset="2"/>
              <a:buNone/>
            </a:pPr>
            <a:endParaRPr lang="en-US" altLang="en-US" sz="2100" i="1" smtClean="0">
              <a:solidFill>
                <a:schemeClr val="folHlink"/>
              </a:solidFill>
            </a:endParaRPr>
          </a:p>
        </p:txBody>
      </p:sp>
    </p:spTree>
    <p:extLst>
      <p:ext uri="{BB962C8B-B14F-4D97-AF65-F5344CB8AC3E}">
        <p14:creationId xmlns:p14="http://schemas.microsoft.com/office/powerpoint/2010/main" val="850935585"/>
      </p:ext>
    </p:extLst>
  </p:cSld>
  <p:clrMapOvr>
    <a:masterClrMapping/>
  </p:clrMapOvr>
  <p:transition>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en-US" dirty="0" smtClean="0">
                <a:solidFill>
                  <a:srgbClr val="FFC000"/>
                </a:solidFill>
              </a:rPr>
              <a:t>OLTP Example (Partial)</a:t>
            </a:r>
            <a:r>
              <a:rPr lang="en-US" altLang="en-US" sz="3500" dirty="0" smtClean="0"/>
              <a:t/>
            </a:r>
            <a:br>
              <a:rPr lang="en-US" altLang="en-US" sz="3500" dirty="0" smtClean="0"/>
            </a:br>
            <a:endParaRPr lang="en-US" altLang="en-US" sz="3500" dirty="0" smtClean="0"/>
          </a:p>
        </p:txBody>
      </p:sp>
      <p:pic>
        <p:nvPicPr>
          <p:cNvPr id="1843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90800" y="1371600"/>
            <a:ext cx="3733800" cy="45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Rectangle 5"/>
          <p:cNvSpPr>
            <a:spLocks noChangeArrowheads="1"/>
          </p:cNvSpPr>
          <p:nvPr/>
        </p:nvSpPr>
        <p:spPr bwMode="auto">
          <a:xfrm>
            <a:off x="295275" y="6167438"/>
            <a:ext cx="8721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50000"/>
              </a:spcBef>
              <a:spcAft>
                <a:spcPct val="0"/>
              </a:spcAft>
              <a:buClrTx/>
              <a:buSzTx/>
              <a:buFontTx/>
              <a:buNone/>
            </a:pPr>
            <a:r>
              <a:rPr lang="en-US" altLang="en-US" sz="1200">
                <a:solidFill>
                  <a:prstClr val="white"/>
                </a:solidFill>
                <a:latin typeface="Arial" panose="020B0604020202020204" pitchFamily="34" charset="0"/>
              </a:rPr>
              <a:t>Source:  </a:t>
            </a:r>
            <a:r>
              <a:rPr lang="en-US" altLang="en-US" sz="1200">
                <a:solidFill>
                  <a:prstClr val="white"/>
                </a:solidFill>
                <a:latin typeface="Arial" panose="020B0604020202020204" pitchFamily="34" charset="0"/>
                <a:hlinkClick r:id="rId4"/>
              </a:rPr>
              <a:t>Mailvaganam, H. (2007).  Introduction to OLAP.  </a:t>
            </a:r>
            <a:r>
              <a:rPr lang="en-US" altLang="en-US" sz="1200" i="1">
                <a:solidFill>
                  <a:prstClr val="white"/>
                </a:solidFill>
                <a:latin typeface="Arial" panose="020B0604020202020204" pitchFamily="34" charset="0"/>
                <a:hlinkClick r:id="rId4"/>
              </a:rPr>
              <a:t>Data Warehousing Review</a:t>
            </a:r>
            <a:r>
              <a:rPr lang="en-US" altLang="en-US" sz="1200">
                <a:solidFill>
                  <a:prstClr val="white"/>
                </a:solidFill>
                <a:latin typeface="Arial" panose="020B0604020202020204" pitchFamily="34" charset="0"/>
                <a:hlinkClick r:id="rId4"/>
              </a:rPr>
              <a:t>.  Retrieved from http://www.dwreview.com/OLAP/Introduction_OLAP.html - Introduction to OLAP</a:t>
            </a:r>
            <a:r>
              <a:rPr lang="en-US" altLang="en-US" sz="1200">
                <a:solidFill>
                  <a:prstClr val="white"/>
                </a:solidFill>
                <a:latin typeface="Arial" panose="020B0604020202020204" pitchFamily="34" charset="0"/>
              </a:rPr>
              <a:t>  </a:t>
            </a:r>
          </a:p>
        </p:txBody>
      </p:sp>
    </p:spTree>
    <p:extLst>
      <p:ext uri="{BB962C8B-B14F-4D97-AF65-F5344CB8AC3E}">
        <p14:creationId xmlns:p14="http://schemas.microsoft.com/office/powerpoint/2010/main" val="681862834"/>
      </p:ext>
    </p:extLst>
  </p:cSld>
  <p:clrMapOvr>
    <a:masterClrMapping/>
  </p:clrMapOvr>
  <p:transition>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254000"/>
            <a:ext cx="8229600" cy="1143000"/>
          </a:xfrm>
        </p:spPr>
        <p:txBody>
          <a:bodyPr/>
          <a:lstStyle/>
          <a:p>
            <a:pPr marL="54864" eaLnBrk="1" fontAlgn="auto" hangingPunct="1">
              <a:spcAft>
                <a:spcPts val="0"/>
              </a:spcAft>
              <a:defRPr/>
            </a:pPr>
            <a:r>
              <a:rPr lang="en-US" dirty="0" smtClean="0"/>
              <a:t>Star Schema </a:t>
            </a:r>
          </a:p>
        </p:txBody>
      </p:sp>
      <p:sp>
        <p:nvSpPr>
          <p:cNvPr id="20483" name="Rectangle 3"/>
          <p:cNvSpPr>
            <a:spLocks noGrp="1" noChangeArrowheads="1"/>
          </p:cNvSpPr>
          <p:nvPr>
            <p:ph idx="1"/>
          </p:nvPr>
        </p:nvSpPr>
        <p:spPr>
          <a:xfrm>
            <a:off x="381000" y="1646238"/>
            <a:ext cx="8382000" cy="4221162"/>
          </a:xfrm>
        </p:spPr>
        <p:txBody>
          <a:bodyPr/>
          <a:lstStyle/>
          <a:p>
            <a:pPr eaLnBrk="1" hangingPunct="1">
              <a:lnSpc>
                <a:spcPct val="80000"/>
              </a:lnSpc>
            </a:pPr>
            <a:r>
              <a:rPr lang="en-US" altLang="en-US" smtClean="0">
                <a:solidFill>
                  <a:srgbClr val="66FF33"/>
                </a:solidFill>
              </a:rPr>
              <a:t>Multidimensional </a:t>
            </a:r>
            <a:r>
              <a:rPr lang="en-US" altLang="en-US" smtClean="0"/>
              <a:t>data models are needed for the creation of data warehouses</a:t>
            </a:r>
          </a:p>
          <a:p>
            <a:pPr eaLnBrk="1" hangingPunct="1">
              <a:lnSpc>
                <a:spcPct val="80000"/>
              </a:lnSpc>
            </a:pPr>
            <a:r>
              <a:rPr lang="en-US" altLang="en-US" smtClean="0"/>
              <a:t>The </a:t>
            </a:r>
            <a:r>
              <a:rPr lang="en-US" altLang="en-US" smtClean="0">
                <a:solidFill>
                  <a:srgbClr val="66FF33"/>
                </a:solidFill>
              </a:rPr>
              <a:t>classic star schema</a:t>
            </a:r>
            <a:r>
              <a:rPr lang="en-US" altLang="en-US" smtClean="0"/>
              <a:t> is a commonly used multi-dimensional model</a:t>
            </a:r>
          </a:p>
          <a:p>
            <a:pPr eaLnBrk="1" hangingPunct="1">
              <a:lnSpc>
                <a:spcPct val="80000"/>
              </a:lnSpc>
            </a:pPr>
            <a:r>
              <a:rPr lang="en-US" altLang="en-US" smtClean="0"/>
              <a:t>This database schema classifies two groups of data: </a:t>
            </a:r>
            <a:r>
              <a:rPr lang="en-US" altLang="en-US" smtClean="0">
                <a:solidFill>
                  <a:srgbClr val="66FF33"/>
                </a:solidFill>
              </a:rPr>
              <a:t>facts</a:t>
            </a:r>
            <a:r>
              <a:rPr lang="en-US" altLang="en-US" smtClean="0"/>
              <a:t> (</a:t>
            </a:r>
            <a:r>
              <a:rPr lang="en-US" altLang="en-US" i="1" smtClean="0"/>
              <a:t>sales</a:t>
            </a:r>
            <a:r>
              <a:rPr lang="en-US" altLang="en-US" smtClean="0"/>
              <a:t> or </a:t>
            </a:r>
            <a:r>
              <a:rPr lang="en-US" altLang="en-US" i="1" smtClean="0"/>
              <a:t>quantity</a:t>
            </a:r>
            <a:r>
              <a:rPr lang="en-US" altLang="en-US" smtClean="0"/>
              <a:t>, for example) and </a:t>
            </a:r>
            <a:r>
              <a:rPr lang="en-US" altLang="en-US" smtClean="0">
                <a:solidFill>
                  <a:srgbClr val="66FF33"/>
                </a:solidFill>
              </a:rPr>
              <a:t>dimension </a:t>
            </a:r>
            <a:r>
              <a:rPr lang="en-US" altLang="en-US" smtClean="0"/>
              <a:t>attributes (</a:t>
            </a:r>
            <a:r>
              <a:rPr lang="en-US" altLang="en-US" i="1" smtClean="0"/>
              <a:t>customer, material, time, </a:t>
            </a:r>
            <a:r>
              <a:rPr lang="en-US" altLang="en-US" smtClean="0"/>
              <a:t>for example). </a:t>
            </a:r>
          </a:p>
          <a:p>
            <a:pPr eaLnBrk="1" hangingPunct="1">
              <a:lnSpc>
                <a:spcPct val="80000"/>
              </a:lnSpc>
            </a:pPr>
            <a:r>
              <a:rPr lang="en-US" altLang="en-US" smtClean="0">
                <a:solidFill>
                  <a:srgbClr val="66FF33"/>
                </a:solidFill>
              </a:rPr>
              <a:t>Facts</a:t>
            </a:r>
            <a:r>
              <a:rPr lang="en-US" altLang="en-US" smtClean="0"/>
              <a:t> are the focus of the analysis of a business' activities. The fact data (values for the facts) are stored in a </a:t>
            </a:r>
            <a:r>
              <a:rPr lang="en-US" altLang="en-US" smtClean="0">
                <a:solidFill>
                  <a:srgbClr val="FFFF00"/>
                </a:solidFill>
              </a:rPr>
              <a:t>highly normalized </a:t>
            </a:r>
            <a:r>
              <a:rPr lang="en-US" altLang="en-US" smtClean="0"/>
              <a:t>fact table. </a:t>
            </a:r>
          </a:p>
          <a:p>
            <a:pPr eaLnBrk="1" hangingPunct="1">
              <a:lnSpc>
                <a:spcPct val="80000"/>
              </a:lnSpc>
              <a:buFontTx/>
              <a:buNone/>
            </a:pPr>
            <a:endParaRPr lang="en-US" altLang="en-US" sz="2800" smtClean="0"/>
          </a:p>
        </p:txBody>
      </p:sp>
    </p:spTree>
    <p:extLst>
      <p:ext uri="{BB962C8B-B14F-4D97-AF65-F5344CB8AC3E}">
        <p14:creationId xmlns:p14="http://schemas.microsoft.com/office/powerpoint/2010/main" val="3368240110"/>
      </p:ext>
    </p:extLst>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Objectives </a:t>
            </a:r>
            <a:endParaRPr lang="en-US" dirty="0"/>
          </a:p>
        </p:txBody>
      </p:sp>
      <p:sp>
        <p:nvSpPr>
          <p:cNvPr id="3" name="Text Placeholder 2"/>
          <p:cNvSpPr>
            <a:spLocks noGrp="1"/>
          </p:cNvSpPr>
          <p:nvPr>
            <p:ph type="body" sz="quarter" idx="10"/>
          </p:nvPr>
        </p:nvSpPr>
        <p:spPr>
          <a:xfrm>
            <a:off x="395718" y="1332099"/>
            <a:ext cx="8494713" cy="4391026"/>
          </a:xfrm>
        </p:spPr>
        <p:txBody>
          <a:bodyPr>
            <a:noAutofit/>
          </a:bodyPr>
          <a:lstStyle/>
          <a:p>
            <a:r>
              <a:rPr lang="en-US" dirty="0"/>
              <a:t>Learn about analytics applications from SAP </a:t>
            </a:r>
          </a:p>
          <a:p>
            <a:r>
              <a:rPr lang="en-US" dirty="0"/>
              <a:t>Discover where to find resources for teaching with SAP analytics solutions</a:t>
            </a:r>
          </a:p>
          <a:p>
            <a:pPr lvl="0"/>
            <a:r>
              <a:rPr lang="en-US" dirty="0"/>
              <a:t>Acquire a bit of background information on in-memory and distributed database solutions</a:t>
            </a:r>
          </a:p>
          <a:p>
            <a:r>
              <a:rPr lang="en-US" dirty="0" smtClean="0"/>
              <a:t>Gain </a:t>
            </a:r>
            <a:r>
              <a:rPr lang="en-US" dirty="0"/>
              <a:t>experience working through curricula available for UA members</a:t>
            </a:r>
          </a:p>
          <a:p>
            <a:r>
              <a:rPr lang="en-US" dirty="0"/>
              <a:t>Test drive SAP analytical tools</a:t>
            </a:r>
          </a:p>
          <a:p>
            <a:pPr lvl="2"/>
            <a:r>
              <a:rPr lang="en-US" dirty="0" smtClean="0"/>
              <a:t>SAP Business Warehouse (BW)</a:t>
            </a:r>
          </a:p>
          <a:p>
            <a:pPr lvl="2"/>
            <a:r>
              <a:rPr lang="en-US" dirty="0" err="1" smtClean="0"/>
              <a:t>BEx</a:t>
            </a:r>
            <a:r>
              <a:rPr lang="en-US" dirty="0" smtClean="0"/>
              <a:t> Query Designer</a:t>
            </a:r>
          </a:p>
          <a:p>
            <a:pPr lvl="2"/>
            <a:r>
              <a:rPr lang="en-US" dirty="0" smtClean="0"/>
              <a:t>SAP </a:t>
            </a:r>
            <a:r>
              <a:rPr lang="en-US" dirty="0" err="1" smtClean="0"/>
              <a:t>BusinessObjects</a:t>
            </a:r>
            <a:r>
              <a:rPr lang="en-US" dirty="0" smtClean="0"/>
              <a:t> Analysis</a:t>
            </a:r>
          </a:p>
          <a:p>
            <a:pPr lvl="2"/>
            <a:r>
              <a:rPr lang="en-US" dirty="0" smtClean="0"/>
              <a:t>SAP Predictive Analytics:</a:t>
            </a:r>
          </a:p>
          <a:p>
            <a:pPr lvl="3"/>
            <a:r>
              <a:rPr lang="en-US" dirty="0" smtClean="0"/>
              <a:t>Lumira</a:t>
            </a:r>
          </a:p>
          <a:p>
            <a:pPr lvl="3"/>
            <a:r>
              <a:rPr lang="en-US" dirty="0" smtClean="0"/>
              <a:t>Infinite Insight (Automated Mode)</a:t>
            </a:r>
          </a:p>
          <a:p>
            <a:pPr lvl="3"/>
            <a:r>
              <a:rPr lang="en-US" dirty="0" smtClean="0"/>
              <a:t>Expert Analysis </a:t>
            </a:r>
          </a:p>
          <a:p>
            <a:pPr lvl="2"/>
            <a:r>
              <a:rPr lang="en-US" dirty="0" smtClean="0"/>
              <a:t>SAP </a:t>
            </a:r>
            <a:r>
              <a:rPr lang="en-US" dirty="0" err="1"/>
              <a:t>BusinessObjects</a:t>
            </a:r>
            <a:r>
              <a:rPr lang="en-US" dirty="0"/>
              <a:t> Design </a:t>
            </a:r>
            <a:r>
              <a:rPr lang="en-US" dirty="0" smtClean="0"/>
              <a:t>Studio</a:t>
            </a:r>
          </a:p>
          <a:p>
            <a:pPr lvl="2"/>
            <a:endParaRPr lang="en-US" dirty="0"/>
          </a:p>
          <a:p>
            <a:pPr lvl="2"/>
            <a:endParaRPr lang="en-US" dirty="0" smtClean="0"/>
          </a:p>
        </p:txBody>
      </p:sp>
    </p:spTree>
    <p:extLst>
      <p:ext uri="{BB962C8B-B14F-4D97-AF65-F5344CB8AC3E}">
        <p14:creationId xmlns:p14="http://schemas.microsoft.com/office/powerpoint/2010/main" val="131903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lstStyle/>
          <a:p>
            <a:pPr marL="54864" eaLnBrk="1" fontAlgn="auto" hangingPunct="1">
              <a:spcAft>
                <a:spcPts val="0"/>
              </a:spcAft>
              <a:defRPr/>
            </a:pPr>
            <a:r>
              <a:rPr lang="en-US" dirty="0" smtClean="0"/>
              <a:t>Star Schema</a:t>
            </a:r>
          </a:p>
        </p:txBody>
      </p:sp>
      <p:pic>
        <p:nvPicPr>
          <p:cNvPr id="21507" name="Picture 2"/>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a:xfrm>
            <a:off x="457200" y="1447800"/>
            <a:ext cx="8281988" cy="5181600"/>
          </a:xfrm>
          <a:noFill/>
        </p:spPr>
      </p:pic>
    </p:spTree>
    <p:extLst>
      <p:ext uri="{BB962C8B-B14F-4D97-AF65-F5344CB8AC3E}">
        <p14:creationId xmlns:p14="http://schemas.microsoft.com/office/powerpoint/2010/main" val="4117107986"/>
      </p:ext>
    </p:extLst>
  </p:cSld>
  <p:clrMapOvr>
    <a:masterClrMapping/>
  </p:clrMapOvr>
  <p:transition>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254000"/>
            <a:ext cx="8229600" cy="1143000"/>
          </a:xfrm>
        </p:spPr>
        <p:txBody>
          <a:bodyPr/>
          <a:lstStyle/>
          <a:p>
            <a:pPr marL="54864" eaLnBrk="1" fontAlgn="auto" hangingPunct="1">
              <a:spcAft>
                <a:spcPts val="0"/>
              </a:spcAft>
              <a:defRPr/>
            </a:pPr>
            <a:r>
              <a:rPr lang="en-US" dirty="0" smtClean="0"/>
              <a:t>Star Schema contd.</a:t>
            </a:r>
          </a:p>
        </p:txBody>
      </p:sp>
      <p:sp>
        <p:nvSpPr>
          <p:cNvPr id="23555" name="Rectangle 3"/>
          <p:cNvSpPr>
            <a:spLocks noGrp="1" noChangeArrowheads="1"/>
          </p:cNvSpPr>
          <p:nvPr>
            <p:ph idx="1"/>
          </p:nvPr>
        </p:nvSpPr>
        <p:spPr>
          <a:xfrm>
            <a:off x="381000" y="1447800"/>
            <a:ext cx="8305800" cy="5211763"/>
          </a:xfrm>
        </p:spPr>
        <p:txBody>
          <a:bodyPr/>
          <a:lstStyle/>
          <a:p>
            <a:pPr eaLnBrk="1" hangingPunct="1"/>
            <a:r>
              <a:rPr lang="en-US" altLang="en-US" sz="2800" dirty="0" smtClean="0"/>
              <a:t>The values of the dimension attributes are stored in various </a:t>
            </a:r>
            <a:r>
              <a:rPr lang="en-US" altLang="en-US" sz="2800" i="1" dirty="0" err="1" smtClean="0">
                <a:solidFill>
                  <a:srgbClr val="FFC000"/>
                </a:solidFill>
              </a:rPr>
              <a:t>denormalized</a:t>
            </a:r>
            <a:r>
              <a:rPr lang="en-US" altLang="en-US" sz="2800" dirty="0" smtClean="0">
                <a:solidFill>
                  <a:srgbClr val="FFC000"/>
                </a:solidFill>
              </a:rPr>
              <a:t> dimension </a:t>
            </a:r>
            <a:r>
              <a:rPr lang="en-US" altLang="en-US" sz="2800" dirty="0" smtClean="0"/>
              <a:t>tables </a:t>
            </a:r>
          </a:p>
          <a:p>
            <a:pPr eaLnBrk="1" hangingPunct="1"/>
            <a:r>
              <a:rPr lang="en-US" altLang="en-US" sz="2800" dirty="0" smtClean="0"/>
              <a:t>The </a:t>
            </a:r>
            <a:r>
              <a:rPr lang="en-US" altLang="en-US" sz="2800" dirty="0" smtClean="0">
                <a:solidFill>
                  <a:srgbClr val="FFC000"/>
                </a:solidFill>
              </a:rPr>
              <a:t>dimension</a:t>
            </a:r>
            <a:r>
              <a:rPr lang="en-US" altLang="en-US" sz="2800" dirty="0" smtClean="0">
                <a:solidFill>
                  <a:srgbClr val="66FF33"/>
                </a:solidFill>
              </a:rPr>
              <a:t> </a:t>
            </a:r>
            <a:r>
              <a:rPr lang="en-US" altLang="en-US" sz="2800" dirty="0" smtClean="0">
                <a:solidFill>
                  <a:srgbClr val="FFC000"/>
                </a:solidFill>
              </a:rPr>
              <a:t>tables</a:t>
            </a:r>
            <a:r>
              <a:rPr lang="en-US" altLang="en-US" sz="2800" dirty="0" smtClean="0"/>
              <a:t> are linked relationally with the central fact table by way of foreign / primary key relationships.</a:t>
            </a:r>
          </a:p>
          <a:p>
            <a:pPr eaLnBrk="1" hangingPunct="1"/>
            <a:r>
              <a:rPr lang="en-US" altLang="en-US" sz="2800" dirty="0" smtClean="0"/>
              <a:t> The </a:t>
            </a:r>
            <a:r>
              <a:rPr lang="en-US" altLang="en-US" sz="2800" dirty="0" smtClean="0">
                <a:solidFill>
                  <a:srgbClr val="FFC000"/>
                </a:solidFill>
              </a:rPr>
              <a:t>dimensional</a:t>
            </a:r>
            <a:r>
              <a:rPr lang="en-US" altLang="en-US" sz="2800" dirty="0" smtClean="0">
                <a:solidFill>
                  <a:srgbClr val="66FF33"/>
                </a:solidFill>
              </a:rPr>
              <a:t> </a:t>
            </a:r>
            <a:r>
              <a:rPr lang="en-US" altLang="en-US" sz="2800" dirty="0" smtClean="0">
                <a:solidFill>
                  <a:srgbClr val="FFC000"/>
                </a:solidFill>
              </a:rPr>
              <a:t>attribute</a:t>
            </a:r>
            <a:r>
              <a:rPr lang="en-US" altLang="en-US" sz="2800" dirty="0" smtClean="0"/>
              <a:t> with the finest level of detail of the corresponding dimension table is a foreign key in the fact table. </a:t>
            </a:r>
          </a:p>
          <a:p>
            <a:pPr eaLnBrk="1" hangingPunct="1"/>
            <a:r>
              <a:rPr lang="en-US" altLang="en-US" sz="2800" dirty="0" smtClean="0"/>
              <a:t>In this way, all data records in the fact table can be identified </a:t>
            </a:r>
            <a:r>
              <a:rPr lang="en-US" altLang="en-US" sz="2800" dirty="0" smtClean="0">
                <a:solidFill>
                  <a:srgbClr val="FFC000"/>
                </a:solidFill>
              </a:rPr>
              <a:t>uniquely</a:t>
            </a:r>
            <a:r>
              <a:rPr lang="en-US" altLang="en-US" sz="2800" dirty="0" smtClean="0"/>
              <a:t>.</a:t>
            </a:r>
          </a:p>
        </p:txBody>
      </p:sp>
    </p:spTree>
    <p:extLst>
      <p:ext uri="{BB962C8B-B14F-4D97-AF65-F5344CB8AC3E}">
        <p14:creationId xmlns:p14="http://schemas.microsoft.com/office/powerpoint/2010/main" val="1484839659"/>
      </p:ext>
    </p:extLst>
  </p:cSld>
  <p:clrMapOvr>
    <a:masterClrMapping/>
  </p:clrMapOvr>
  <p:transition>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26627" name="Rectangle 5"/>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26628" name="Rectangle 6"/>
          <p:cNvSpPr>
            <a:spLocks noChangeArrowheads="1"/>
          </p:cNvSpPr>
          <p:nvPr/>
        </p:nvSpPr>
        <p:spPr bwMode="auto">
          <a:xfrm>
            <a:off x="304800" y="1828800"/>
            <a:ext cx="2133600" cy="2819400"/>
          </a:xfrm>
          <a:prstGeom prst="rect">
            <a:avLst/>
          </a:prstGeom>
          <a:solidFill>
            <a:srgbClr val="DADADA"/>
          </a:solidFill>
          <a:ln>
            <a:noFill/>
          </a:ln>
          <a:effectLst>
            <a:outerShdw dist="107763" dir="2700000" algn="ctr" rotWithShape="0">
              <a:srgbClr val="474747">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20485" name="Rectangle 7"/>
          <p:cNvSpPr>
            <a:spLocks noChangeArrowheads="1"/>
          </p:cNvSpPr>
          <p:nvPr/>
        </p:nvSpPr>
        <p:spPr bwMode="auto">
          <a:xfrm>
            <a:off x="228600" y="457200"/>
            <a:ext cx="8382000" cy="514350"/>
          </a:xfrm>
          <a:prstGeom prst="rect">
            <a:avLst/>
          </a:prstGeom>
          <a:noFill/>
          <a:ln w="9525">
            <a:noFill/>
            <a:miter lim="800000"/>
            <a:headEnd/>
            <a:tailEnd/>
          </a:ln>
        </p:spPr>
        <p:txBody>
          <a:bodyPr lIns="0" tIns="0" rIns="0" bIns="0" anchor="b"/>
          <a:lstStyle/>
          <a:p>
            <a:pPr fontAlgn="base">
              <a:spcBef>
                <a:spcPct val="0"/>
              </a:spcBef>
              <a:spcAft>
                <a:spcPct val="0"/>
              </a:spcAft>
              <a:defRPr/>
            </a:pPr>
            <a:r>
              <a:rPr lang="en-US" sz="4400" dirty="0">
                <a:solidFill>
                  <a:srgbClr val="EBDDC3"/>
                </a:solidFill>
                <a:latin typeface="Arial" charset="0"/>
              </a:rPr>
              <a:t> </a:t>
            </a:r>
            <a:r>
              <a:rPr lang="en-US" sz="4400" dirty="0">
                <a:solidFill>
                  <a:srgbClr val="FFC000"/>
                </a:solidFill>
                <a:effectLst>
                  <a:outerShdw blurRad="38100" dist="38100" dir="2700000" algn="tl">
                    <a:srgbClr val="000000">
                      <a:alpha val="43137"/>
                    </a:srgbClr>
                  </a:outerShdw>
                </a:effectLst>
                <a:latin typeface="Tw Cen MT"/>
              </a:rPr>
              <a:t>Classic</a:t>
            </a:r>
            <a:r>
              <a:rPr lang="en-US" sz="4400" dirty="0">
                <a:solidFill>
                  <a:srgbClr val="EBDDC3"/>
                </a:solidFill>
                <a:latin typeface="Arial" charset="0"/>
              </a:rPr>
              <a:t> </a:t>
            </a:r>
            <a:r>
              <a:rPr lang="en-US" sz="4400" dirty="0">
                <a:solidFill>
                  <a:srgbClr val="FFC000"/>
                </a:solidFill>
                <a:effectLst>
                  <a:outerShdw blurRad="38100" dist="38100" dir="2700000" algn="tl">
                    <a:srgbClr val="000000">
                      <a:alpha val="43137"/>
                    </a:srgbClr>
                  </a:outerShdw>
                </a:effectLst>
                <a:latin typeface="Tw Cen MT"/>
              </a:rPr>
              <a:t>Star Schema</a:t>
            </a:r>
          </a:p>
        </p:txBody>
      </p:sp>
      <p:sp>
        <p:nvSpPr>
          <p:cNvPr id="26630" name="Rectangle 8"/>
          <p:cNvSpPr>
            <a:spLocks noChangeArrowheads="1"/>
          </p:cNvSpPr>
          <p:nvPr/>
        </p:nvSpPr>
        <p:spPr bwMode="auto">
          <a:xfrm>
            <a:off x="3276600" y="4191000"/>
            <a:ext cx="2209800" cy="1905000"/>
          </a:xfrm>
          <a:prstGeom prst="rect">
            <a:avLst/>
          </a:prstGeom>
          <a:solidFill>
            <a:srgbClr val="DADADA"/>
          </a:solidFill>
          <a:ln>
            <a:noFill/>
          </a:ln>
          <a:effectLst>
            <a:outerShdw dist="107763" dir="2700000" algn="ctr" rotWithShape="0">
              <a:srgbClr val="474747">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26631" name="Rectangle 9"/>
          <p:cNvSpPr>
            <a:spLocks noChangeArrowheads="1"/>
          </p:cNvSpPr>
          <p:nvPr/>
        </p:nvSpPr>
        <p:spPr bwMode="auto">
          <a:xfrm>
            <a:off x="3276600" y="1828800"/>
            <a:ext cx="2133600" cy="1905000"/>
          </a:xfrm>
          <a:prstGeom prst="rect">
            <a:avLst/>
          </a:prstGeom>
          <a:solidFill>
            <a:srgbClr val="DADADA"/>
          </a:solidFill>
          <a:ln>
            <a:noFill/>
          </a:ln>
          <a:effectLst>
            <a:outerShdw dist="107763" dir="2700000" algn="ctr" rotWithShape="0">
              <a:srgbClr val="474747">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26632" name="Rectangle 10"/>
          <p:cNvSpPr>
            <a:spLocks noChangeArrowheads="1"/>
          </p:cNvSpPr>
          <p:nvPr/>
        </p:nvSpPr>
        <p:spPr bwMode="auto">
          <a:xfrm>
            <a:off x="6477000" y="1981200"/>
            <a:ext cx="2133600" cy="2743200"/>
          </a:xfrm>
          <a:prstGeom prst="rect">
            <a:avLst/>
          </a:prstGeom>
          <a:solidFill>
            <a:srgbClr val="DADADA"/>
          </a:solidFill>
          <a:ln>
            <a:noFill/>
          </a:ln>
          <a:effectLst>
            <a:outerShdw dist="107763" dir="2700000" algn="ctr" rotWithShape="0">
              <a:srgbClr val="474747">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26633" name="Line 11"/>
          <p:cNvSpPr>
            <a:spLocks noChangeShapeType="1"/>
          </p:cNvSpPr>
          <p:nvPr/>
        </p:nvSpPr>
        <p:spPr bwMode="auto">
          <a:xfrm>
            <a:off x="6477000" y="2362200"/>
            <a:ext cx="2133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26634" name="Rectangle 12"/>
          <p:cNvSpPr>
            <a:spLocks noChangeArrowheads="1"/>
          </p:cNvSpPr>
          <p:nvPr/>
        </p:nvSpPr>
        <p:spPr bwMode="auto">
          <a:xfrm>
            <a:off x="6537325" y="2035175"/>
            <a:ext cx="14589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en-US" sz="1800" b="1">
                <a:solidFill>
                  <a:srgbClr val="000000"/>
                </a:solidFill>
                <a:latin typeface="Arial" panose="020B0604020202020204" pitchFamily="34" charset="0"/>
              </a:rPr>
              <a:t>PERIOD KEY</a:t>
            </a:r>
          </a:p>
        </p:txBody>
      </p:sp>
      <p:sp>
        <p:nvSpPr>
          <p:cNvPr id="26635" name="Line 13"/>
          <p:cNvSpPr>
            <a:spLocks noChangeShapeType="1"/>
          </p:cNvSpPr>
          <p:nvPr/>
        </p:nvSpPr>
        <p:spPr bwMode="auto">
          <a:xfrm>
            <a:off x="3352800" y="4572000"/>
            <a:ext cx="2133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26636" name="Line 14"/>
          <p:cNvSpPr>
            <a:spLocks noChangeShapeType="1"/>
          </p:cNvSpPr>
          <p:nvPr/>
        </p:nvSpPr>
        <p:spPr bwMode="auto">
          <a:xfrm>
            <a:off x="3276600" y="2819400"/>
            <a:ext cx="2133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26637" name="Rectangle 15"/>
          <p:cNvSpPr>
            <a:spLocks noChangeArrowheads="1"/>
          </p:cNvSpPr>
          <p:nvPr/>
        </p:nvSpPr>
        <p:spPr bwMode="auto">
          <a:xfrm>
            <a:off x="290513" y="1501775"/>
            <a:ext cx="2225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en-US" sz="1800" b="1">
                <a:solidFill>
                  <a:srgbClr val="FFFF00"/>
                </a:solidFill>
                <a:latin typeface="Arial" panose="020B0604020202020204" pitchFamily="34" charset="0"/>
              </a:rPr>
              <a:t>Store Dimension</a:t>
            </a:r>
          </a:p>
        </p:txBody>
      </p:sp>
      <p:sp>
        <p:nvSpPr>
          <p:cNvPr id="26638" name="Rectangle 16"/>
          <p:cNvSpPr>
            <a:spLocks noChangeArrowheads="1"/>
          </p:cNvSpPr>
          <p:nvPr/>
        </p:nvSpPr>
        <p:spPr bwMode="auto">
          <a:xfrm>
            <a:off x="6537325" y="1577975"/>
            <a:ext cx="1928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en-US" sz="1800" b="1">
                <a:solidFill>
                  <a:srgbClr val="FFFF00"/>
                </a:solidFill>
                <a:latin typeface="Arial" panose="020B0604020202020204" pitchFamily="34" charset="0"/>
              </a:rPr>
              <a:t>Time Dimension</a:t>
            </a:r>
          </a:p>
        </p:txBody>
      </p:sp>
      <p:sp>
        <p:nvSpPr>
          <p:cNvPr id="26639" name="Rectangle 17"/>
          <p:cNvSpPr>
            <a:spLocks noChangeArrowheads="1"/>
          </p:cNvSpPr>
          <p:nvPr/>
        </p:nvSpPr>
        <p:spPr bwMode="auto">
          <a:xfrm>
            <a:off x="3262313" y="3862388"/>
            <a:ext cx="2268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en-US" sz="1800" b="1">
                <a:solidFill>
                  <a:srgbClr val="FFFF00"/>
                </a:solidFill>
                <a:latin typeface="Arial" panose="020B0604020202020204" pitchFamily="34" charset="0"/>
              </a:rPr>
              <a:t>Product Dimension</a:t>
            </a:r>
          </a:p>
        </p:txBody>
      </p:sp>
      <p:sp>
        <p:nvSpPr>
          <p:cNvPr id="26640" name="Rectangle 18"/>
          <p:cNvSpPr>
            <a:spLocks noChangeArrowheads="1"/>
          </p:cNvSpPr>
          <p:nvPr/>
        </p:nvSpPr>
        <p:spPr bwMode="auto">
          <a:xfrm>
            <a:off x="3338513" y="1882775"/>
            <a:ext cx="13128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en-US" sz="1800" b="1">
                <a:solidFill>
                  <a:srgbClr val="000000"/>
                </a:solidFill>
                <a:latin typeface="Arial" panose="020B0604020202020204" pitchFamily="34" charset="0"/>
              </a:rPr>
              <a:t>STORE KEY</a:t>
            </a:r>
          </a:p>
        </p:txBody>
      </p:sp>
      <p:sp>
        <p:nvSpPr>
          <p:cNvPr id="26641" name="Rectangle 19"/>
          <p:cNvSpPr>
            <a:spLocks noChangeArrowheads="1"/>
          </p:cNvSpPr>
          <p:nvPr/>
        </p:nvSpPr>
        <p:spPr bwMode="auto">
          <a:xfrm>
            <a:off x="3338513" y="2187575"/>
            <a:ext cx="17192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en-US" sz="1800" b="1">
                <a:solidFill>
                  <a:srgbClr val="000000"/>
                </a:solidFill>
                <a:latin typeface="Arial" panose="020B0604020202020204" pitchFamily="34" charset="0"/>
              </a:rPr>
              <a:t>PRODUCT KEY</a:t>
            </a:r>
          </a:p>
        </p:txBody>
      </p:sp>
      <p:sp>
        <p:nvSpPr>
          <p:cNvPr id="26642" name="Rectangle 20"/>
          <p:cNvSpPr>
            <a:spLocks noChangeArrowheads="1"/>
          </p:cNvSpPr>
          <p:nvPr/>
        </p:nvSpPr>
        <p:spPr bwMode="auto">
          <a:xfrm>
            <a:off x="3338513" y="2492375"/>
            <a:ext cx="14589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en-US" sz="1800" b="1">
                <a:solidFill>
                  <a:srgbClr val="000000"/>
                </a:solidFill>
                <a:latin typeface="Arial" panose="020B0604020202020204" pitchFamily="34" charset="0"/>
              </a:rPr>
              <a:t>PERIOD KEY</a:t>
            </a:r>
          </a:p>
        </p:txBody>
      </p:sp>
      <p:sp>
        <p:nvSpPr>
          <p:cNvPr id="26643" name="Rectangle 21"/>
          <p:cNvSpPr>
            <a:spLocks noChangeArrowheads="1"/>
          </p:cNvSpPr>
          <p:nvPr/>
        </p:nvSpPr>
        <p:spPr bwMode="auto">
          <a:xfrm>
            <a:off x="3414713" y="2895600"/>
            <a:ext cx="830262"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en-US" sz="1600" b="1">
                <a:solidFill>
                  <a:srgbClr val="000000"/>
                </a:solidFill>
                <a:latin typeface="Arial" panose="020B0604020202020204" pitchFamily="34" charset="0"/>
              </a:rPr>
              <a:t>Dollars</a:t>
            </a:r>
          </a:p>
          <a:p>
            <a:pPr fontAlgn="base">
              <a:spcBef>
                <a:spcPct val="0"/>
              </a:spcBef>
              <a:spcAft>
                <a:spcPct val="0"/>
              </a:spcAft>
              <a:buClrTx/>
              <a:buSzTx/>
              <a:buFontTx/>
              <a:buNone/>
            </a:pPr>
            <a:r>
              <a:rPr lang="en-US" altLang="en-US" sz="1600" b="1">
                <a:solidFill>
                  <a:srgbClr val="000000"/>
                </a:solidFill>
                <a:latin typeface="Arial" panose="020B0604020202020204" pitchFamily="34" charset="0"/>
              </a:rPr>
              <a:t>Units</a:t>
            </a:r>
          </a:p>
          <a:p>
            <a:pPr fontAlgn="base">
              <a:spcBef>
                <a:spcPct val="0"/>
              </a:spcBef>
              <a:spcAft>
                <a:spcPct val="0"/>
              </a:spcAft>
              <a:buClrTx/>
              <a:buSzTx/>
              <a:buFontTx/>
              <a:buNone/>
            </a:pPr>
            <a:r>
              <a:rPr lang="en-US" altLang="en-US" sz="1600" b="1">
                <a:solidFill>
                  <a:srgbClr val="000000"/>
                </a:solidFill>
                <a:latin typeface="Arial" panose="020B0604020202020204" pitchFamily="34" charset="0"/>
              </a:rPr>
              <a:t>Price</a:t>
            </a:r>
          </a:p>
        </p:txBody>
      </p:sp>
      <p:sp>
        <p:nvSpPr>
          <p:cNvPr id="26644" name="Rectangle 22"/>
          <p:cNvSpPr>
            <a:spLocks noChangeArrowheads="1"/>
          </p:cNvSpPr>
          <p:nvPr/>
        </p:nvSpPr>
        <p:spPr bwMode="auto">
          <a:xfrm>
            <a:off x="6537325" y="2416175"/>
            <a:ext cx="1509713"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en-US" sz="1800" b="1">
                <a:solidFill>
                  <a:srgbClr val="000000"/>
                </a:solidFill>
                <a:latin typeface="Arial" panose="020B0604020202020204" pitchFamily="34" charset="0"/>
              </a:rPr>
              <a:t>Period Desc</a:t>
            </a:r>
          </a:p>
          <a:p>
            <a:pPr fontAlgn="base">
              <a:spcBef>
                <a:spcPct val="0"/>
              </a:spcBef>
              <a:spcAft>
                <a:spcPct val="0"/>
              </a:spcAft>
              <a:buClrTx/>
              <a:buSzTx/>
              <a:buFontTx/>
              <a:buNone/>
            </a:pPr>
            <a:r>
              <a:rPr lang="en-US" altLang="en-US" sz="1800" b="1">
                <a:solidFill>
                  <a:srgbClr val="000000"/>
                </a:solidFill>
                <a:latin typeface="Arial" panose="020B0604020202020204" pitchFamily="34" charset="0"/>
              </a:rPr>
              <a:t>Year</a:t>
            </a:r>
          </a:p>
          <a:p>
            <a:pPr fontAlgn="base">
              <a:spcBef>
                <a:spcPct val="0"/>
              </a:spcBef>
              <a:spcAft>
                <a:spcPct val="0"/>
              </a:spcAft>
              <a:buClrTx/>
              <a:buSzTx/>
              <a:buFontTx/>
              <a:buNone/>
            </a:pPr>
            <a:r>
              <a:rPr lang="en-US" altLang="en-US" sz="1800" b="1">
                <a:solidFill>
                  <a:srgbClr val="000000"/>
                </a:solidFill>
                <a:latin typeface="Arial" panose="020B0604020202020204" pitchFamily="34" charset="0"/>
              </a:rPr>
              <a:t>Quarter</a:t>
            </a:r>
          </a:p>
          <a:p>
            <a:pPr fontAlgn="base">
              <a:spcBef>
                <a:spcPct val="0"/>
              </a:spcBef>
              <a:spcAft>
                <a:spcPct val="0"/>
              </a:spcAft>
              <a:buClrTx/>
              <a:buSzTx/>
              <a:buFontTx/>
              <a:buNone/>
            </a:pPr>
            <a:r>
              <a:rPr lang="en-US" altLang="en-US" sz="1800" b="1">
                <a:solidFill>
                  <a:srgbClr val="000000"/>
                </a:solidFill>
                <a:latin typeface="Arial" panose="020B0604020202020204" pitchFamily="34" charset="0"/>
              </a:rPr>
              <a:t>Month</a:t>
            </a:r>
          </a:p>
          <a:p>
            <a:pPr fontAlgn="base">
              <a:spcBef>
                <a:spcPct val="0"/>
              </a:spcBef>
              <a:spcAft>
                <a:spcPct val="0"/>
              </a:spcAft>
              <a:buClrTx/>
              <a:buSzTx/>
              <a:buFontTx/>
              <a:buNone/>
            </a:pPr>
            <a:r>
              <a:rPr lang="en-US" altLang="en-US" sz="1800" b="1">
                <a:solidFill>
                  <a:srgbClr val="000000"/>
                </a:solidFill>
                <a:latin typeface="Arial" panose="020B0604020202020204" pitchFamily="34" charset="0"/>
              </a:rPr>
              <a:t>Day</a:t>
            </a:r>
          </a:p>
          <a:p>
            <a:pPr fontAlgn="base">
              <a:spcBef>
                <a:spcPct val="0"/>
              </a:spcBef>
              <a:spcAft>
                <a:spcPct val="0"/>
              </a:spcAft>
              <a:buClrTx/>
              <a:buSzTx/>
              <a:buFontTx/>
              <a:buNone/>
            </a:pPr>
            <a:endParaRPr lang="en-US" altLang="en-US" sz="1800" b="1">
              <a:solidFill>
                <a:srgbClr val="000000"/>
              </a:solidFill>
              <a:latin typeface="Arial" panose="020B0604020202020204" pitchFamily="34" charset="0"/>
            </a:endParaRPr>
          </a:p>
        </p:txBody>
      </p:sp>
      <p:sp>
        <p:nvSpPr>
          <p:cNvPr id="26645" name="Rectangle 23"/>
          <p:cNvSpPr>
            <a:spLocks noChangeArrowheads="1"/>
          </p:cNvSpPr>
          <p:nvPr/>
        </p:nvSpPr>
        <p:spPr bwMode="auto">
          <a:xfrm>
            <a:off x="3262313" y="1501775"/>
            <a:ext cx="1346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en-US" sz="1800" b="1">
                <a:solidFill>
                  <a:srgbClr val="FFFF00"/>
                </a:solidFill>
                <a:latin typeface="Arial" panose="020B0604020202020204" pitchFamily="34" charset="0"/>
              </a:rPr>
              <a:t>Fact Table</a:t>
            </a:r>
          </a:p>
        </p:txBody>
      </p:sp>
      <p:sp>
        <p:nvSpPr>
          <p:cNvPr id="26646" name="Rectangle 24"/>
          <p:cNvSpPr>
            <a:spLocks noChangeArrowheads="1"/>
          </p:cNvSpPr>
          <p:nvPr/>
        </p:nvSpPr>
        <p:spPr bwMode="auto">
          <a:xfrm>
            <a:off x="3414713" y="4243388"/>
            <a:ext cx="1719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en-US" sz="1800" b="1">
                <a:solidFill>
                  <a:srgbClr val="000000"/>
                </a:solidFill>
                <a:latin typeface="Arial" panose="020B0604020202020204" pitchFamily="34" charset="0"/>
              </a:rPr>
              <a:t>PRODUCT KEY</a:t>
            </a:r>
          </a:p>
        </p:txBody>
      </p:sp>
      <p:sp>
        <p:nvSpPr>
          <p:cNvPr id="26647" name="Rectangle 25"/>
          <p:cNvSpPr>
            <a:spLocks noChangeArrowheads="1"/>
          </p:cNvSpPr>
          <p:nvPr/>
        </p:nvSpPr>
        <p:spPr bwMode="auto">
          <a:xfrm>
            <a:off x="366713" y="2286000"/>
            <a:ext cx="2149475"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en-US" sz="1600" b="1">
                <a:solidFill>
                  <a:srgbClr val="000000"/>
                </a:solidFill>
                <a:latin typeface="Arial" panose="020B0604020202020204" pitchFamily="34" charset="0"/>
              </a:rPr>
              <a:t>Store Description</a:t>
            </a:r>
          </a:p>
          <a:p>
            <a:pPr fontAlgn="base">
              <a:spcBef>
                <a:spcPct val="0"/>
              </a:spcBef>
              <a:spcAft>
                <a:spcPct val="0"/>
              </a:spcAft>
              <a:buClrTx/>
              <a:buSzTx/>
              <a:buFontTx/>
              <a:buNone/>
            </a:pPr>
            <a:r>
              <a:rPr lang="en-US" altLang="en-US" sz="1600" b="1">
                <a:solidFill>
                  <a:srgbClr val="000000"/>
                </a:solidFill>
                <a:latin typeface="Arial" panose="020B0604020202020204" pitchFamily="34" charset="0"/>
              </a:rPr>
              <a:t>City</a:t>
            </a:r>
          </a:p>
          <a:p>
            <a:pPr fontAlgn="base">
              <a:spcBef>
                <a:spcPct val="0"/>
              </a:spcBef>
              <a:spcAft>
                <a:spcPct val="0"/>
              </a:spcAft>
              <a:buClrTx/>
              <a:buSzTx/>
              <a:buFontTx/>
              <a:buNone/>
            </a:pPr>
            <a:r>
              <a:rPr lang="en-US" altLang="en-US" sz="1600" b="1">
                <a:solidFill>
                  <a:srgbClr val="000000"/>
                </a:solidFill>
                <a:latin typeface="Arial" panose="020B0604020202020204" pitchFamily="34" charset="0"/>
              </a:rPr>
              <a:t>State</a:t>
            </a:r>
          </a:p>
          <a:p>
            <a:pPr fontAlgn="base">
              <a:spcBef>
                <a:spcPct val="0"/>
              </a:spcBef>
              <a:spcAft>
                <a:spcPct val="0"/>
              </a:spcAft>
              <a:buClrTx/>
              <a:buSzTx/>
              <a:buFontTx/>
              <a:buNone/>
            </a:pPr>
            <a:r>
              <a:rPr lang="en-US" altLang="en-US" sz="1600" b="1">
                <a:solidFill>
                  <a:srgbClr val="000000"/>
                </a:solidFill>
                <a:latin typeface="Arial" panose="020B0604020202020204" pitchFamily="34" charset="0"/>
              </a:rPr>
              <a:t>District ID</a:t>
            </a:r>
          </a:p>
          <a:p>
            <a:pPr fontAlgn="base">
              <a:spcBef>
                <a:spcPct val="0"/>
              </a:spcBef>
              <a:spcAft>
                <a:spcPct val="0"/>
              </a:spcAft>
              <a:buClrTx/>
              <a:buSzTx/>
              <a:buFontTx/>
              <a:buNone/>
            </a:pPr>
            <a:r>
              <a:rPr lang="en-US" altLang="en-US" sz="1600" b="1">
                <a:solidFill>
                  <a:srgbClr val="000000"/>
                </a:solidFill>
                <a:latin typeface="Arial" panose="020B0604020202020204" pitchFamily="34" charset="0"/>
              </a:rPr>
              <a:t>District Desc.</a:t>
            </a:r>
          </a:p>
          <a:p>
            <a:pPr fontAlgn="base">
              <a:spcBef>
                <a:spcPct val="0"/>
              </a:spcBef>
              <a:spcAft>
                <a:spcPct val="0"/>
              </a:spcAft>
              <a:buClrTx/>
              <a:buSzTx/>
              <a:buFontTx/>
              <a:buNone/>
            </a:pPr>
            <a:r>
              <a:rPr lang="en-US" altLang="en-US" sz="1600" b="1">
                <a:solidFill>
                  <a:srgbClr val="000000"/>
                </a:solidFill>
                <a:latin typeface="Arial" panose="020B0604020202020204" pitchFamily="34" charset="0"/>
              </a:rPr>
              <a:t>Region_ID</a:t>
            </a:r>
          </a:p>
          <a:p>
            <a:pPr fontAlgn="base">
              <a:spcBef>
                <a:spcPct val="0"/>
              </a:spcBef>
              <a:spcAft>
                <a:spcPct val="0"/>
              </a:spcAft>
              <a:buClrTx/>
              <a:buSzTx/>
              <a:buFontTx/>
              <a:buNone/>
            </a:pPr>
            <a:r>
              <a:rPr lang="en-US" altLang="en-US" sz="1600" b="1">
                <a:solidFill>
                  <a:srgbClr val="000000"/>
                </a:solidFill>
                <a:latin typeface="Arial" panose="020B0604020202020204" pitchFamily="34" charset="0"/>
              </a:rPr>
              <a:t>Region Desc.</a:t>
            </a:r>
          </a:p>
          <a:p>
            <a:pPr fontAlgn="base">
              <a:spcBef>
                <a:spcPct val="0"/>
              </a:spcBef>
              <a:spcAft>
                <a:spcPct val="0"/>
              </a:spcAft>
              <a:buClrTx/>
              <a:buSzTx/>
              <a:buFontTx/>
              <a:buNone/>
            </a:pPr>
            <a:r>
              <a:rPr lang="en-US" altLang="en-US" sz="1600" b="1">
                <a:solidFill>
                  <a:srgbClr val="000000"/>
                </a:solidFill>
                <a:latin typeface="Arial" panose="020B0604020202020204" pitchFamily="34" charset="0"/>
              </a:rPr>
              <a:t>Regional Mgr.</a:t>
            </a:r>
          </a:p>
          <a:p>
            <a:pPr fontAlgn="base">
              <a:spcBef>
                <a:spcPct val="0"/>
              </a:spcBef>
              <a:spcAft>
                <a:spcPct val="0"/>
              </a:spcAft>
              <a:buClrTx/>
              <a:buSzTx/>
              <a:buFontTx/>
              <a:buNone/>
            </a:pPr>
            <a:endParaRPr lang="en-US" altLang="en-US" sz="1600" b="1">
              <a:solidFill>
                <a:srgbClr val="000000"/>
              </a:solidFill>
              <a:latin typeface="Arial" panose="020B0604020202020204" pitchFamily="34" charset="0"/>
            </a:endParaRPr>
          </a:p>
        </p:txBody>
      </p:sp>
      <p:sp>
        <p:nvSpPr>
          <p:cNvPr id="26648" name="Rectangle 26"/>
          <p:cNvSpPr>
            <a:spLocks noChangeArrowheads="1"/>
          </p:cNvSpPr>
          <p:nvPr/>
        </p:nvSpPr>
        <p:spPr bwMode="auto">
          <a:xfrm>
            <a:off x="3338513" y="4570413"/>
            <a:ext cx="1570037"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en-US" sz="1600" b="1">
                <a:solidFill>
                  <a:srgbClr val="000000"/>
                </a:solidFill>
                <a:latin typeface="Arial" panose="020B0604020202020204" pitchFamily="34" charset="0"/>
              </a:rPr>
              <a:t>Product Desc.</a:t>
            </a:r>
          </a:p>
          <a:p>
            <a:pPr fontAlgn="base">
              <a:spcBef>
                <a:spcPct val="0"/>
              </a:spcBef>
              <a:spcAft>
                <a:spcPct val="0"/>
              </a:spcAft>
              <a:buClrTx/>
              <a:buSzTx/>
              <a:buFontTx/>
              <a:buNone/>
            </a:pPr>
            <a:r>
              <a:rPr lang="en-US" altLang="en-US" sz="1600" b="1">
                <a:solidFill>
                  <a:srgbClr val="000000"/>
                </a:solidFill>
                <a:latin typeface="Arial" panose="020B0604020202020204" pitchFamily="34" charset="0"/>
              </a:rPr>
              <a:t>Brand</a:t>
            </a:r>
          </a:p>
          <a:p>
            <a:pPr fontAlgn="base">
              <a:spcBef>
                <a:spcPct val="0"/>
              </a:spcBef>
              <a:spcAft>
                <a:spcPct val="0"/>
              </a:spcAft>
              <a:buClrTx/>
              <a:buSzTx/>
              <a:buFontTx/>
              <a:buNone/>
            </a:pPr>
            <a:r>
              <a:rPr lang="en-US" altLang="en-US" sz="1600" b="1">
                <a:solidFill>
                  <a:srgbClr val="000000"/>
                </a:solidFill>
                <a:latin typeface="Arial" panose="020B0604020202020204" pitchFamily="34" charset="0"/>
              </a:rPr>
              <a:t>Color</a:t>
            </a:r>
          </a:p>
          <a:p>
            <a:pPr fontAlgn="base">
              <a:spcBef>
                <a:spcPct val="0"/>
              </a:spcBef>
              <a:spcAft>
                <a:spcPct val="0"/>
              </a:spcAft>
              <a:buClrTx/>
              <a:buSzTx/>
              <a:buFontTx/>
              <a:buNone/>
            </a:pPr>
            <a:r>
              <a:rPr lang="en-US" altLang="en-US" sz="1600" b="1">
                <a:solidFill>
                  <a:srgbClr val="000000"/>
                </a:solidFill>
                <a:latin typeface="Arial" panose="020B0604020202020204" pitchFamily="34" charset="0"/>
              </a:rPr>
              <a:t>Size</a:t>
            </a:r>
          </a:p>
          <a:p>
            <a:pPr fontAlgn="base">
              <a:spcBef>
                <a:spcPct val="0"/>
              </a:spcBef>
              <a:spcAft>
                <a:spcPct val="0"/>
              </a:spcAft>
              <a:buClrTx/>
              <a:buSzTx/>
              <a:buFontTx/>
              <a:buNone/>
            </a:pPr>
            <a:r>
              <a:rPr lang="en-US" altLang="en-US" sz="1600" b="1">
                <a:solidFill>
                  <a:srgbClr val="000000"/>
                </a:solidFill>
                <a:latin typeface="Arial" panose="020B0604020202020204" pitchFamily="34" charset="0"/>
              </a:rPr>
              <a:t>Manufacturer</a:t>
            </a:r>
          </a:p>
          <a:p>
            <a:pPr fontAlgn="base">
              <a:spcBef>
                <a:spcPct val="0"/>
              </a:spcBef>
              <a:spcAft>
                <a:spcPct val="0"/>
              </a:spcAft>
              <a:buClrTx/>
              <a:buSzTx/>
              <a:buFontTx/>
              <a:buNone/>
            </a:pPr>
            <a:endParaRPr lang="en-US" altLang="en-US" sz="1600" b="1">
              <a:solidFill>
                <a:srgbClr val="000000"/>
              </a:solidFill>
              <a:latin typeface="Arial" panose="020B0604020202020204" pitchFamily="34" charset="0"/>
            </a:endParaRPr>
          </a:p>
        </p:txBody>
      </p:sp>
      <p:sp>
        <p:nvSpPr>
          <p:cNvPr id="26649" name="Line 27"/>
          <p:cNvSpPr>
            <a:spLocks noChangeShapeType="1"/>
          </p:cNvSpPr>
          <p:nvPr/>
        </p:nvSpPr>
        <p:spPr bwMode="auto">
          <a:xfrm>
            <a:off x="5410200" y="2590800"/>
            <a:ext cx="609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26650" name="Line 28"/>
          <p:cNvSpPr>
            <a:spLocks noChangeShapeType="1"/>
          </p:cNvSpPr>
          <p:nvPr/>
        </p:nvSpPr>
        <p:spPr bwMode="auto">
          <a:xfrm flipV="1">
            <a:off x="6019800" y="2209800"/>
            <a:ext cx="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26651" name="Line 29"/>
          <p:cNvSpPr>
            <a:spLocks noChangeShapeType="1"/>
          </p:cNvSpPr>
          <p:nvPr/>
        </p:nvSpPr>
        <p:spPr bwMode="auto">
          <a:xfrm>
            <a:off x="6019800" y="2209800"/>
            <a:ext cx="457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26652" name="Line 30"/>
          <p:cNvSpPr>
            <a:spLocks noChangeShapeType="1"/>
          </p:cNvSpPr>
          <p:nvPr/>
        </p:nvSpPr>
        <p:spPr bwMode="auto">
          <a:xfrm flipH="1">
            <a:off x="3048000" y="2286000"/>
            <a:ext cx="228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26653" name="Line 31"/>
          <p:cNvSpPr>
            <a:spLocks noChangeShapeType="1"/>
          </p:cNvSpPr>
          <p:nvPr/>
        </p:nvSpPr>
        <p:spPr bwMode="auto">
          <a:xfrm>
            <a:off x="3048000" y="2286000"/>
            <a:ext cx="0" cy="2057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26654" name="Line 32"/>
          <p:cNvSpPr>
            <a:spLocks noChangeShapeType="1"/>
          </p:cNvSpPr>
          <p:nvPr/>
        </p:nvSpPr>
        <p:spPr bwMode="auto">
          <a:xfrm>
            <a:off x="3048000" y="4343400"/>
            <a:ext cx="228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26655" name="Rectangle 33"/>
          <p:cNvSpPr>
            <a:spLocks noChangeArrowheads="1"/>
          </p:cNvSpPr>
          <p:nvPr/>
        </p:nvSpPr>
        <p:spPr bwMode="auto">
          <a:xfrm>
            <a:off x="366713" y="1958975"/>
            <a:ext cx="1504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en-US" sz="1800" b="1">
                <a:solidFill>
                  <a:srgbClr val="000000"/>
                </a:solidFill>
                <a:latin typeface="Arial" panose="020B0604020202020204" pitchFamily="34" charset="0"/>
              </a:rPr>
              <a:t>STORE KEY</a:t>
            </a:r>
          </a:p>
        </p:txBody>
      </p:sp>
      <p:sp>
        <p:nvSpPr>
          <p:cNvPr id="26656" name="Line 34"/>
          <p:cNvSpPr>
            <a:spLocks noChangeShapeType="1"/>
          </p:cNvSpPr>
          <p:nvPr/>
        </p:nvSpPr>
        <p:spPr bwMode="auto">
          <a:xfrm>
            <a:off x="304800" y="2286000"/>
            <a:ext cx="2133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26657" name="Line 35"/>
          <p:cNvSpPr>
            <a:spLocks noChangeShapeType="1"/>
          </p:cNvSpPr>
          <p:nvPr/>
        </p:nvSpPr>
        <p:spPr bwMode="auto">
          <a:xfrm>
            <a:off x="2438400" y="2057400"/>
            <a:ext cx="838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26658" name="Line 36"/>
          <p:cNvSpPr>
            <a:spLocks noChangeShapeType="1"/>
          </p:cNvSpPr>
          <p:nvPr/>
        </p:nvSpPr>
        <p:spPr bwMode="auto">
          <a:xfrm flipH="1">
            <a:off x="8915400" y="6553200"/>
            <a:ext cx="76200" cy="76200"/>
          </a:xfrm>
          <a:prstGeom prst="line">
            <a:avLst/>
          </a:prstGeom>
          <a:noFill/>
          <a:ln w="12700">
            <a:solidFill>
              <a:schemeClr val="tx1"/>
            </a:solidFill>
            <a:round/>
            <a:headEnd type="none" w="sm" len="sm"/>
            <a:tailEnd type="none" w="sm" len="sm"/>
          </a:ln>
          <a:effectLst>
            <a:outerShdw dist="107763" dir="2700000" algn="ctr" rotWithShape="0">
              <a:srgbClr val="474747">
                <a:alpha val="50000"/>
              </a:srgbClr>
            </a:outerShdw>
          </a:effectLst>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26659" name="Line 37"/>
          <p:cNvSpPr>
            <a:spLocks noChangeShapeType="1"/>
          </p:cNvSpPr>
          <p:nvPr/>
        </p:nvSpPr>
        <p:spPr bwMode="auto">
          <a:xfrm flipV="1">
            <a:off x="76200" y="1447800"/>
            <a:ext cx="152400" cy="76200"/>
          </a:xfrm>
          <a:prstGeom prst="line">
            <a:avLst/>
          </a:prstGeom>
          <a:noFill/>
          <a:ln w="12700">
            <a:solidFill>
              <a:schemeClr val="tx1"/>
            </a:solidFill>
            <a:round/>
            <a:headEnd type="none" w="sm" len="sm"/>
            <a:tailEnd type="none" w="sm" len="sm"/>
          </a:ln>
          <a:effectLst>
            <a:outerShdw dist="107763" dir="2700000" algn="ctr" rotWithShape="0">
              <a:srgbClr val="474747">
                <a:alpha val="50000"/>
              </a:srgbClr>
            </a:outerShdw>
          </a:effectLst>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Tree>
    <p:extLst>
      <p:ext uri="{BB962C8B-B14F-4D97-AF65-F5344CB8AC3E}">
        <p14:creationId xmlns:p14="http://schemas.microsoft.com/office/powerpoint/2010/main" val="1044924269"/>
      </p:ext>
    </p:extLst>
  </p:cSld>
  <p:clrMapOvr>
    <a:masterClrMapping/>
  </p:clrMapOvr>
  <p:transition>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254000"/>
            <a:ext cx="8229600" cy="1143000"/>
          </a:xfrm>
        </p:spPr>
        <p:txBody>
          <a:bodyPr/>
          <a:lstStyle/>
          <a:p>
            <a:pPr marL="54864" eaLnBrk="1" fontAlgn="auto" hangingPunct="1">
              <a:spcAft>
                <a:spcPts val="0"/>
              </a:spcAft>
              <a:defRPr/>
            </a:pPr>
            <a:r>
              <a:rPr lang="en-US" dirty="0"/>
              <a:t>Another</a:t>
            </a:r>
            <a:r>
              <a:rPr lang="en-US" dirty="0">
                <a:solidFill>
                  <a:schemeClr val="tx2">
                    <a:tint val="100000"/>
                    <a:shade val="90000"/>
                    <a:satMod val="250000"/>
                    <a:alpha val="100000"/>
                  </a:schemeClr>
                </a:solidFill>
              </a:rPr>
              <a:t> </a:t>
            </a:r>
            <a:r>
              <a:rPr lang="en-US" dirty="0"/>
              <a:t>example</a:t>
            </a:r>
          </a:p>
        </p:txBody>
      </p:sp>
      <p:pic>
        <p:nvPicPr>
          <p:cNvPr id="27651"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3400" y="1676400"/>
            <a:ext cx="8077200" cy="459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4425908"/>
      </p:ext>
    </p:extLst>
  </p:cSld>
  <p:clrMapOvr>
    <a:masterClrMapping/>
  </p:clrMapOvr>
  <p:transition>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254000"/>
            <a:ext cx="8229600" cy="1143000"/>
          </a:xfrm>
        </p:spPr>
        <p:txBody>
          <a:bodyPr/>
          <a:lstStyle/>
          <a:p>
            <a:pPr marL="54864" eaLnBrk="1" fontAlgn="auto" hangingPunct="1">
              <a:spcAft>
                <a:spcPts val="0"/>
              </a:spcAft>
              <a:defRPr/>
            </a:pPr>
            <a:r>
              <a:rPr lang="en-US" dirty="0"/>
              <a:t>Dimension</a:t>
            </a:r>
            <a:r>
              <a:rPr lang="en-US" dirty="0">
                <a:solidFill>
                  <a:schemeClr val="tx2">
                    <a:tint val="100000"/>
                    <a:shade val="90000"/>
                    <a:satMod val="250000"/>
                    <a:alpha val="100000"/>
                  </a:schemeClr>
                </a:solidFill>
              </a:rPr>
              <a:t> </a:t>
            </a:r>
            <a:r>
              <a:rPr lang="en-US" dirty="0" smtClean="0"/>
              <a:t>Tables</a:t>
            </a:r>
            <a:endParaRPr lang="en-US" dirty="0"/>
          </a:p>
        </p:txBody>
      </p:sp>
      <p:sp>
        <p:nvSpPr>
          <p:cNvPr id="28675" name="Rectangle 3"/>
          <p:cNvSpPr>
            <a:spLocks noGrp="1" noChangeArrowheads="1"/>
          </p:cNvSpPr>
          <p:nvPr>
            <p:ph idx="1"/>
          </p:nvPr>
        </p:nvSpPr>
        <p:spPr>
          <a:xfrm>
            <a:off x="304800" y="1646238"/>
            <a:ext cx="8458200" cy="5211762"/>
          </a:xfrm>
        </p:spPr>
        <p:txBody>
          <a:bodyPr/>
          <a:lstStyle/>
          <a:p>
            <a:pPr eaLnBrk="1" hangingPunct="1"/>
            <a:r>
              <a:rPr lang="en-US" altLang="en-US" sz="2400" dirty="0" smtClean="0"/>
              <a:t>The </a:t>
            </a:r>
            <a:r>
              <a:rPr lang="en-US" altLang="en-US" sz="2400" dirty="0" smtClean="0">
                <a:solidFill>
                  <a:srgbClr val="FFC000"/>
                </a:solidFill>
              </a:rPr>
              <a:t>dimension</a:t>
            </a:r>
            <a:r>
              <a:rPr lang="en-US" altLang="en-US" sz="2400" dirty="0" smtClean="0">
                <a:solidFill>
                  <a:srgbClr val="66FF33"/>
                </a:solidFill>
              </a:rPr>
              <a:t> </a:t>
            </a:r>
            <a:r>
              <a:rPr lang="en-US" altLang="en-US" sz="2400" dirty="0" smtClean="0">
                <a:solidFill>
                  <a:srgbClr val="FFC000"/>
                </a:solidFill>
              </a:rPr>
              <a:t>tables</a:t>
            </a:r>
            <a:r>
              <a:rPr lang="en-US" altLang="en-US" sz="2400" dirty="0" smtClean="0"/>
              <a:t> in the classic star schema are often referred to as </a:t>
            </a:r>
            <a:r>
              <a:rPr lang="en-US" altLang="en-US" sz="2400" dirty="0" smtClean="0">
                <a:solidFill>
                  <a:srgbClr val="FFC000"/>
                </a:solidFill>
              </a:rPr>
              <a:t>dimensions</a:t>
            </a:r>
            <a:r>
              <a:rPr lang="en-US" altLang="en-US" sz="2400" dirty="0" smtClean="0"/>
              <a:t>. A dimension (perspective) describes a possible user's (decision-maker's) view of the </a:t>
            </a:r>
            <a:r>
              <a:rPr lang="en-US" altLang="en-US" sz="2400" dirty="0" smtClean="0">
                <a:solidFill>
                  <a:srgbClr val="FFC000"/>
                </a:solidFill>
              </a:rPr>
              <a:t>facts</a:t>
            </a:r>
            <a:r>
              <a:rPr lang="en-US" altLang="en-US" sz="2400" dirty="0" smtClean="0"/>
              <a:t>. </a:t>
            </a:r>
          </a:p>
          <a:p>
            <a:pPr eaLnBrk="1" hangingPunct="1"/>
            <a:r>
              <a:rPr lang="en-US" altLang="en-US" sz="2400" dirty="0" smtClean="0"/>
              <a:t>Each classic star schema consists of one or more dimension tables. Each dimension table has a primary key, called the </a:t>
            </a:r>
            <a:r>
              <a:rPr lang="en-US" altLang="en-US" sz="2400" dirty="0" smtClean="0">
                <a:solidFill>
                  <a:srgbClr val="FFC000"/>
                </a:solidFill>
              </a:rPr>
              <a:t>dimension</a:t>
            </a:r>
            <a:r>
              <a:rPr lang="en-US" altLang="en-US" sz="2400" dirty="0" smtClean="0">
                <a:solidFill>
                  <a:srgbClr val="66FF33"/>
                </a:solidFill>
              </a:rPr>
              <a:t> </a:t>
            </a:r>
            <a:r>
              <a:rPr lang="en-US" altLang="en-US" sz="2400" dirty="0" smtClean="0">
                <a:solidFill>
                  <a:srgbClr val="FFC000"/>
                </a:solidFill>
              </a:rPr>
              <a:t>key</a:t>
            </a:r>
            <a:r>
              <a:rPr lang="en-US" altLang="en-US" sz="2400" dirty="0" smtClean="0">
                <a:solidFill>
                  <a:srgbClr val="66FF33"/>
                </a:solidFill>
              </a:rPr>
              <a:t>.</a:t>
            </a:r>
            <a:r>
              <a:rPr lang="en-US" altLang="en-US" sz="2400" dirty="0" smtClean="0"/>
              <a:t> This key is determined by the dimension attribute with the highest level of detail. </a:t>
            </a:r>
            <a:r>
              <a:rPr lang="en-US" altLang="en-US" sz="2400" i="1" dirty="0" smtClean="0"/>
              <a:t>Sales example: T</a:t>
            </a:r>
            <a:r>
              <a:rPr lang="en-US" altLang="en-US" sz="2400" dirty="0" smtClean="0"/>
              <a:t>he dimension attribute 'DAY' (DAY _ID) is the primary key in the time dimension table.</a:t>
            </a:r>
          </a:p>
          <a:p>
            <a:pPr eaLnBrk="1" hangingPunct="1"/>
            <a:r>
              <a:rPr lang="en-US" altLang="en-US" sz="2400" dirty="0" smtClean="0"/>
              <a:t> The dimension tables are linked relationally with the central fact table by way of </a:t>
            </a:r>
            <a:r>
              <a:rPr lang="en-US" altLang="en-US" sz="2400" dirty="0" smtClean="0">
                <a:solidFill>
                  <a:srgbClr val="FFC000"/>
                </a:solidFill>
              </a:rPr>
              <a:t>foreign</a:t>
            </a:r>
            <a:r>
              <a:rPr lang="en-US" altLang="en-US" sz="2400" dirty="0" smtClean="0"/>
              <a:t> / </a:t>
            </a:r>
            <a:r>
              <a:rPr lang="en-US" altLang="en-US" sz="2400" dirty="0" smtClean="0">
                <a:solidFill>
                  <a:srgbClr val="FFC000"/>
                </a:solidFill>
              </a:rPr>
              <a:t>primary</a:t>
            </a:r>
            <a:r>
              <a:rPr lang="en-US" altLang="en-US" sz="2400" dirty="0" smtClean="0"/>
              <a:t> key relationships. </a:t>
            </a:r>
          </a:p>
          <a:p>
            <a:pPr eaLnBrk="1" hangingPunct="1"/>
            <a:r>
              <a:rPr lang="en-US" altLang="en-US" sz="2400" dirty="0" smtClean="0"/>
              <a:t>The dimension tables are </a:t>
            </a:r>
            <a:r>
              <a:rPr lang="en-US" altLang="en-US" sz="2400" dirty="0" err="1" smtClean="0">
                <a:solidFill>
                  <a:srgbClr val="FFC000"/>
                </a:solidFill>
              </a:rPr>
              <a:t>denormalized</a:t>
            </a:r>
            <a:r>
              <a:rPr lang="en-US" altLang="en-US" sz="2400" dirty="0" smtClean="0"/>
              <a:t>. </a:t>
            </a:r>
            <a:endParaRPr lang="en-US" altLang="en-US" sz="2800" dirty="0" smtClean="0">
              <a:solidFill>
                <a:srgbClr val="66FF33"/>
              </a:solidFill>
            </a:endParaRPr>
          </a:p>
        </p:txBody>
      </p:sp>
    </p:spTree>
    <p:extLst>
      <p:ext uri="{BB962C8B-B14F-4D97-AF65-F5344CB8AC3E}">
        <p14:creationId xmlns:p14="http://schemas.microsoft.com/office/powerpoint/2010/main" val="4055183432"/>
      </p:ext>
    </p:extLst>
  </p:cSld>
  <p:clrMapOvr>
    <a:masterClrMapping/>
  </p:clrMapOvr>
  <p:transition>
    <p:fade thruBlk="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762000" y="914400"/>
          <a:ext cx="7620000" cy="1112838"/>
        </p:xfrm>
        <a:graphic>
          <a:graphicData uri="http://schemas.openxmlformats.org/drawingml/2006/table">
            <a:tbl>
              <a:tblPr firstRow="1" bandRow="1">
                <a:tableStyleId>{B301B821-A1FF-4177-AEE7-76D212191A09}</a:tableStyleId>
              </a:tblPr>
              <a:tblGrid>
                <a:gridCol w="1905000"/>
                <a:gridCol w="1905000"/>
                <a:gridCol w="1905000"/>
                <a:gridCol w="1905000"/>
              </a:tblGrid>
              <a:tr h="370946">
                <a:tc>
                  <a:txBody>
                    <a:bodyPr/>
                    <a:lstStyle/>
                    <a:p>
                      <a:r>
                        <a:rPr lang="en-US" sz="1800" dirty="0" err="1" smtClean="0"/>
                        <a:t>Customer_ID</a:t>
                      </a:r>
                      <a:endParaRPr lang="en-US" sz="1800" dirty="0"/>
                    </a:p>
                  </a:txBody>
                  <a:tcPr marT="45733" marB="45733"/>
                </a:tc>
                <a:tc>
                  <a:txBody>
                    <a:bodyPr/>
                    <a:lstStyle/>
                    <a:p>
                      <a:r>
                        <a:rPr lang="en-US" sz="1800" dirty="0" err="1" smtClean="0"/>
                        <a:t>Cust_Name</a:t>
                      </a:r>
                      <a:endParaRPr lang="en-US" sz="1800" dirty="0"/>
                    </a:p>
                  </a:txBody>
                  <a:tcPr marT="45733" marB="45733"/>
                </a:tc>
                <a:tc>
                  <a:txBody>
                    <a:bodyPr/>
                    <a:lstStyle/>
                    <a:p>
                      <a:r>
                        <a:rPr lang="en-US" sz="1800" dirty="0" smtClean="0"/>
                        <a:t>City</a:t>
                      </a:r>
                      <a:endParaRPr lang="en-US" sz="1800" dirty="0"/>
                    </a:p>
                  </a:txBody>
                  <a:tcPr marT="45733" marB="45733"/>
                </a:tc>
                <a:tc>
                  <a:txBody>
                    <a:bodyPr/>
                    <a:lstStyle/>
                    <a:p>
                      <a:r>
                        <a:rPr lang="en-US" sz="1800" dirty="0" err="1" smtClean="0"/>
                        <a:t>Regio</a:t>
                      </a:r>
                      <a:endParaRPr lang="en-US" sz="1800" dirty="0"/>
                    </a:p>
                  </a:txBody>
                  <a:tcPr marT="45733" marB="45733"/>
                </a:tc>
              </a:tr>
              <a:tr h="370946">
                <a:tc>
                  <a:txBody>
                    <a:bodyPr/>
                    <a:lstStyle/>
                    <a:p>
                      <a:r>
                        <a:rPr lang="en-US" sz="1800" dirty="0" smtClean="0"/>
                        <a:t>K100</a:t>
                      </a:r>
                      <a:endParaRPr lang="en-US" sz="1800" dirty="0"/>
                    </a:p>
                  </a:txBody>
                  <a:tcPr marT="45733" marB="45733"/>
                </a:tc>
                <a:tc>
                  <a:txBody>
                    <a:bodyPr/>
                    <a:lstStyle/>
                    <a:p>
                      <a:r>
                        <a:rPr lang="en-US" sz="1800" dirty="0" smtClean="0"/>
                        <a:t>Jorgensen</a:t>
                      </a:r>
                      <a:endParaRPr lang="en-US" sz="1800" dirty="0"/>
                    </a:p>
                  </a:txBody>
                  <a:tcPr marT="45733" marB="45733"/>
                </a:tc>
                <a:tc>
                  <a:txBody>
                    <a:bodyPr/>
                    <a:lstStyle/>
                    <a:p>
                      <a:r>
                        <a:rPr lang="en-US" sz="1800" dirty="0" smtClean="0"/>
                        <a:t>Oslo</a:t>
                      </a:r>
                      <a:endParaRPr lang="en-US" sz="1800" dirty="0"/>
                    </a:p>
                  </a:txBody>
                  <a:tcPr marT="45733" marB="45733"/>
                </a:tc>
                <a:tc>
                  <a:txBody>
                    <a:bodyPr/>
                    <a:lstStyle/>
                    <a:p>
                      <a:r>
                        <a:rPr lang="en-US" sz="1800" dirty="0" smtClean="0"/>
                        <a:t>North</a:t>
                      </a:r>
                      <a:endParaRPr lang="en-US" sz="1800" dirty="0"/>
                    </a:p>
                  </a:txBody>
                  <a:tcPr marT="45733" marB="45733"/>
                </a:tc>
              </a:tr>
              <a:tr h="370946">
                <a:tc>
                  <a:txBody>
                    <a:bodyPr/>
                    <a:lstStyle/>
                    <a:p>
                      <a:r>
                        <a:rPr lang="en-US" sz="1800" dirty="0" smtClean="0"/>
                        <a:t>K200</a:t>
                      </a:r>
                      <a:endParaRPr lang="en-US" sz="1800" dirty="0"/>
                    </a:p>
                  </a:txBody>
                  <a:tcPr marT="45733" marB="45733"/>
                </a:tc>
                <a:tc>
                  <a:txBody>
                    <a:bodyPr/>
                    <a:lstStyle/>
                    <a:p>
                      <a:r>
                        <a:rPr lang="en-US" sz="1800" dirty="0" smtClean="0"/>
                        <a:t>Fourier</a:t>
                      </a:r>
                      <a:endParaRPr lang="en-US" sz="1800" dirty="0"/>
                    </a:p>
                  </a:txBody>
                  <a:tcPr marT="45733" marB="45733"/>
                </a:tc>
                <a:tc>
                  <a:txBody>
                    <a:bodyPr/>
                    <a:lstStyle/>
                    <a:p>
                      <a:r>
                        <a:rPr lang="en-US" sz="1800" dirty="0" smtClean="0"/>
                        <a:t>Paris</a:t>
                      </a:r>
                      <a:endParaRPr lang="en-US" sz="1800" dirty="0"/>
                    </a:p>
                  </a:txBody>
                  <a:tcPr marT="45733" marB="45733"/>
                </a:tc>
                <a:tc>
                  <a:txBody>
                    <a:bodyPr/>
                    <a:lstStyle/>
                    <a:p>
                      <a:r>
                        <a:rPr lang="en-US" sz="1800" dirty="0" smtClean="0"/>
                        <a:t>West</a:t>
                      </a:r>
                      <a:endParaRPr lang="en-US" sz="1800" dirty="0"/>
                    </a:p>
                  </a:txBody>
                  <a:tcPr marT="45733" marB="45733"/>
                </a:tc>
              </a:tr>
            </a:tbl>
          </a:graphicData>
        </a:graphic>
      </p:graphicFrame>
      <p:graphicFrame>
        <p:nvGraphicFramePr>
          <p:cNvPr id="5" name="Table 4"/>
          <p:cNvGraphicFramePr>
            <a:graphicFrameLocks noGrp="1"/>
          </p:cNvGraphicFramePr>
          <p:nvPr/>
        </p:nvGraphicFramePr>
        <p:xfrm>
          <a:off x="762000" y="3276600"/>
          <a:ext cx="7162800" cy="1112838"/>
        </p:xfrm>
        <a:graphic>
          <a:graphicData uri="http://schemas.openxmlformats.org/drawingml/2006/table">
            <a:tbl>
              <a:tblPr firstRow="1" bandRow="1">
                <a:tableStyleId>{B301B821-A1FF-4177-AEE7-76D212191A09}</a:tableStyleId>
              </a:tblPr>
              <a:tblGrid>
                <a:gridCol w="2387600"/>
                <a:gridCol w="2387600"/>
                <a:gridCol w="2387600"/>
              </a:tblGrid>
              <a:tr h="370946">
                <a:tc>
                  <a:txBody>
                    <a:bodyPr/>
                    <a:lstStyle/>
                    <a:p>
                      <a:r>
                        <a:rPr lang="en-US" sz="1800" dirty="0" err="1" smtClean="0"/>
                        <a:t>Material_ID</a:t>
                      </a:r>
                      <a:endParaRPr lang="en-US" sz="1800" dirty="0"/>
                    </a:p>
                  </a:txBody>
                  <a:tcPr marT="45733" marB="45733"/>
                </a:tc>
                <a:tc>
                  <a:txBody>
                    <a:bodyPr/>
                    <a:lstStyle/>
                    <a:p>
                      <a:r>
                        <a:rPr lang="en-US" sz="1800" dirty="0" err="1" smtClean="0"/>
                        <a:t>Material_Name</a:t>
                      </a:r>
                      <a:endParaRPr lang="en-US" sz="1800" dirty="0"/>
                    </a:p>
                  </a:txBody>
                  <a:tcPr marT="45733" marB="45733"/>
                </a:tc>
                <a:tc>
                  <a:txBody>
                    <a:bodyPr/>
                    <a:lstStyle/>
                    <a:p>
                      <a:r>
                        <a:rPr lang="en-US" sz="1800" dirty="0" err="1" smtClean="0"/>
                        <a:t>Material_Group</a:t>
                      </a:r>
                      <a:endParaRPr lang="en-US" sz="1800" dirty="0"/>
                    </a:p>
                  </a:txBody>
                  <a:tcPr marT="45733" marB="45733"/>
                </a:tc>
              </a:tr>
              <a:tr h="370946">
                <a:tc>
                  <a:txBody>
                    <a:bodyPr/>
                    <a:lstStyle/>
                    <a:p>
                      <a:r>
                        <a:rPr lang="en-US" sz="1800" dirty="0" smtClean="0"/>
                        <a:t>M100</a:t>
                      </a:r>
                      <a:endParaRPr lang="en-US" sz="1800" dirty="0"/>
                    </a:p>
                  </a:txBody>
                  <a:tcPr marT="45733" marB="45733"/>
                </a:tc>
                <a:tc>
                  <a:txBody>
                    <a:bodyPr/>
                    <a:lstStyle/>
                    <a:p>
                      <a:r>
                        <a:rPr lang="en-US" sz="1800" dirty="0" smtClean="0"/>
                        <a:t>Jorgensen</a:t>
                      </a:r>
                      <a:endParaRPr lang="en-US" sz="1800" dirty="0"/>
                    </a:p>
                  </a:txBody>
                  <a:tcPr marT="45733" marB="45733"/>
                </a:tc>
                <a:tc>
                  <a:txBody>
                    <a:bodyPr/>
                    <a:lstStyle/>
                    <a:p>
                      <a:r>
                        <a:rPr lang="en-US" sz="1800" dirty="0" smtClean="0"/>
                        <a:t>Oslo</a:t>
                      </a:r>
                      <a:endParaRPr lang="en-US" sz="1800" dirty="0"/>
                    </a:p>
                  </a:txBody>
                  <a:tcPr marT="45733" marB="45733"/>
                </a:tc>
              </a:tr>
              <a:tr h="370946">
                <a:tc>
                  <a:txBody>
                    <a:bodyPr/>
                    <a:lstStyle/>
                    <a:p>
                      <a:r>
                        <a:rPr lang="en-US" sz="1800" dirty="0" smtClean="0"/>
                        <a:t>M200</a:t>
                      </a:r>
                      <a:endParaRPr lang="en-US" sz="1800" dirty="0"/>
                    </a:p>
                  </a:txBody>
                  <a:tcPr marT="45733" marB="45733"/>
                </a:tc>
                <a:tc>
                  <a:txBody>
                    <a:bodyPr/>
                    <a:lstStyle/>
                    <a:p>
                      <a:r>
                        <a:rPr lang="en-US" sz="1800" dirty="0" smtClean="0"/>
                        <a:t>Fourier</a:t>
                      </a:r>
                      <a:endParaRPr lang="en-US" sz="1800" dirty="0"/>
                    </a:p>
                  </a:txBody>
                  <a:tcPr marT="45733" marB="45733"/>
                </a:tc>
                <a:tc>
                  <a:txBody>
                    <a:bodyPr/>
                    <a:lstStyle/>
                    <a:p>
                      <a:r>
                        <a:rPr lang="en-US" sz="1800" dirty="0" smtClean="0"/>
                        <a:t>Paris</a:t>
                      </a:r>
                      <a:endParaRPr lang="en-US" sz="1800" dirty="0"/>
                    </a:p>
                  </a:txBody>
                  <a:tcPr marT="45733" marB="45733"/>
                </a:tc>
              </a:tr>
            </a:tbl>
          </a:graphicData>
        </a:graphic>
      </p:graphicFrame>
      <p:graphicFrame>
        <p:nvGraphicFramePr>
          <p:cNvPr id="6" name="Table 5"/>
          <p:cNvGraphicFramePr>
            <a:graphicFrameLocks noGrp="1"/>
          </p:cNvGraphicFramePr>
          <p:nvPr/>
        </p:nvGraphicFramePr>
        <p:xfrm>
          <a:off x="762000" y="5410200"/>
          <a:ext cx="7620000" cy="1112838"/>
        </p:xfrm>
        <a:graphic>
          <a:graphicData uri="http://schemas.openxmlformats.org/drawingml/2006/table">
            <a:tbl>
              <a:tblPr firstRow="1" bandRow="1">
                <a:tableStyleId>{B301B821-A1FF-4177-AEE7-76D212191A09}</a:tableStyleId>
              </a:tblPr>
              <a:tblGrid>
                <a:gridCol w="1905000"/>
                <a:gridCol w="1905000"/>
                <a:gridCol w="1905000"/>
                <a:gridCol w="1905000"/>
              </a:tblGrid>
              <a:tr h="370946">
                <a:tc>
                  <a:txBody>
                    <a:bodyPr/>
                    <a:lstStyle/>
                    <a:p>
                      <a:r>
                        <a:rPr lang="en-US" sz="1800" dirty="0" err="1" smtClean="0"/>
                        <a:t>Day_ID</a:t>
                      </a:r>
                      <a:endParaRPr lang="en-US" sz="1800" dirty="0"/>
                    </a:p>
                  </a:txBody>
                  <a:tcPr marT="45733" marB="45733"/>
                </a:tc>
                <a:tc>
                  <a:txBody>
                    <a:bodyPr/>
                    <a:lstStyle/>
                    <a:p>
                      <a:r>
                        <a:rPr lang="en-US" sz="1800" dirty="0" smtClean="0"/>
                        <a:t>Month</a:t>
                      </a:r>
                      <a:endParaRPr lang="en-US" sz="1800" dirty="0"/>
                    </a:p>
                  </a:txBody>
                  <a:tcPr marT="45733" marB="45733"/>
                </a:tc>
                <a:tc>
                  <a:txBody>
                    <a:bodyPr/>
                    <a:lstStyle/>
                    <a:p>
                      <a:r>
                        <a:rPr lang="en-US" sz="1800" dirty="0" smtClean="0"/>
                        <a:t>Quarter</a:t>
                      </a:r>
                      <a:endParaRPr lang="en-US" sz="1800" dirty="0"/>
                    </a:p>
                  </a:txBody>
                  <a:tcPr marT="45733" marB="45733"/>
                </a:tc>
                <a:tc>
                  <a:txBody>
                    <a:bodyPr/>
                    <a:lstStyle/>
                    <a:p>
                      <a:r>
                        <a:rPr lang="en-US" sz="1800" dirty="0" smtClean="0"/>
                        <a:t>Year</a:t>
                      </a:r>
                      <a:endParaRPr lang="en-US" sz="1800" dirty="0"/>
                    </a:p>
                  </a:txBody>
                  <a:tcPr marT="45733" marB="45733"/>
                </a:tc>
              </a:tr>
              <a:tr h="370946">
                <a:tc>
                  <a:txBody>
                    <a:bodyPr/>
                    <a:lstStyle/>
                    <a:p>
                      <a:r>
                        <a:rPr lang="en-US" sz="1800" dirty="0" smtClean="0"/>
                        <a:t>03.01.2008</a:t>
                      </a:r>
                      <a:endParaRPr lang="en-US" sz="1800" dirty="0"/>
                    </a:p>
                  </a:txBody>
                  <a:tcPr marT="45733" marB="45733"/>
                </a:tc>
                <a:tc>
                  <a:txBody>
                    <a:bodyPr/>
                    <a:lstStyle/>
                    <a:p>
                      <a:r>
                        <a:rPr lang="en-US" sz="1800" dirty="0" smtClean="0"/>
                        <a:t>01.2008</a:t>
                      </a:r>
                      <a:endParaRPr lang="en-US" sz="1800" dirty="0"/>
                    </a:p>
                  </a:txBody>
                  <a:tcPr marT="45733" marB="45733"/>
                </a:tc>
                <a:tc>
                  <a:txBody>
                    <a:bodyPr/>
                    <a:lstStyle/>
                    <a:p>
                      <a:r>
                        <a:rPr lang="en-US" sz="1800" dirty="0" smtClean="0"/>
                        <a:t>Q1</a:t>
                      </a:r>
                      <a:endParaRPr lang="en-US" sz="1800" dirty="0"/>
                    </a:p>
                  </a:txBody>
                  <a:tcPr marT="45733" marB="45733"/>
                </a:tc>
                <a:tc>
                  <a:txBody>
                    <a:bodyPr/>
                    <a:lstStyle/>
                    <a:p>
                      <a:r>
                        <a:rPr lang="en-US" sz="1800" dirty="0" smtClean="0"/>
                        <a:t>2008</a:t>
                      </a:r>
                      <a:endParaRPr lang="en-US" sz="1800" dirty="0"/>
                    </a:p>
                  </a:txBody>
                  <a:tcPr marT="45733" marB="45733"/>
                </a:tc>
              </a:tr>
              <a:tr h="370946">
                <a:tc>
                  <a:txBody>
                    <a:bodyPr/>
                    <a:lstStyle/>
                    <a:p>
                      <a:r>
                        <a:rPr lang="en-US" sz="1800" dirty="0" smtClean="0"/>
                        <a:t>05.08.2008</a:t>
                      </a:r>
                      <a:endParaRPr lang="en-US" sz="1800" dirty="0"/>
                    </a:p>
                  </a:txBody>
                  <a:tcPr marT="45733" marB="45733"/>
                </a:tc>
                <a:tc>
                  <a:txBody>
                    <a:bodyPr/>
                    <a:lstStyle/>
                    <a:p>
                      <a:r>
                        <a:rPr lang="en-US" sz="1800" dirty="0" smtClean="0"/>
                        <a:t>08.2008</a:t>
                      </a:r>
                      <a:endParaRPr lang="en-US" sz="1800" dirty="0"/>
                    </a:p>
                  </a:txBody>
                  <a:tcPr marT="45733" marB="45733"/>
                </a:tc>
                <a:tc>
                  <a:txBody>
                    <a:bodyPr/>
                    <a:lstStyle/>
                    <a:p>
                      <a:r>
                        <a:rPr lang="en-US" sz="1800" dirty="0" smtClean="0"/>
                        <a:t>Q3</a:t>
                      </a:r>
                      <a:endParaRPr lang="en-US" sz="1800" dirty="0"/>
                    </a:p>
                  </a:txBody>
                  <a:tcPr marT="45733" marB="45733"/>
                </a:tc>
                <a:tc>
                  <a:txBody>
                    <a:bodyPr/>
                    <a:lstStyle/>
                    <a:p>
                      <a:r>
                        <a:rPr lang="en-US" sz="1800" dirty="0" smtClean="0"/>
                        <a:t>2008</a:t>
                      </a:r>
                      <a:endParaRPr lang="en-US" sz="1800" dirty="0"/>
                    </a:p>
                  </a:txBody>
                  <a:tcPr marT="45733" marB="45733"/>
                </a:tc>
              </a:tr>
            </a:tbl>
          </a:graphicData>
        </a:graphic>
      </p:graphicFrame>
      <p:sp>
        <p:nvSpPr>
          <p:cNvPr id="7" name="TextBox 6"/>
          <p:cNvSpPr txBox="1"/>
          <p:nvPr/>
        </p:nvSpPr>
        <p:spPr>
          <a:xfrm>
            <a:off x="762000" y="457200"/>
            <a:ext cx="3689985" cy="369332"/>
          </a:xfrm>
          <a:prstGeom prst="rect">
            <a:avLst/>
          </a:prstGeom>
          <a:noFill/>
        </p:spPr>
        <p:txBody>
          <a:bodyPr wrap="none">
            <a:spAutoFit/>
          </a:bodyPr>
          <a:lstStyle/>
          <a:p>
            <a:pPr fontAlgn="base">
              <a:spcBef>
                <a:spcPct val="0"/>
              </a:spcBef>
              <a:spcAft>
                <a:spcPct val="0"/>
              </a:spcAft>
              <a:defRPr/>
            </a:pPr>
            <a:r>
              <a:rPr lang="en-US" b="1" dirty="0">
                <a:solidFill>
                  <a:srgbClr val="FFC000"/>
                </a:solidFill>
                <a:latin typeface="Arial" charset="0"/>
              </a:rPr>
              <a:t>CUSTOMER</a:t>
            </a:r>
            <a:r>
              <a:rPr lang="en-US" b="1" dirty="0">
                <a:solidFill>
                  <a:srgbClr val="A5AB81">
                    <a:lumMod val="40000"/>
                    <a:lumOff val="60000"/>
                  </a:srgbClr>
                </a:solidFill>
                <a:latin typeface="Arial" charset="0"/>
              </a:rPr>
              <a:t> </a:t>
            </a:r>
            <a:r>
              <a:rPr lang="en-US" b="1" dirty="0">
                <a:solidFill>
                  <a:srgbClr val="FFC000"/>
                </a:solidFill>
                <a:latin typeface="Arial" charset="0"/>
              </a:rPr>
              <a:t>DIMENSION</a:t>
            </a:r>
            <a:r>
              <a:rPr lang="en-US" b="1" dirty="0">
                <a:solidFill>
                  <a:srgbClr val="A5AB81">
                    <a:lumMod val="40000"/>
                    <a:lumOff val="60000"/>
                  </a:srgbClr>
                </a:solidFill>
                <a:latin typeface="Arial" charset="0"/>
              </a:rPr>
              <a:t> </a:t>
            </a:r>
            <a:r>
              <a:rPr lang="en-US" b="1" dirty="0">
                <a:solidFill>
                  <a:srgbClr val="FFC000"/>
                </a:solidFill>
                <a:latin typeface="Arial" charset="0"/>
              </a:rPr>
              <a:t>TABLE</a:t>
            </a:r>
          </a:p>
        </p:txBody>
      </p:sp>
      <p:sp>
        <p:nvSpPr>
          <p:cNvPr id="8" name="TextBox 7"/>
          <p:cNvSpPr txBox="1"/>
          <p:nvPr/>
        </p:nvSpPr>
        <p:spPr>
          <a:xfrm>
            <a:off x="838200" y="2819400"/>
            <a:ext cx="3544625" cy="369332"/>
          </a:xfrm>
          <a:prstGeom prst="rect">
            <a:avLst/>
          </a:prstGeom>
          <a:noFill/>
        </p:spPr>
        <p:txBody>
          <a:bodyPr wrap="none">
            <a:spAutoFit/>
          </a:bodyPr>
          <a:lstStyle/>
          <a:p>
            <a:pPr fontAlgn="base">
              <a:spcBef>
                <a:spcPct val="0"/>
              </a:spcBef>
              <a:spcAft>
                <a:spcPct val="0"/>
              </a:spcAft>
              <a:defRPr/>
            </a:pPr>
            <a:r>
              <a:rPr lang="en-US" b="1" dirty="0">
                <a:solidFill>
                  <a:srgbClr val="FFC000"/>
                </a:solidFill>
                <a:latin typeface="Arial" charset="0"/>
              </a:rPr>
              <a:t>MATERIAL</a:t>
            </a:r>
            <a:r>
              <a:rPr lang="en-US" b="1" dirty="0">
                <a:solidFill>
                  <a:srgbClr val="A5AB81">
                    <a:lumMod val="40000"/>
                    <a:lumOff val="60000"/>
                  </a:srgbClr>
                </a:solidFill>
                <a:latin typeface="Arial" charset="0"/>
              </a:rPr>
              <a:t> </a:t>
            </a:r>
            <a:r>
              <a:rPr lang="en-US" b="1" dirty="0">
                <a:solidFill>
                  <a:srgbClr val="FFC000"/>
                </a:solidFill>
                <a:latin typeface="Arial" charset="0"/>
              </a:rPr>
              <a:t>DIMENSION</a:t>
            </a:r>
            <a:r>
              <a:rPr lang="en-US" b="1" dirty="0">
                <a:solidFill>
                  <a:srgbClr val="A5AB81">
                    <a:lumMod val="40000"/>
                    <a:lumOff val="60000"/>
                  </a:srgbClr>
                </a:solidFill>
                <a:latin typeface="Arial" charset="0"/>
              </a:rPr>
              <a:t> </a:t>
            </a:r>
            <a:r>
              <a:rPr lang="en-US" b="1" dirty="0">
                <a:solidFill>
                  <a:srgbClr val="FFC000"/>
                </a:solidFill>
                <a:latin typeface="Arial" charset="0"/>
              </a:rPr>
              <a:t>TABLE</a:t>
            </a:r>
          </a:p>
        </p:txBody>
      </p:sp>
      <p:sp>
        <p:nvSpPr>
          <p:cNvPr id="9" name="TextBox 8"/>
          <p:cNvSpPr txBox="1"/>
          <p:nvPr/>
        </p:nvSpPr>
        <p:spPr>
          <a:xfrm>
            <a:off x="762000" y="4953000"/>
            <a:ext cx="2924711" cy="369332"/>
          </a:xfrm>
          <a:prstGeom prst="rect">
            <a:avLst/>
          </a:prstGeom>
          <a:noFill/>
        </p:spPr>
        <p:txBody>
          <a:bodyPr wrap="none">
            <a:spAutoFit/>
          </a:bodyPr>
          <a:lstStyle/>
          <a:p>
            <a:pPr fontAlgn="base">
              <a:spcBef>
                <a:spcPct val="0"/>
              </a:spcBef>
              <a:spcAft>
                <a:spcPct val="0"/>
              </a:spcAft>
              <a:defRPr/>
            </a:pPr>
            <a:r>
              <a:rPr lang="en-US" b="1" dirty="0">
                <a:solidFill>
                  <a:srgbClr val="FFC000"/>
                </a:solidFill>
                <a:latin typeface="Arial" charset="0"/>
              </a:rPr>
              <a:t>TIME DIMENSION TABLE</a:t>
            </a:r>
          </a:p>
        </p:txBody>
      </p:sp>
    </p:spTree>
    <p:extLst>
      <p:ext uri="{BB962C8B-B14F-4D97-AF65-F5344CB8AC3E}">
        <p14:creationId xmlns:p14="http://schemas.microsoft.com/office/powerpoint/2010/main" val="512656067"/>
      </p:ext>
    </p:extLst>
  </p:cSld>
  <p:clrMapOvr>
    <a:masterClrMapping/>
  </p:clrMapOvr>
  <p:transition>
    <p:fade thruBlk="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254000"/>
            <a:ext cx="8229600" cy="1143000"/>
          </a:xfrm>
        </p:spPr>
        <p:txBody>
          <a:bodyPr/>
          <a:lstStyle/>
          <a:p>
            <a:pPr marL="54864" eaLnBrk="1" fontAlgn="auto" hangingPunct="1">
              <a:spcAft>
                <a:spcPts val="0"/>
              </a:spcAft>
              <a:defRPr/>
            </a:pPr>
            <a:r>
              <a:rPr lang="en-US" dirty="0">
                <a:solidFill>
                  <a:srgbClr val="FFC000"/>
                </a:solidFill>
              </a:rPr>
              <a:t>Fact Table</a:t>
            </a:r>
          </a:p>
        </p:txBody>
      </p:sp>
      <p:graphicFrame>
        <p:nvGraphicFramePr>
          <p:cNvPr id="20576" name="Group 96"/>
          <p:cNvGraphicFramePr>
            <a:graphicFrameLocks noGrp="1"/>
          </p:cNvGraphicFramePr>
          <p:nvPr>
            <p:ph sz="half" idx="1"/>
          </p:nvPr>
        </p:nvGraphicFramePr>
        <p:xfrm>
          <a:off x="228600" y="1371600"/>
          <a:ext cx="8915399" cy="4906964"/>
        </p:xfrm>
        <a:graphic>
          <a:graphicData uri="http://schemas.openxmlformats.org/drawingml/2006/table">
            <a:tbl>
              <a:tblPr>
                <a:tableStyleId>{69CF1AB2-1976-4502-BF36-3FF5EA218861}</a:tableStyleId>
              </a:tblPr>
              <a:tblGrid>
                <a:gridCol w="1784628"/>
                <a:gridCol w="1783080"/>
                <a:gridCol w="1779984"/>
                <a:gridCol w="1783080"/>
                <a:gridCol w="1784627"/>
              </a:tblGrid>
              <a:tr h="439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err="1" smtClean="0">
                          <a:ln>
                            <a:noFill/>
                          </a:ln>
                          <a:effectLst/>
                        </a:rPr>
                        <a:t>Day_ID</a:t>
                      </a:r>
                      <a:endParaRPr kumimoji="0" lang="en-US" sz="1800" b="1" i="0" u="none" strike="noStrike" cap="none" normalizeH="0" baseline="0" dirty="0" smtClean="0">
                        <a:ln>
                          <a:noFill/>
                        </a:ln>
                        <a:solidFill>
                          <a:srgbClr val="FFFF00"/>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smtClean="0">
                          <a:ln>
                            <a:noFill/>
                          </a:ln>
                          <a:effectLst/>
                        </a:rPr>
                        <a:t>Customer_ID</a:t>
                      </a:r>
                      <a:endParaRPr kumimoji="0" lang="en-US" sz="1800" b="1" i="0" u="none" strike="noStrike" cap="none" normalizeH="0" baseline="0" smtClean="0">
                        <a:ln>
                          <a:noFill/>
                        </a:ln>
                        <a:solidFill>
                          <a:srgbClr val="FFFF00"/>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smtClean="0">
                          <a:ln>
                            <a:noFill/>
                          </a:ln>
                          <a:effectLst/>
                        </a:rPr>
                        <a:t>Material_ID</a:t>
                      </a:r>
                      <a:endParaRPr kumimoji="0" lang="en-US" sz="1800" b="1" i="0" u="none" strike="noStrike" cap="none" normalizeH="0" baseline="0" smtClean="0">
                        <a:ln>
                          <a:noFill/>
                        </a:ln>
                        <a:solidFill>
                          <a:srgbClr val="FFFF00"/>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smtClean="0">
                          <a:ln>
                            <a:noFill/>
                          </a:ln>
                          <a:effectLst/>
                        </a:rPr>
                        <a:t>Sales</a:t>
                      </a:r>
                      <a:endParaRPr kumimoji="0" lang="en-US" sz="1800" b="1" i="0" u="none" strike="noStrike" cap="none" normalizeH="0" baseline="0" smtClean="0">
                        <a:ln>
                          <a:noFill/>
                        </a:ln>
                        <a:solidFill>
                          <a:srgbClr val="FFFF00"/>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smtClean="0">
                          <a:ln>
                            <a:noFill/>
                          </a:ln>
                          <a:effectLst/>
                        </a:rPr>
                        <a:t>Quantity</a:t>
                      </a:r>
                      <a:endParaRPr kumimoji="0" lang="en-US" sz="1800" b="1" i="0" u="none" strike="noStrike" cap="none" normalizeH="0" baseline="0" dirty="0" smtClean="0">
                        <a:ln>
                          <a:noFill/>
                        </a:ln>
                        <a:solidFill>
                          <a:srgbClr val="FFFF00"/>
                        </a:solidFill>
                        <a:effectLst/>
                        <a:latin typeface="Century Gothic" pitchFamily="34" charset="0"/>
                      </a:endParaRPr>
                    </a:p>
                  </a:txBody>
                  <a:tcPr horzOverflow="overflow"/>
                </a:tc>
              </a:tr>
              <a:tr h="742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smtClean="0">
                          <a:ln>
                            <a:noFill/>
                          </a:ln>
                          <a:effectLst/>
                        </a:rPr>
                        <a:t>03.01.2007</a:t>
                      </a:r>
                      <a:endParaRPr kumimoji="0" lang="en-US" sz="2400" b="1" i="0" u="none" strike="noStrike" cap="none" normalizeH="0" baseline="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smtClean="0">
                          <a:ln>
                            <a:noFill/>
                          </a:ln>
                          <a:effectLst/>
                        </a:rPr>
                        <a:t>K100</a:t>
                      </a:r>
                      <a:endParaRPr kumimoji="0" lang="en-US" sz="2400" b="1" i="0" u="none" strike="noStrike" cap="none" normalizeH="0" baseline="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smtClean="0">
                          <a:ln>
                            <a:noFill/>
                          </a:ln>
                          <a:effectLst/>
                        </a:rPr>
                        <a:t>M1111</a:t>
                      </a:r>
                      <a:endParaRPr kumimoji="0" lang="en-US" sz="2400" b="1" i="0" u="none" strike="noStrike" cap="none" normalizeH="0" baseline="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smtClean="0">
                          <a:ln>
                            <a:noFill/>
                          </a:ln>
                          <a:effectLst/>
                        </a:rPr>
                        <a:t>50</a:t>
                      </a:r>
                      <a:endParaRPr kumimoji="0" lang="en-US" sz="2400" b="1" i="0" u="none" strike="noStrike" cap="none" normalizeH="0" baseline="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dirty="0" smtClean="0">
                          <a:ln>
                            <a:noFill/>
                          </a:ln>
                          <a:effectLst/>
                        </a:rPr>
                        <a:t>100</a:t>
                      </a:r>
                      <a:endParaRPr kumimoji="0" lang="en-US" sz="2400" b="1" i="0" u="none" strike="noStrike" cap="none" normalizeH="0" baseline="0" dirty="0" smtClean="0">
                        <a:ln>
                          <a:noFill/>
                        </a:ln>
                        <a:solidFill>
                          <a:schemeClr val="tx1"/>
                        </a:solidFill>
                        <a:effectLst/>
                        <a:latin typeface="Century Gothic" pitchFamily="34" charset="0"/>
                      </a:endParaRPr>
                    </a:p>
                  </a:txBody>
                  <a:tcPr horzOverflow="overflow"/>
                </a:tc>
              </a:tr>
              <a:tr h="746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dirty="0" smtClean="0">
                          <a:ln>
                            <a:noFill/>
                          </a:ln>
                          <a:effectLst/>
                        </a:rPr>
                        <a:t>03.01.2007</a:t>
                      </a:r>
                      <a:endParaRPr kumimoji="0" lang="en-US" sz="2400" b="1" i="0" u="none" strike="noStrike" cap="none" normalizeH="0" baseline="0" dirty="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dirty="0" smtClean="0">
                          <a:ln>
                            <a:noFill/>
                          </a:ln>
                          <a:effectLst/>
                        </a:rPr>
                        <a:t>K100</a:t>
                      </a:r>
                      <a:endParaRPr kumimoji="0" lang="en-US" sz="2400" b="1" i="0" u="none" strike="noStrike" cap="none" normalizeH="0" baseline="0" dirty="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smtClean="0">
                          <a:ln>
                            <a:noFill/>
                          </a:ln>
                          <a:effectLst/>
                        </a:rPr>
                        <a:t>M2222</a:t>
                      </a:r>
                      <a:endParaRPr kumimoji="0" lang="en-US" sz="2400" b="1" i="0" u="none" strike="noStrike" cap="none" normalizeH="0" baseline="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smtClean="0">
                          <a:ln>
                            <a:noFill/>
                          </a:ln>
                          <a:effectLst/>
                        </a:rPr>
                        <a:t>30</a:t>
                      </a:r>
                      <a:endParaRPr kumimoji="0" lang="en-US" sz="2400" b="1" i="0" u="none" strike="noStrike" cap="none" normalizeH="0" baseline="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smtClean="0">
                          <a:ln>
                            <a:noFill/>
                          </a:ln>
                          <a:effectLst/>
                        </a:rPr>
                        <a:t>120</a:t>
                      </a:r>
                      <a:endParaRPr kumimoji="0" lang="en-US" sz="2400" b="1" i="0" u="none" strike="noStrike" cap="none" normalizeH="0" baseline="0" smtClean="0">
                        <a:ln>
                          <a:noFill/>
                        </a:ln>
                        <a:solidFill>
                          <a:schemeClr val="tx1"/>
                        </a:solidFill>
                        <a:effectLst/>
                        <a:latin typeface="Century Gothic" pitchFamily="34" charset="0"/>
                      </a:endParaRPr>
                    </a:p>
                  </a:txBody>
                  <a:tcPr horzOverflow="overflow"/>
                </a:tc>
              </a:tr>
              <a:tr h="7445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smtClean="0">
                          <a:ln>
                            <a:noFill/>
                          </a:ln>
                          <a:effectLst/>
                        </a:rPr>
                        <a:t>03.01.2007</a:t>
                      </a:r>
                      <a:endParaRPr kumimoji="0" lang="en-US" sz="2400" b="1" i="0" u="none" strike="noStrike" cap="none" normalizeH="0" baseline="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smtClean="0">
                          <a:ln>
                            <a:noFill/>
                          </a:ln>
                          <a:effectLst/>
                        </a:rPr>
                        <a:t>K200</a:t>
                      </a:r>
                      <a:endParaRPr kumimoji="0" lang="en-US" sz="2400" b="1" i="0" u="none" strike="noStrike" cap="none" normalizeH="0" baseline="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dirty="0" smtClean="0">
                          <a:ln>
                            <a:noFill/>
                          </a:ln>
                          <a:effectLst/>
                        </a:rPr>
                        <a:t>M100</a:t>
                      </a:r>
                      <a:endParaRPr kumimoji="0" lang="en-US" sz="2400" b="1" i="0" u="none" strike="noStrike" cap="none" normalizeH="0" baseline="0" dirty="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smtClean="0">
                          <a:ln>
                            <a:noFill/>
                          </a:ln>
                          <a:effectLst/>
                        </a:rPr>
                        <a:t>33</a:t>
                      </a:r>
                      <a:endParaRPr kumimoji="0" lang="en-US" sz="2400" b="1" i="0" u="none" strike="noStrike" cap="none" normalizeH="0" baseline="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smtClean="0">
                          <a:ln>
                            <a:noFill/>
                          </a:ln>
                          <a:effectLst/>
                        </a:rPr>
                        <a:t>2</a:t>
                      </a:r>
                      <a:endParaRPr kumimoji="0" lang="en-US" sz="2400" b="1" i="0" u="none" strike="noStrike" cap="none" normalizeH="0" baseline="0" smtClean="0">
                        <a:ln>
                          <a:noFill/>
                        </a:ln>
                        <a:solidFill>
                          <a:schemeClr val="tx1"/>
                        </a:solidFill>
                        <a:effectLst/>
                        <a:latin typeface="Century Gothic" pitchFamily="34" charset="0"/>
                      </a:endParaRPr>
                    </a:p>
                  </a:txBody>
                  <a:tcPr horzOverflow="overflow"/>
                </a:tc>
              </a:tr>
              <a:tr h="746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smtClean="0">
                          <a:ln>
                            <a:noFill/>
                          </a:ln>
                          <a:effectLst/>
                        </a:rPr>
                        <a:t>03.01.2007</a:t>
                      </a:r>
                      <a:endParaRPr kumimoji="0" lang="en-US" sz="2400" b="1" i="0" u="none" strike="noStrike" cap="none" normalizeH="0" baseline="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smtClean="0">
                          <a:ln>
                            <a:noFill/>
                          </a:ln>
                          <a:effectLst/>
                        </a:rPr>
                        <a:t>K200</a:t>
                      </a:r>
                      <a:endParaRPr kumimoji="0" lang="en-US" sz="2400" b="1" i="0" u="none" strike="noStrike" cap="none" normalizeH="0" baseline="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dirty="0" smtClean="0">
                          <a:ln>
                            <a:noFill/>
                          </a:ln>
                          <a:effectLst/>
                        </a:rPr>
                        <a:t>M200</a:t>
                      </a:r>
                      <a:endParaRPr kumimoji="0" lang="en-US" sz="2400" b="1" i="0" u="none" strike="noStrike" cap="none" normalizeH="0" baseline="0" dirty="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smtClean="0">
                          <a:ln>
                            <a:noFill/>
                          </a:ln>
                          <a:effectLst/>
                        </a:rPr>
                        <a:t>100</a:t>
                      </a:r>
                      <a:endParaRPr kumimoji="0" lang="en-US" sz="2400" b="1" i="0" u="none" strike="noStrike" cap="none" normalizeH="0" baseline="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smtClean="0">
                          <a:ln>
                            <a:noFill/>
                          </a:ln>
                          <a:effectLst/>
                        </a:rPr>
                        <a:t>50</a:t>
                      </a:r>
                      <a:endParaRPr kumimoji="0" lang="en-US" sz="2400" b="1" i="0" u="none" strike="noStrike" cap="none" normalizeH="0" baseline="0" smtClean="0">
                        <a:ln>
                          <a:noFill/>
                        </a:ln>
                        <a:solidFill>
                          <a:schemeClr val="tx1"/>
                        </a:solidFill>
                        <a:effectLst/>
                        <a:latin typeface="Century Gothic" pitchFamily="34" charset="0"/>
                      </a:endParaRPr>
                    </a:p>
                  </a:txBody>
                  <a:tcPr horzOverflow="overflow"/>
                </a:tc>
              </a:tr>
              <a:tr h="742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smtClean="0">
                          <a:ln>
                            <a:noFill/>
                          </a:ln>
                          <a:effectLst/>
                        </a:rPr>
                        <a:t>05.01.2007</a:t>
                      </a:r>
                      <a:endParaRPr kumimoji="0" lang="en-US" sz="2400" b="1" i="0" u="none" strike="noStrike" cap="none" normalizeH="0" baseline="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smtClean="0">
                          <a:ln>
                            <a:noFill/>
                          </a:ln>
                          <a:effectLst/>
                        </a:rPr>
                        <a:t>K200</a:t>
                      </a:r>
                      <a:endParaRPr kumimoji="0" lang="en-US" sz="2400" b="1" i="0" u="none" strike="noStrike" cap="none" normalizeH="0" baseline="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smtClean="0">
                          <a:ln>
                            <a:noFill/>
                          </a:ln>
                          <a:effectLst/>
                        </a:rPr>
                        <a:t>M222</a:t>
                      </a:r>
                      <a:endParaRPr kumimoji="0" lang="en-US" sz="2400" b="1" i="0" u="none" strike="noStrike" cap="none" normalizeH="0" baseline="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smtClean="0">
                          <a:ln>
                            <a:noFill/>
                          </a:ln>
                          <a:effectLst/>
                        </a:rPr>
                        <a:t>200</a:t>
                      </a:r>
                      <a:endParaRPr kumimoji="0" lang="en-US" sz="2400" b="1" i="0" u="none" strike="noStrike" cap="none" normalizeH="0" baseline="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smtClean="0">
                          <a:ln>
                            <a:noFill/>
                          </a:ln>
                          <a:effectLst/>
                        </a:rPr>
                        <a:t>300</a:t>
                      </a:r>
                      <a:endParaRPr kumimoji="0" lang="en-US" sz="2400" b="1" i="0" u="none" strike="noStrike" cap="none" normalizeH="0" baseline="0" smtClean="0">
                        <a:ln>
                          <a:noFill/>
                        </a:ln>
                        <a:solidFill>
                          <a:schemeClr val="tx1"/>
                        </a:solidFill>
                        <a:effectLst/>
                        <a:latin typeface="Century Gothic" pitchFamily="34" charset="0"/>
                      </a:endParaRPr>
                    </a:p>
                  </a:txBody>
                  <a:tcPr horzOverflow="overflow"/>
                </a:tc>
              </a:tr>
              <a:tr h="7445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dirty="0" smtClean="0">
                          <a:ln>
                            <a:noFill/>
                          </a:ln>
                          <a:effectLst/>
                        </a:rPr>
                        <a:t>…</a:t>
                      </a:r>
                      <a:endParaRPr kumimoji="0" lang="en-US" sz="2400" b="1" i="0" u="none" strike="noStrike" cap="none" normalizeH="0" baseline="0" dirty="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dirty="0" smtClean="0">
                          <a:ln>
                            <a:noFill/>
                          </a:ln>
                          <a:effectLst/>
                        </a:rPr>
                        <a:t>…</a:t>
                      </a:r>
                      <a:endParaRPr kumimoji="0" lang="en-US" sz="2400" b="1" i="0" u="none" strike="noStrike" cap="none" normalizeH="0" baseline="0" dirty="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dirty="0" smtClean="0">
                          <a:ln>
                            <a:noFill/>
                          </a:ln>
                          <a:effectLst/>
                        </a:rPr>
                        <a:t>…</a:t>
                      </a:r>
                      <a:endParaRPr kumimoji="0" lang="en-US" sz="2400" b="1" i="0" u="none" strike="noStrike" cap="none" normalizeH="0" baseline="0" dirty="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dirty="0" smtClean="0">
                          <a:ln>
                            <a:noFill/>
                          </a:ln>
                          <a:effectLst/>
                        </a:rPr>
                        <a:t>…</a:t>
                      </a:r>
                      <a:endParaRPr kumimoji="0" lang="en-US" sz="2400" b="1" i="0" u="none" strike="noStrike" cap="none" normalizeH="0" baseline="0" dirty="0" smtClean="0">
                        <a:ln>
                          <a:noFill/>
                        </a:ln>
                        <a:solidFill>
                          <a:schemeClr val="tx1"/>
                        </a:solidFill>
                        <a:effectLst/>
                        <a:latin typeface="Century Gothic"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u="none" strike="noStrike" cap="none" normalizeH="0" baseline="0" dirty="0" smtClean="0">
                          <a:ln>
                            <a:noFill/>
                          </a:ln>
                          <a:effectLst/>
                        </a:rPr>
                        <a:t>…</a:t>
                      </a:r>
                      <a:endParaRPr kumimoji="0" lang="en-US" sz="2400" b="1" i="0" u="none" strike="noStrike" cap="none" normalizeH="0" baseline="0" dirty="0" smtClean="0">
                        <a:ln>
                          <a:noFill/>
                        </a:ln>
                        <a:solidFill>
                          <a:schemeClr val="tx1"/>
                        </a:solidFill>
                        <a:effectLst/>
                        <a:latin typeface="Century Gothic" pitchFamily="34" charset="0"/>
                      </a:endParaRPr>
                    </a:p>
                  </a:txBody>
                  <a:tcPr horzOverflow="overflow"/>
                </a:tc>
              </a:tr>
            </a:tbl>
          </a:graphicData>
        </a:graphic>
      </p:graphicFrame>
      <p:sp>
        <p:nvSpPr>
          <p:cNvPr id="30773" name="AutoShape 97"/>
          <p:cNvSpPr>
            <a:spLocks/>
          </p:cNvSpPr>
          <p:nvPr/>
        </p:nvSpPr>
        <p:spPr bwMode="auto">
          <a:xfrm rot="-5400000">
            <a:off x="2705100" y="3390900"/>
            <a:ext cx="381000" cy="4724400"/>
          </a:xfrm>
          <a:prstGeom prst="leftBrace">
            <a:avLst>
              <a:gd name="adj1" fmla="val 103333"/>
              <a:gd name="adj2" fmla="val 50264"/>
            </a:avLst>
          </a:prstGeom>
          <a:noFill/>
          <a:ln w="7620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30774" name="Text Box 98"/>
          <p:cNvSpPr txBox="1">
            <a:spLocks noChangeArrowheads="1"/>
          </p:cNvSpPr>
          <p:nvPr/>
        </p:nvSpPr>
        <p:spPr bwMode="auto">
          <a:xfrm>
            <a:off x="1219200" y="6248400"/>
            <a:ext cx="2897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en-US" sz="1800" b="1">
                <a:solidFill>
                  <a:srgbClr val="FFFF00"/>
                </a:solidFill>
                <a:latin typeface="Arial" panose="020B0604020202020204" pitchFamily="34" charset="0"/>
              </a:rPr>
              <a:t>Primary Key of fact table</a:t>
            </a:r>
          </a:p>
        </p:txBody>
      </p:sp>
      <p:sp>
        <p:nvSpPr>
          <p:cNvPr id="30775" name="AutoShape 97"/>
          <p:cNvSpPr>
            <a:spLocks/>
          </p:cNvSpPr>
          <p:nvPr/>
        </p:nvSpPr>
        <p:spPr bwMode="auto">
          <a:xfrm rot="-5400000">
            <a:off x="7124700" y="3924300"/>
            <a:ext cx="381000" cy="3657600"/>
          </a:xfrm>
          <a:prstGeom prst="leftBrace">
            <a:avLst>
              <a:gd name="adj1" fmla="val 103333"/>
              <a:gd name="adj2" fmla="val 50000"/>
            </a:avLst>
          </a:prstGeom>
          <a:noFill/>
          <a:ln w="7620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30776" name="Text Box 98"/>
          <p:cNvSpPr txBox="1">
            <a:spLocks noChangeArrowheads="1"/>
          </p:cNvSpPr>
          <p:nvPr/>
        </p:nvSpPr>
        <p:spPr bwMode="auto">
          <a:xfrm>
            <a:off x="6934200" y="6248400"/>
            <a:ext cx="765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en-US" sz="1800" b="1">
                <a:solidFill>
                  <a:srgbClr val="FFFF00"/>
                </a:solidFill>
                <a:latin typeface="Arial" panose="020B0604020202020204" pitchFamily="34" charset="0"/>
              </a:rPr>
              <a:t>Facts</a:t>
            </a:r>
          </a:p>
        </p:txBody>
      </p:sp>
    </p:spTree>
    <p:extLst>
      <p:ext uri="{BB962C8B-B14F-4D97-AF65-F5344CB8AC3E}">
        <p14:creationId xmlns:p14="http://schemas.microsoft.com/office/powerpoint/2010/main" val="1483464440"/>
      </p:ext>
    </p:extLst>
  </p:cSld>
  <p:clrMapOvr>
    <a:masterClrMapping/>
  </p:clrMapOvr>
  <p:transition>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1"/>
          <p:cNvSpPr>
            <a:spLocks noGrp="1"/>
          </p:cNvSpPr>
          <p:nvPr>
            <p:ph type="sldNum" sz="quarter" idx="12"/>
          </p:nvPr>
        </p:nvSpPr>
        <p:spPr bwMode="auto">
          <a:xfrm>
            <a:off x="6096000" y="6248400"/>
            <a:ext cx="26670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l">
              <a:spcBef>
                <a:spcPct val="0"/>
              </a:spcBef>
              <a:buClrTx/>
              <a:buSzTx/>
              <a:buFontTx/>
              <a:buNone/>
            </a:pPr>
            <a:fld id="{940605E5-61D6-446A-A8D4-1F756CB4F42A}" type="slidenum">
              <a:rPr lang="en-US" altLang="en-US" sz="1400" b="0">
                <a:solidFill>
                  <a:srgbClr val="EBDDC3"/>
                </a:solidFill>
                <a:latin typeface="Arial" panose="020B0604020202020204" pitchFamily="34" charset="0"/>
              </a:rPr>
              <a:pPr algn="l">
                <a:spcBef>
                  <a:spcPct val="0"/>
                </a:spcBef>
                <a:buClrTx/>
                <a:buSzTx/>
                <a:buFontTx/>
                <a:buNone/>
              </a:pPr>
              <a:t>57</a:t>
            </a:fld>
            <a:endParaRPr lang="en-US" altLang="en-US" sz="1400" b="0">
              <a:solidFill>
                <a:srgbClr val="EBDDC3"/>
              </a:solidFill>
              <a:latin typeface="Arial" panose="020B0604020202020204" pitchFamily="34" charset="0"/>
            </a:endParaRPr>
          </a:p>
        </p:txBody>
      </p:sp>
      <p:pic>
        <p:nvPicPr>
          <p:cNvPr id="31747" name="Picture 5" descr="Nonam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43000" y="0"/>
            <a:ext cx="72342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8988881"/>
      </p:ext>
    </p:extLst>
  </p:cSld>
  <p:clrMapOvr>
    <a:masterClrMapping/>
  </p:clrMapOvr>
  <p:transition>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254000"/>
            <a:ext cx="8229600" cy="1143000"/>
          </a:xfrm>
        </p:spPr>
        <p:txBody>
          <a:bodyPr/>
          <a:lstStyle/>
          <a:p>
            <a:pPr marL="54864" eaLnBrk="1" fontAlgn="auto" hangingPunct="1">
              <a:spcAft>
                <a:spcPts val="0"/>
              </a:spcAft>
              <a:defRPr/>
            </a:pPr>
            <a:r>
              <a:rPr lang="en-US" dirty="0"/>
              <a:t>Fact</a:t>
            </a:r>
            <a:r>
              <a:rPr lang="en-US" dirty="0">
                <a:solidFill>
                  <a:schemeClr val="tx2">
                    <a:tint val="100000"/>
                    <a:shade val="90000"/>
                    <a:satMod val="250000"/>
                    <a:alpha val="100000"/>
                  </a:schemeClr>
                </a:solidFill>
              </a:rPr>
              <a:t> </a:t>
            </a:r>
            <a:r>
              <a:rPr lang="en-US" dirty="0"/>
              <a:t>Table features</a:t>
            </a:r>
          </a:p>
        </p:txBody>
      </p:sp>
      <p:sp>
        <p:nvSpPr>
          <p:cNvPr id="32771" name="Rectangle 3"/>
          <p:cNvSpPr>
            <a:spLocks noGrp="1" noChangeArrowheads="1"/>
          </p:cNvSpPr>
          <p:nvPr>
            <p:ph idx="1"/>
          </p:nvPr>
        </p:nvSpPr>
        <p:spPr>
          <a:xfrm>
            <a:off x="0" y="1646238"/>
            <a:ext cx="9144000" cy="5211762"/>
          </a:xfrm>
        </p:spPr>
        <p:txBody>
          <a:bodyPr/>
          <a:lstStyle/>
          <a:p>
            <a:pPr eaLnBrk="1" hangingPunct="1"/>
            <a:r>
              <a:rPr lang="en-US" altLang="en-US" sz="2800" dirty="0" smtClean="0"/>
              <a:t>Each classic star schema is made up of </a:t>
            </a:r>
            <a:r>
              <a:rPr lang="en-US" altLang="en-US" sz="2800" dirty="0" smtClean="0">
                <a:solidFill>
                  <a:srgbClr val="FFC000"/>
                </a:solidFill>
              </a:rPr>
              <a:t>one fact table</a:t>
            </a:r>
            <a:r>
              <a:rPr lang="en-US" altLang="en-US" sz="2800" dirty="0" smtClean="0"/>
              <a:t>. </a:t>
            </a:r>
          </a:p>
          <a:p>
            <a:pPr eaLnBrk="1" hangingPunct="1"/>
            <a:r>
              <a:rPr lang="en-US" altLang="en-US" sz="2800" dirty="0" smtClean="0"/>
              <a:t>Facts are numeric values of a normally</a:t>
            </a:r>
            <a:r>
              <a:rPr lang="en-US" altLang="en-US" sz="2800" i="1" dirty="0" smtClean="0">
                <a:solidFill>
                  <a:srgbClr val="FFFF00"/>
                </a:solidFill>
              </a:rPr>
              <a:t> </a:t>
            </a:r>
            <a:r>
              <a:rPr lang="en-US" altLang="en-US" sz="2800" i="1" dirty="0" smtClean="0">
                <a:solidFill>
                  <a:srgbClr val="FFC000"/>
                </a:solidFill>
              </a:rPr>
              <a:t>additive</a:t>
            </a:r>
            <a:r>
              <a:rPr lang="en-US" altLang="en-US" sz="2800" i="1" dirty="0" smtClean="0">
                <a:solidFill>
                  <a:srgbClr val="FFFF00"/>
                </a:solidFill>
              </a:rPr>
              <a:t> </a:t>
            </a:r>
            <a:r>
              <a:rPr lang="en-US" altLang="en-US" sz="2800" dirty="0" smtClean="0"/>
              <a:t>in</a:t>
            </a:r>
            <a:r>
              <a:rPr lang="en-US" altLang="en-US" sz="2800" i="1" dirty="0" smtClean="0">
                <a:solidFill>
                  <a:srgbClr val="FFFF00"/>
                </a:solidFill>
              </a:rPr>
              <a:t> </a:t>
            </a:r>
            <a:r>
              <a:rPr lang="en-US" altLang="en-US" sz="2800" dirty="0" smtClean="0"/>
              <a:t>nature.</a:t>
            </a:r>
          </a:p>
          <a:p>
            <a:pPr lvl="1" eaLnBrk="1" hangingPunct="1"/>
            <a:r>
              <a:rPr lang="en-US" altLang="en-US" sz="2500" dirty="0" smtClean="0"/>
              <a:t>Total sales, total quantity </a:t>
            </a:r>
          </a:p>
          <a:p>
            <a:pPr eaLnBrk="1" hangingPunct="1"/>
            <a:r>
              <a:rPr lang="en-US" altLang="en-US" sz="2800" dirty="0" smtClean="0"/>
              <a:t>Fact table is connected relationally with the surrounding dimension tables via a </a:t>
            </a:r>
            <a:r>
              <a:rPr lang="en-US" altLang="en-US" sz="2800" dirty="0" smtClean="0">
                <a:solidFill>
                  <a:srgbClr val="FFC000"/>
                </a:solidFill>
              </a:rPr>
              <a:t>unique key. </a:t>
            </a:r>
          </a:p>
          <a:p>
            <a:pPr eaLnBrk="1" hangingPunct="1"/>
            <a:r>
              <a:rPr lang="en-US" altLang="en-US" sz="2800" dirty="0" smtClean="0"/>
              <a:t>The primary key of the fact table is made up of </a:t>
            </a:r>
            <a:r>
              <a:rPr lang="en-US" altLang="en-US" sz="2800" dirty="0" smtClean="0">
                <a:solidFill>
                  <a:srgbClr val="FFC000"/>
                </a:solidFill>
              </a:rPr>
              <a:t>all dimension keys (=foreign keys). </a:t>
            </a:r>
          </a:p>
          <a:p>
            <a:pPr eaLnBrk="1" hangingPunct="1"/>
            <a:r>
              <a:rPr lang="en-US" altLang="en-US" sz="2800" dirty="0" smtClean="0"/>
              <a:t>The fact table is highly normalized.</a:t>
            </a:r>
          </a:p>
          <a:p>
            <a:pPr eaLnBrk="1" hangingPunct="1"/>
            <a:r>
              <a:rPr lang="en-US" altLang="en-US" sz="2800" dirty="0" smtClean="0"/>
              <a:t>Fact data corresponds to </a:t>
            </a:r>
            <a:r>
              <a:rPr lang="en-US" altLang="en-US" sz="2800" dirty="0" smtClean="0">
                <a:solidFill>
                  <a:srgbClr val="FFC000"/>
                </a:solidFill>
              </a:rPr>
              <a:t>transaction data. </a:t>
            </a:r>
          </a:p>
          <a:p>
            <a:pPr eaLnBrk="1" hangingPunct="1"/>
            <a:r>
              <a:rPr lang="en-US" altLang="en-US" sz="2800" dirty="0" smtClean="0"/>
              <a:t>Dimension tables correspond to ____?___ data.</a:t>
            </a:r>
          </a:p>
        </p:txBody>
      </p:sp>
    </p:spTree>
    <p:extLst>
      <p:ext uri="{BB962C8B-B14F-4D97-AF65-F5344CB8AC3E}">
        <p14:creationId xmlns:p14="http://schemas.microsoft.com/office/powerpoint/2010/main" val="3487252975"/>
      </p:ext>
    </p:extLst>
  </p:cSld>
  <p:clrMapOvr>
    <a:masterClrMapping/>
  </p:clrMapOvr>
  <p:transition>
    <p:fade thruBlk="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el 2"/>
          <p:cNvSpPr>
            <a:spLocks noGrp="1"/>
          </p:cNvSpPr>
          <p:nvPr>
            <p:ph type="title" idx="4294967295"/>
          </p:nvPr>
        </p:nvSpPr>
        <p:spPr/>
        <p:txBody>
          <a:bodyPr/>
          <a:lstStyle/>
          <a:p>
            <a:r>
              <a:rPr lang="de-DE" altLang="en-US" dirty="0" smtClean="0">
                <a:solidFill>
                  <a:srgbClr val="FFC000"/>
                </a:solidFill>
              </a:rPr>
              <a:t>Star Schema: Tables</a:t>
            </a:r>
          </a:p>
        </p:txBody>
      </p:sp>
      <p:pic>
        <p:nvPicPr>
          <p:cNvPr id="33795" name="Picture 6" descr="EerGlobalBikeIncV0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6800" y="1484313"/>
            <a:ext cx="629285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692127"/>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Acronyms (good to know)</a:t>
            </a:r>
            <a:endParaRPr lang="en-US" dirty="0"/>
          </a:p>
        </p:txBody>
      </p:sp>
      <p:sp>
        <p:nvSpPr>
          <p:cNvPr id="3" name="Text Placeholder 2"/>
          <p:cNvSpPr>
            <a:spLocks noGrp="1"/>
          </p:cNvSpPr>
          <p:nvPr>
            <p:ph type="body" sz="quarter" idx="10"/>
          </p:nvPr>
        </p:nvSpPr>
        <p:spPr/>
        <p:txBody>
          <a:bodyPr/>
          <a:lstStyle/>
          <a:p>
            <a:r>
              <a:rPr lang="en-US" sz="1600" dirty="0" smtClean="0">
                <a:solidFill>
                  <a:srgbClr val="FF0000"/>
                </a:solidFill>
              </a:rPr>
              <a:t>SAP S/4 HANA </a:t>
            </a:r>
            <a:r>
              <a:rPr lang="en-US" sz="1600" dirty="0"/>
              <a:t>– SAP Business Suite 4 SAP HANA</a:t>
            </a:r>
            <a:endParaRPr lang="en-US" sz="1600" dirty="0" smtClean="0">
              <a:solidFill>
                <a:srgbClr val="FF0000"/>
              </a:solidFill>
            </a:endParaRPr>
          </a:p>
          <a:p>
            <a:r>
              <a:rPr lang="en-US" sz="1600" dirty="0" smtClean="0">
                <a:solidFill>
                  <a:srgbClr val="FF0000"/>
                </a:solidFill>
              </a:rPr>
              <a:t>SAP UA </a:t>
            </a:r>
            <a:r>
              <a:rPr lang="en-US" sz="1600" dirty="0" smtClean="0"/>
              <a:t>– SAP University Alliances</a:t>
            </a:r>
          </a:p>
          <a:p>
            <a:r>
              <a:rPr lang="en-US" sz="1600" dirty="0" smtClean="0">
                <a:solidFill>
                  <a:srgbClr val="FF0000"/>
                </a:solidFill>
              </a:rPr>
              <a:t>UAC</a:t>
            </a:r>
            <a:r>
              <a:rPr lang="en-US" sz="1600" dirty="0" smtClean="0"/>
              <a:t> – SAP University Alliances Community – scn.sap.com/community/</a:t>
            </a:r>
            <a:r>
              <a:rPr lang="en-US" sz="1600" dirty="0" err="1" smtClean="0"/>
              <a:t>uac</a:t>
            </a:r>
            <a:endParaRPr lang="en-US" sz="1600" dirty="0" smtClean="0"/>
          </a:p>
          <a:p>
            <a:r>
              <a:rPr lang="en-US" sz="1600" dirty="0" smtClean="0">
                <a:solidFill>
                  <a:srgbClr val="FF0000"/>
                </a:solidFill>
              </a:rPr>
              <a:t>APJ</a:t>
            </a:r>
            <a:r>
              <a:rPr lang="en-US" sz="1600" dirty="0" smtClean="0"/>
              <a:t> – Asia Pacific Japan</a:t>
            </a:r>
          </a:p>
          <a:p>
            <a:r>
              <a:rPr lang="en-US" sz="1600" dirty="0" smtClean="0">
                <a:solidFill>
                  <a:srgbClr val="FF0000"/>
                </a:solidFill>
              </a:rPr>
              <a:t>NA/LA</a:t>
            </a:r>
            <a:r>
              <a:rPr lang="en-US" sz="1600" dirty="0" smtClean="0"/>
              <a:t> – North America/ Latin America</a:t>
            </a:r>
          </a:p>
          <a:p>
            <a:r>
              <a:rPr lang="en-US" sz="1600" dirty="0" smtClean="0">
                <a:solidFill>
                  <a:srgbClr val="FF0000"/>
                </a:solidFill>
              </a:rPr>
              <a:t>EMEA</a:t>
            </a:r>
            <a:r>
              <a:rPr lang="en-US" sz="1600" dirty="0" smtClean="0"/>
              <a:t> – Europe, Middle East, Africa</a:t>
            </a:r>
          </a:p>
          <a:p>
            <a:r>
              <a:rPr lang="en-US" sz="1600" dirty="0" smtClean="0">
                <a:solidFill>
                  <a:srgbClr val="FF0000"/>
                </a:solidFill>
              </a:rPr>
              <a:t>DACH</a:t>
            </a:r>
            <a:r>
              <a:rPr lang="en-US" sz="1600" dirty="0" smtClean="0"/>
              <a:t> – Germany, Austria, Switzerland</a:t>
            </a:r>
          </a:p>
          <a:p>
            <a:endParaRPr lang="en-US" sz="1600" dirty="0" smtClean="0"/>
          </a:p>
          <a:p>
            <a:endParaRPr lang="en-US" sz="1600" dirty="0"/>
          </a:p>
        </p:txBody>
      </p:sp>
      <p:sp>
        <p:nvSpPr>
          <p:cNvPr id="4" name="Text Placeholder 3"/>
          <p:cNvSpPr>
            <a:spLocks noGrp="1"/>
          </p:cNvSpPr>
          <p:nvPr>
            <p:ph type="body" sz="quarter" idx="11"/>
          </p:nvPr>
        </p:nvSpPr>
        <p:spPr/>
        <p:txBody>
          <a:bodyPr/>
          <a:lstStyle/>
          <a:p>
            <a:r>
              <a:rPr lang="en-US" sz="1600" dirty="0">
                <a:solidFill>
                  <a:srgbClr val="FF0000"/>
                </a:solidFill>
              </a:rPr>
              <a:t>UCC</a:t>
            </a:r>
            <a:r>
              <a:rPr lang="en-US" sz="1600" dirty="0"/>
              <a:t> – University Competence Center (Chico, UWM, Magdeburg, Munich, </a:t>
            </a:r>
            <a:r>
              <a:rPr lang="en-US" sz="1600" dirty="0" smtClean="0"/>
              <a:t>QUT)</a:t>
            </a:r>
            <a:endParaRPr lang="en-US" sz="1600" dirty="0"/>
          </a:p>
          <a:p>
            <a:r>
              <a:rPr lang="en-US" sz="1600" dirty="0" smtClean="0">
                <a:solidFill>
                  <a:srgbClr val="FF0000"/>
                </a:solidFill>
              </a:rPr>
              <a:t>GBI</a:t>
            </a:r>
            <a:r>
              <a:rPr lang="en-US" sz="1600" dirty="0" smtClean="0"/>
              <a:t> – Global Bike Inc. (model company)</a:t>
            </a:r>
          </a:p>
          <a:p>
            <a:r>
              <a:rPr lang="en-US" sz="1600" dirty="0" smtClean="0">
                <a:solidFill>
                  <a:srgbClr val="FF0000"/>
                </a:solidFill>
              </a:rPr>
              <a:t>ERP</a:t>
            </a:r>
            <a:r>
              <a:rPr lang="en-US" sz="1600" dirty="0" smtClean="0"/>
              <a:t> – Enterprise Resource Planning</a:t>
            </a:r>
          </a:p>
          <a:p>
            <a:r>
              <a:rPr lang="en-US" sz="1600" dirty="0" smtClean="0">
                <a:solidFill>
                  <a:srgbClr val="FF0000"/>
                </a:solidFill>
              </a:rPr>
              <a:t>SAP BW</a:t>
            </a:r>
            <a:r>
              <a:rPr lang="en-US" sz="1600" dirty="0" smtClean="0"/>
              <a:t> – SAP Business Warehouse</a:t>
            </a:r>
          </a:p>
          <a:p>
            <a:r>
              <a:rPr lang="en-US" sz="1600" dirty="0" smtClean="0">
                <a:solidFill>
                  <a:srgbClr val="FF0000"/>
                </a:solidFill>
              </a:rPr>
              <a:t>SAP HANA</a:t>
            </a:r>
            <a:r>
              <a:rPr lang="en-US" sz="1600" dirty="0" smtClean="0"/>
              <a:t> – SAP High Performance Analytic Appliance (in-memory database)</a:t>
            </a:r>
          </a:p>
          <a:p>
            <a:r>
              <a:rPr lang="en-US" sz="1600" dirty="0">
                <a:solidFill>
                  <a:srgbClr val="FF0000"/>
                </a:solidFill>
              </a:rPr>
              <a:t>SCN</a:t>
            </a:r>
            <a:r>
              <a:rPr lang="en-US" sz="1600" dirty="0"/>
              <a:t> – SAP Community Network – scn.sap.com</a:t>
            </a:r>
          </a:p>
          <a:p>
            <a:r>
              <a:rPr lang="en-US" sz="1600" dirty="0" smtClean="0">
                <a:solidFill>
                  <a:srgbClr val="FF0000"/>
                </a:solidFill>
              </a:rPr>
              <a:t>BOBJ</a:t>
            </a:r>
            <a:r>
              <a:rPr lang="en-US" sz="1600" dirty="0" smtClean="0"/>
              <a:t> – SAP </a:t>
            </a:r>
            <a:r>
              <a:rPr lang="en-US" sz="1600" dirty="0" err="1" smtClean="0"/>
              <a:t>BusinessObjects</a:t>
            </a:r>
            <a:endParaRPr lang="en-US" sz="1600" dirty="0" smtClean="0"/>
          </a:p>
          <a:p>
            <a:r>
              <a:rPr lang="en-US" sz="1600" dirty="0" smtClean="0">
                <a:solidFill>
                  <a:srgbClr val="FF0000"/>
                </a:solidFill>
              </a:rPr>
              <a:t>JAM</a:t>
            </a:r>
            <a:r>
              <a:rPr lang="en-US" sz="1600" dirty="0" smtClean="0"/>
              <a:t> - </a:t>
            </a:r>
            <a:r>
              <a:rPr lang="en-US" dirty="0"/>
              <a:t>SAP</a:t>
            </a:r>
            <a:r>
              <a:rPr lang="en-US" b="0" dirty="0"/>
              <a:t>'s cloud-based social media </a:t>
            </a:r>
            <a:r>
              <a:rPr lang="en-US" b="0" dirty="0" smtClean="0"/>
              <a:t>platform, for collaborating</a:t>
            </a:r>
            <a:endParaRPr lang="en-US" sz="1600" dirty="0" smtClean="0"/>
          </a:p>
          <a:p>
            <a:endParaRPr lang="en-US" sz="1600" dirty="0"/>
          </a:p>
        </p:txBody>
      </p:sp>
    </p:spTree>
    <p:extLst>
      <p:ext uri="{BB962C8B-B14F-4D97-AF65-F5344CB8AC3E}">
        <p14:creationId xmlns:p14="http://schemas.microsoft.com/office/powerpoint/2010/main" val="42351975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8313" y="5481638"/>
            <a:ext cx="319087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Picture 4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34125" y="5756275"/>
            <a:ext cx="21907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4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00125" y="3111500"/>
            <a:ext cx="7285038"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7"/>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68750" y="5762625"/>
            <a:ext cx="19716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4"/>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357813" y="2039938"/>
            <a:ext cx="2819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85813" y="2111375"/>
            <a:ext cx="35623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Titel 1"/>
          <p:cNvSpPr>
            <a:spLocks noGrp="1"/>
          </p:cNvSpPr>
          <p:nvPr>
            <p:ph type="title"/>
          </p:nvPr>
        </p:nvSpPr>
        <p:spPr/>
        <p:txBody>
          <a:bodyPr/>
          <a:lstStyle/>
          <a:p>
            <a:pPr>
              <a:defRPr/>
            </a:pPr>
            <a:r>
              <a:rPr lang="de-DE" smtClean="0"/>
              <a:t>Star Schema: Table Entries</a:t>
            </a:r>
          </a:p>
        </p:txBody>
      </p:sp>
      <p:sp>
        <p:nvSpPr>
          <p:cNvPr id="35849" name="Textfeld 12"/>
          <p:cNvSpPr txBox="1">
            <a:spLocks noChangeArrowheads="1"/>
          </p:cNvSpPr>
          <p:nvPr/>
        </p:nvSpPr>
        <p:spPr bwMode="auto">
          <a:xfrm>
            <a:off x="6659563" y="2817813"/>
            <a:ext cx="1978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ctr" eaLnBrk="0" fontAlgn="base" hangingPunct="0">
              <a:spcBef>
                <a:spcPct val="20000"/>
              </a:spcBef>
              <a:spcAft>
                <a:spcPct val="0"/>
              </a:spcAft>
              <a:buClrTx/>
              <a:buSzTx/>
              <a:buFont typeface="Arial" panose="020B0604020202020204" pitchFamily="34" charset="0"/>
              <a:buNone/>
            </a:pPr>
            <a:r>
              <a:rPr altLang="en-US" sz="1800">
                <a:solidFill>
                  <a:prstClr val="white"/>
                </a:solidFill>
                <a:latin typeface="Arial" panose="020B0604020202020204" pitchFamily="34" charset="0"/>
              </a:rPr>
              <a:t>Fact Table FACT_SALES</a:t>
            </a:r>
          </a:p>
        </p:txBody>
      </p:sp>
      <p:sp>
        <p:nvSpPr>
          <p:cNvPr id="35850" name="Ellipse 17"/>
          <p:cNvSpPr>
            <a:spLocks noChangeArrowheads="1"/>
          </p:cNvSpPr>
          <p:nvPr/>
        </p:nvSpPr>
        <p:spPr bwMode="auto">
          <a:xfrm>
            <a:off x="1698625" y="2293938"/>
            <a:ext cx="285750" cy="28575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20000"/>
              </a:spcBef>
              <a:spcAft>
                <a:spcPct val="0"/>
              </a:spcAft>
              <a:buClr>
                <a:srgbClr val="F48B00"/>
              </a:buClr>
              <a:buSzTx/>
              <a:buFont typeface="Wingdings" panose="05000000000000000000" pitchFamily="2" charset="2"/>
              <a:buNone/>
            </a:pPr>
            <a:endParaRPr altLang="en-US" sz="2800">
              <a:solidFill>
                <a:prstClr val="white"/>
              </a:solidFill>
              <a:latin typeface="Arial" panose="020B0604020202020204" pitchFamily="34" charset="0"/>
            </a:endParaRPr>
          </a:p>
        </p:txBody>
      </p:sp>
      <p:sp>
        <p:nvSpPr>
          <p:cNvPr id="35851" name="Ellipse 19"/>
          <p:cNvSpPr>
            <a:spLocks noChangeArrowheads="1"/>
          </p:cNvSpPr>
          <p:nvPr/>
        </p:nvSpPr>
        <p:spPr bwMode="auto">
          <a:xfrm>
            <a:off x="1187450" y="5842000"/>
            <a:ext cx="285750" cy="28575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20000"/>
              </a:spcBef>
              <a:spcAft>
                <a:spcPct val="0"/>
              </a:spcAft>
              <a:buClr>
                <a:srgbClr val="F48B00"/>
              </a:buClr>
              <a:buSzTx/>
              <a:buFont typeface="Wingdings" panose="05000000000000000000" pitchFamily="2" charset="2"/>
              <a:buNone/>
            </a:pPr>
            <a:endParaRPr altLang="en-US" sz="2800">
              <a:solidFill>
                <a:prstClr val="white"/>
              </a:solidFill>
              <a:latin typeface="Arial" panose="020B0604020202020204" pitchFamily="34" charset="0"/>
            </a:endParaRPr>
          </a:p>
        </p:txBody>
      </p:sp>
      <p:sp>
        <p:nvSpPr>
          <p:cNvPr id="35852" name="Ellipse 23"/>
          <p:cNvSpPr>
            <a:spLocks noChangeArrowheads="1"/>
          </p:cNvSpPr>
          <p:nvPr/>
        </p:nvSpPr>
        <p:spPr bwMode="auto">
          <a:xfrm>
            <a:off x="6372225" y="2222500"/>
            <a:ext cx="285750" cy="28575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20000"/>
              </a:spcBef>
              <a:spcAft>
                <a:spcPct val="0"/>
              </a:spcAft>
              <a:buClr>
                <a:srgbClr val="F48B00"/>
              </a:buClr>
              <a:buSzTx/>
              <a:buFont typeface="Wingdings" panose="05000000000000000000" pitchFamily="2" charset="2"/>
              <a:buNone/>
            </a:pPr>
            <a:endParaRPr altLang="en-US" sz="2800">
              <a:solidFill>
                <a:prstClr val="white"/>
              </a:solidFill>
              <a:latin typeface="Arial" panose="020B0604020202020204" pitchFamily="34" charset="0"/>
            </a:endParaRPr>
          </a:p>
        </p:txBody>
      </p:sp>
      <p:sp>
        <p:nvSpPr>
          <p:cNvPr id="35853" name="Textfeld 12"/>
          <p:cNvSpPr txBox="1">
            <a:spLocks noChangeArrowheads="1"/>
          </p:cNvSpPr>
          <p:nvPr/>
        </p:nvSpPr>
        <p:spPr bwMode="auto">
          <a:xfrm>
            <a:off x="6858000" y="1754188"/>
            <a:ext cx="1541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ctr" eaLnBrk="0" fontAlgn="base" hangingPunct="0">
              <a:spcBef>
                <a:spcPct val="20000"/>
              </a:spcBef>
              <a:spcAft>
                <a:spcPct val="0"/>
              </a:spcAft>
              <a:buClrTx/>
              <a:buSzTx/>
              <a:buFont typeface="Arial" panose="020B0604020202020204" pitchFamily="34" charset="0"/>
              <a:buNone/>
            </a:pPr>
            <a:r>
              <a:rPr altLang="en-US" sz="1800">
                <a:solidFill>
                  <a:prstClr val="white"/>
                </a:solidFill>
                <a:latin typeface="Arial" panose="020B0604020202020204" pitchFamily="34" charset="0"/>
              </a:rPr>
              <a:t>DIM_DISTR_CHAN</a:t>
            </a:r>
          </a:p>
        </p:txBody>
      </p:sp>
      <p:sp>
        <p:nvSpPr>
          <p:cNvPr id="35854" name="Textfeld 12"/>
          <p:cNvSpPr txBox="1">
            <a:spLocks noChangeArrowheads="1"/>
          </p:cNvSpPr>
          <p:nvPr/>
        </p:nvSpPr>
        <p:spPr bwMode="auto">
          <a:xfrm>
            <a:off x="5003800" y="5410200"/>
            <a:ext cx="9128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ctr" eaLnBrk="0" fontAlgn="base" hangingPunct="0">
              <a:spcBef>
                <a:spcPct val="20000"/>
              </a:spcBef>
              <a:spcAft>
                <a:spcPct val="0"/>
              </a:spcAft>
              <a:buClrTx/>
              <a:buSzTx/>
              <a:buFont typeface="Arial" panose="020B0604020202020204" pitchFamily="34" charset="0"/>
              <a:buNone/>
            </a:pPr>
            <a:r>
              <a:rPr altLang="en-US" sz="1800">
                <a:solidFill>
                  <a:prstClr val="white"/>
                </a:solidFill>
                <a:latin typeface="Arial" panose="020B0604020202020204" pitchFamily="34" charset="0"/>
              </a:rPr>
              <a:t>DIM_TIME</a:t>
            </a:r>
          </a:p>
        </p:txBody>
      </p:sp>
      <p:sp>
        <p:nvSpPr>
          <p:cNvPr id="35855" name="Ellipse 16"/>
          <p:cNvSpPr>
            <a:spLocks noChangeArrowheads="1"/>
          </p:cNvSpPr>
          <p:nvPr/>
        </p:nvSpPr>
        <p:spPr bwMode="auto">
          <a:xfrm>
            <a:off x="4633913" y="6096000"/>
            <a:ext cx="285750" cy="28575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20000"/>
              </a:spcBef>
              <a:spcAft>
                <a:spcPct val="0"/>
              </a:spcAft>
              <a:buClr>
                <a:srgbClr val="F48B00"/>
              </a:buClr>
              <a:buSzTx/>
              <a:buFont typeface="Wingdings" panose="05000000000000000000" pitchFamily="2" charset="2"/>
              <a:buNone/>
            </a:pPr>
            <a:endParaRPr altLang="en-US" sz="2800">
              <a:solidFill>
                <a:prstClr val="white"/>
              </a:solidFill>
              <a:latin typeface="Arial" panose="020B0604020202020204" pitchFamily="34" charset="0"/>
            </a:endParaRPr>
          </a:p>
        </p:txBody>
      </p:sp>
      <p:sp>
        <p:nvSpPr>
          <p:cNvPr id="35856" name="Ellipse 28"/>
          <p:cNvSpPr>
            <a:spLocks noChangeArrowheads="1"/>
          </p:cNvSpPr>
          <p:nvPr/>
        </p:nvSpPr>
        <p:spPr bwMode="auto">
          <a:xfrm>
            <a:off x="1979613" y="3465513"/>
            <a:ext cx="285750" cy="28575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20000"/>
              </a:spcBef>
              <a:spcAft>
                <a:spcPct val="0"/>
              </a:spcAft>
              <a:buClr>
                <a:srgbClr val="F48B00"/>
              </a:buClr>
              <a:buSzTx/>
              <a:buFont typeface="Wingdings" panose="05000000000000000000" pitchFamily="2" charset="2"/>
              <a:buNone/>
            </a:pPr>
            <a:endParaRPr altLang="en-US" sz="2800">
              <a:solidFill>
                <a:prstClr val="white"/>
              </a:solidFill>
              <a:latin typeface="Arial" panose="020B0604020202020204" pitchFamily="34" charset="0"/>
            </a:endParaRPr>
          </a:p>
        </p:txBody>
      </p:sp>
      <p:cxnSp>
        <p:nvCxnSpPr>
          <p:cNvPr id="35857" name="Gerade Verbindung mit Pfeil 30"/>
          <p:cNvCxnSpPr>
            <a:cxnSpLocks noChangeShapeType="1"/>
            <a:stCxn id="35850" idx="4"/>
            <a:endCxn id="35856" idx="0"/>
          </p:cNvCxnSpPr>
          <p:nvPr/>
        </p:nvCxnSpPr>
        <p:spPr bwMode="auto">
          <a:xfrm>
            <a:off x="1841500" y="2592388"/>
            <a:ext cx="280988" cy="860425"/>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35858" name="Ellipse 31"/>
          <p:cNvSpPr>
            <a:spLocks noChangeArrowheads="1"/>
          </p:cNvSpPr>
          <p:nvPr/>
        </p:nvSpPr>
        <p:spPr bwMode="auto">
          <a:xfrm>
            <a:off x="3059113" y="3825875"/>
            <a:ext cx="285750" cy="28575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20000"/>
              </a:spcBef>
              <a:spcAft>
                <a:spcPct val="0"/>
              </a:spcAft>
              <a:buClr>
                <a:srgbClr val="F48B00"/>
              </a:buClr>
              <a:buSzTx/>
              <a:buFont typeface="Wingdings" panose="05000000000000000000" pitchFamily="2" charset="2"/>
              <a:buNone/>
            </a:pPr>
            <a:endParaRPr altLang="en-US" sz="2800">
              <a:solidFill>
                <a:prstClr val="white"/>
              </a:solidFill>
              <a:latin typeface="Arial" panose="020B0604020202020204" pitchFamily="34" charset="0"/>
            </a:endParaRPr>
          </a:p>
        </p:txBody>
      </p:sp>
      <p:cxnSp>
        <p:nvCxnSpPr>
          <p:cNvPr id="35859" name="Gerade Verbindung mit Pfeil 32"/>
          <p:cNvCxnSpPr>
            <a:cxnSpLocks noChangeShapeType="1"/>
          </p:cNvCxnSpPr>
          <p:nvPr/>
        </p:nvCxnSpPr>
        <p:spPr bwMode="auto">
          <a:xfrm flipV="1">
            <a:off x="1476375" y="4041775"/>
            <a:ext cx="1614488" cy="1901825"/>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35860" name="Gerade Verbindung mit Pfeil 35"/>
          <p:cNvCxnSpPr>
            <a:cxnSpLocks noChangeShapeType="1"/>
            <a:stCxn id="35852" idx="2"/>
            <a:endCxn id="35861" idx="6"/>
          </p:cNvCxnSpPr>
          <p:nvPr/>
        </p:nvCxnSpPr>
        <p:spPr bwMode="auto">
          <a:xfrm flipH="1">
            <a:off x="4583113" y="2365375"/>
            <a:ext cx="1776412" cy="1243013"/>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35861" name="Ellipse 36"/>
          <p:cNvSpPr>
            <a:spLocks noChangeArrowheads="1"/>
          </p:cNvSpPr>
          <p:nvPr/>
        </p:nvSpPr>
        <p:spPr bwMode="auto">
          <a:xfrm>
            <a:off x="4284663" y="3465513"/>
            <a:ext cx="285750" cy="28575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20000"/>
              </a:spcBef>
              <a:spcAft>
                <a:spcPct val="0"/>
              </a:spcAft>
              <a:buClr>
                <a:srgbClr val="F48B00"/>
              </a:buClr>
              <a:buSzTx/>
              <a:buFont typeface="Wingdings" panose="05000000000000000000" pitchFamily="2" charset="2"/>
              <a:buNone/>
            </a:pPr>
            <a:endParaRPr altLang="en-US" sz="2800">
              <a:solidFill>
                <a:prstClr val="white"/>
              </a:solidFill>
              <a:latin typeface="Arial" panose="020B0604020202020204" pitchFamily="34" charset="0"/>
            </a:endParaRPr>
          </a:p>
        </p:txBody>
      </p:sp>
      <p:sp>
        <p:nvSpPr>
          <p:cNvPr id="35862" name="Textfeld 12"/>
          <p:cNvSpPr txBox="1">
            <a:spLocks noChangeArrowheads="1"/>
          </p:cNvSpPr>
          <p:nvPr/>
        </p:nvSpPr>
        <p:spPr bwMode="auto">
          <a:xfrm>
            <a:off x="506413" y="1749425"/>
            <a:ext cx="14874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ctr" eaLnBrk="0" fontAlgn="base" hangingPunct="0">
              <a:spcBef>
                <a:spcPct val="20000"/>
              </a:spcBef>
              <a:spcAft>
                <a:spcPct val="0"/>
              </a:spcAft>
              <a:buClrTx/>
              <a:buSzTx/>
              <a:buFont typeface="Arial" panose="020B0604020202020204" pitchFamily="34" charset="0"/>
              <a:buNone/>
            </a:pPr>
            <a:r>
              <a:rPr altLang="en-US" sz="1800">
                <a:solidFill>
                  <a:prstClr val="white"/>
                </a:solidFill>
                <a:latin typeface="Arial" panose="020B0604020202020204" pitchFamily="34" charset="0"/>
              </a:rPr>
              <a:t>DIM_SALES_ORG</a:t>
            </a:r>
          </a:p>
        </p:txBody>
      </p:sp>
      <p:sp>
        <p:nvSpPr>
          <p:cNvPr id="35863" name="Textfeld 12"/>
          <p:cNvSpPr txBox="1">
            <a:spLocks noChangeArrowheads="1"/>
          </p:cNvSpPr>
          <p:nvPr/>
        </p:nvSpPr>
        <p:spPr bwMode="auto">
          <a:xfrm>
            <a:off x="544513" y="5194300"/>
            <a:ext cx="13001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ctr" eaLnBrk="0" fontAlgn="base" hangingPunct="0">
              <a:spcBef>
                <a:spcPct val="20000"/>
              </a:spcBef>
              <a:spcAft>
                <a:spcPct val="0"/>
              </a:spcAft>
              <a:buClrTx/>
              <a:buSzTx/>
              <a:buFont typeface="Arial" panose="020B0604020202020204" pitchFamily="34" charset="0"/>
              <a:buNone/>
            </a:pPr>
            <a:r>
              <a:rPr altLang="en-US" sz="1800">
                <a:solidFill>
                  <a:prstClr val="white"/>
                </a:solidFill>
                <a:latin typeface="Arial" panose="020B0604020202020204" pitchFamily="34" charset="0"/>
              </a:rPr>
              <a:t>DIM_PRODUCT</a:t>
            </a:r>
          </a:p>
        </p:txBody>
      </p:sp>
      <p:sp>
        <p:nvSpPr>
          <p:cNvPr id="35864" name="Ellipse 47"/>
          <p:cNvSpPr>
            <a:spLocks noChangeArrowheads="1"/>
          </p:cNvSpPr>
          <p:nvPr/>
        </p:nvSpPr>
        <p:spPr bwMode="auto">
          <a:xfrm>
            <a:off x="5105400" y="3465513"/>
            <a:ext cx="285750" cy="28575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20000"/>
              </a:spcBef>
              <a:spcAft>
                <a:spcPct val="0"/>
              </a:spcAft>
              <a:buClr>
                <a:srgbClr val="F48B00"/>
              </a:buClr>
              <a:buSzTx/>
              <a:buFont typeface="Wingdings" panose="05000000000000000000" pitchFamily="2" charset="2"/>
              <a:buNone/>
            </a:pPr>
            <a:endParaRPr altLang="en-US" sz="2800">
              <a:solidFill>
                <a:prstClr val="white"/>
              </a:solidFill>
              <a:latin typeface="Arial" panose="020B0604020202020204" pitchFamily="34" charset="0"/>
            </a:endParaRPr>
          </a:p>
        </p:txBody>
      </p:sp>
      <p:cxnSp>
        <p:nvCxnSpPr>
          <p:cNvPr id="35865" name="Gerade Verbindung mit Pfeil 48"/>
          <p:cNvCxnSpPr>
            <a:cxnSpLocks noChangeShapeType="1"/>
            <a:stCxn id="35855" idx="0"/>
            <a:endCxn id="35864" idx="4"/>
          </p:cNvCxnSpPr>
          <p:nvPr/>
        </p:nvCxnSpPr>
        <p:spPr bwMode="auto">
          <a:xfrm flipV="1">
            <a:off x="4776788" y="3763963"/>
            <a:ext cx="471487" cy="2319337"/>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35866" name="Textfeld 51"/>
          <p:cNvSpPr txBox="1">
            <a:spLocks noChangeArrowheads="1"/>
          </p:cNvSpPr>
          <p:nvPr/>
        </p:nvSpPr>
        <p:spPr bwMode="auto">
          <a:xfrm>
            <a:off x="3122613" y="5049838"/>
            <a:ext cx="11493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ctr" eaLnBrk="0" fontAlgn="base" hangingPunct="0">
              <a:spcBef>
                <a:spcPct val="20000"/>
              </a:spcBef>
              <a:spcAft>
                <a:spcPct val="0"/>
              </a:spcAft>
              <a:buClrTx/>
              <a:buSzTx/>
              <a:buFont typeface="Arial" panose="020B0604020202020204" pitchFamily="34" charset="0"/>
              <a:buNone/>
            </a:pPr>
            <a:r>
              <a:rPr altLang="en-US" sz="1800">
                <a:solidFill>
                  <a:prstClr val="white"/>
                </a:solidFill>
                <a:latin typeface="Arial" panose="020B0604020202020204" pitchFamily="34" charset="0"/>
              </a:rPr>
              <a:t>Foreign Keys</a:t>
            </a:r>
          </a:p>
        </p:txBody>
      </p:sp>
      <p:sp>
        <p:nvSpPr>
          <p:cNvPr id="35867" name="Geschweifte Klammer rechts 52"/>
          <p:cNvSpPr>
            <a:spLocks/>
          </p:cNvSpPr>
          <p:nvPr/>
        </p:nvSpPr>
        <p:spPr bwMode="auto">
          <a:xfrm rot="5400000">
            <a:off x="3564732" y="2458244"/>
            <a:ext cx="141287" cy="5184775"/>
          </a:xfrm>
          <a:prstGeom prst="rightBrace">
            <a:avLst>
              <a:gd name="adj1" fmla="val 377161"/>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20000"/>
              </a:spcBef>
              <a:spcAft>
                <a:spcPct val="0"/>
              </a:spcAft>
              <a:buClr>
                <a:srgbClr val="F48B00"/>
              </a:buClr>
              <a:buSzTx/>
              <a:buFont typeface="Wingdings" panose="05000000000000000000" pitchFamily="2" charset="2"/>
              <a:buNone/>
            </a:pPr>
            <a:endParaRPr altLang="en-US" sz="2800">
              <a:solidFill>
                <a:prstClr val="white"/>
              </a:solidFill>
              <a:latin typeface="Arial" panose="020B0604020202020204" pitchFamily="34" charset="0"/>
            </a:endParaRPr>
          </a:p>
        </p:txBody>
      </p:sp>
      <p:sp>
        <p:nvSpPr>
          <p:cNvPr id="35868" name="Rechteck 55"/>
          <p:cNvSpPr>
            <a:spLocks noChangeArrowheads="1"/>
          </p:cNvSpPr>
          <p:nvPr/>
        </p:nvSpPr>
        <p:spPr bwMode="auto">
          <a:xfrm>
            <a:off x="900113" y="2097088"/>
            <a:ext cx="935037" cy="215900"/>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20000"/>
              </a:spcBef>
              <a:spcAft>
                <a:spcPct val="0"/>
              </a:spcAft>
              <a:buClr>
                <a:srgbClr val="F48B00"/>
              </a:buClr>
              <a:buSzTx/>
              <a:buFont typeface="Wingdings" panose="05000000000000000000" pitchFamily="2" charset="2"/>
              <a:buNone/>
            </a:pPr>
            <a:endParaRPr altLang="en-US" sz="2800">
              <a:solidFill>
                <a:prstClr val="white"/>
              </a:solidFill>
              <a:latin typeface="Arial" panose="020B0604020202020204" pitchFamily="34" charset="0"/>
            </a:endParaRPr>
          </a:p>
        </p:txBody>
      </p:sp>
      <p:sp>
        <p:nvSpPr>
          <p:cNvPr id="35869" name="Rechteck 56"/>
          <p:cNvSpPr>
            <a:spLocks noChangeArrowheads="1"/>
          </p:cNvSpPr>
          <p:nvPr/>
        </p:nvSpPr>
        <p:spPr bwMode="auto">
          <a:xfrm>
            <a:off x="1033463" y="3111500"/>
            <a:ext cx="1152525" cy="215900"/>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20000"/>
              </a:spcBef>
              <a:spcAft>
                <a:spcPct val="0"/>
              </a:spcAft>
              <a:buClr>
                <a:srgbClr val="F48B00"/>
              </a:buClr>
              <a:buSzTx/>
              <a:buFont typeface="Wingdings" panose="05000000000000000000" pitchFamily="2" charset="2"/>
              <a:buNone/>
            </a:pPr>
            <a:endParaRPr altLang="en-US" sz="2800">
              <a:solidFill>
                <a:prstClr val="white"/>
              </a:solidFill>
              <a:latin typeface="Arial" panose="020B0604020202020204" pitchFamily="34" charset="0"/>
            </a:endParaRPr>
          </a:p>
        </p:txBody>
      </p:sp>
      <p:sp>
        <p:nvSpPr>
          <p:cNvPr id="35870" name="Rechteck 57"/>
          <p:cNvSpPr>
            <a:spLocks noChangeArrowheads="1"/>
          </p:cNvSpPr>
          <p:nvPr/>
        </p:nvSpPr>
        <p:spPr bwMode="auto">
          <a:xfrm>
            <a:off x="4083050" y="5789613"/>
            <a:ext cx="720725" cy="142875"/>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20000"/>
              </a:spcBef>
              <a:spcAft>
                <a:spcPct val="0"/>
              </a:spcAft>
              <a:buClr>
                <a:srgbClr val="F48B00"/>
              </a:buClr>
              <a:buSzTx/>
              <a:buFont typeface="Wingdings" panose="05000000000000000000" pitchFamily="2" charset="2"/>
              <a:buNone/>
            </a:pPr>
            <a:endParaRPr altLang="en-US" sz="2800">
              <a:solidFill>
                <a:prstClr val="white"/>
              </a:solidFill>
              <a:latin typeface="Arial" panose="020B0604020202020204" pitchFamily="34" charset="0"/>
            </a:endParaRPr>
          </a:p>
        </p:txBody>
      </p:sp>
      <p:sp>
        <p:nvSpPr>
          <p:cNvPr id="35871" name="Rechteck 59"/>
          <p:cNvSpPr>
            <a:spLocks noChangeArrowheads="1"/>
          </p:cNvSpPr>
          <p:nvPr/>
        </p:nvSpPr>
        <p:spPr bwMode="auto">
          <a:xfrm>
            <a:off x="5435600" y="2058988"/>
            <a:ext cx="1152525" cy="215900"/>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20000"/>
              </a:spcBef>
              <a:spcAft>
                <a:spcPct val="0"/>
              </a:spcAft>
              <a:buClr>
                <a:srgbClr val="F48B00"/>
              </a:buClr>
              <a:buSzTx/>
              <a:buFont typeface="Wingdings" panose="05000000000000000000" pitchFamily="2" charset="2"/>
              <a:buNone/>
            </a:pPr>
            <a:endParaRPr altLang="en-US" sz="2800">
              <a:solidFill>
                <a:prstClr val="white"/>
              </a:solidFill>
              <a:latin typeface="Arial" panose="020B0604020202020204" pitchFamily="34" charset="0"/>
            </a:endParaRPr>
          </a:p>
        </p:txBody>
      </p:sp>
      <p:sp>
        <p:nvSpPr>
          <p:cNvPr id="35872" name="Rechteck 56"/>
          <p:cNvSpPr>
            <a:spLocks noChangeArrowheads="1"/>
          </p:cNvSpPr>
          <p:nvPr/>
        </p:nvSpPr>
        <p:spPr bwMode="auto">
          <a:xfrm>
            <a:off x="2195513" y="3114675"/>
            <a:ext cx="1081087" cy="215900"/>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20000"/>
              </a:spcBef>
              <a:spcAft>
                <a:spcPct val="0"/>
              </a:spcAft>
              <a:buClr>
                <a:srgbClr val="F48B00"/>
              </a:buClr>
              <a:buSzTx/>
              <a:buFont typeface="Wingdings" panose="05000000000000000000" pitchFamily="2" charset="2"/>
              <a:buNone/>
            </a:pPr>
            <a:endParaRPr altLang="en-US" sz="2800">
              <a:solidFill>
                <a:prstClr val="white"/>
              </a:solidFill>
              <a:latin typeface="Arial" panose="020B0604020202020204" pitchFamily="34" charset="0"/>
            </a:endParaRPr>
          </a:p>
        </p:txBody>
      </p:sp>
      <p:sp>
        <p:nvSpPr>
          <p:cNvPr id="35873" name="Rechteck 56"/>
          <p:cNvSpPr>
            <a:spLocks noChangeArrowheads="1"/>
          </p:cNvSpPr>
          <p:nvPr/>
        </p:nvSpPr>
        <p:spPr bwMode="auto">
          <a:xfrm>
            <a:off x="3276600" y="3114675"/>
            <a:ext cx="1200150" cy="215900"/>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20000"/>
              </a:spcBef>
              <a:spcAft>
                <a:spcPct val="0"/>
              </a:spcAft>
              <a:buClr>
                <a:srgbClr val="F48B00"/>
              </a:buClr>
              <a:buSzTx/>
              <a:buFont typeface="Wingdings" panose="05000000000000000000" pitchFamily="2" charset="2"/>
              <a:buNone/>
            </a:pPr>
            <a:endParaRPr altLang="en-US" sz="2800">
              <a:solidFill>
                <a:prstClr val="white"/>
              </a:solidFill>
              <a:latin typeface="Arial" panose="020B0604020202020204" pitchFamily="34" charset="0"/>
            </a:endParaRPr>
          </a:p>
        </p:txBody>
      </p:sp>
      <p:sp>
        <p:nvSpPr>
          <p:cNvPr id="35874" name="Rechteck 56"/>
          <p:cNvSpPr>
            <a:spLocks noChangeArrowheads="1"/>
          </p:cNvSpPr>
          <p:nvPr/>
        </p:nvSpPr>
        <p:spPr bwMode="auto">
          <a:xfrm>
            <a:off x="4500563" y="3105150"/>
            <a:ext cx="863600" cy="215900"/>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20000"/>
              </a:spcBef>
              <a:spcAft>
                <a:spcPct val="0"/>
              </a:spcAft>
              <a:buClr>
                <a:srgbClr val="F48B00"/>
              </a:buClr>
              <a:buSzTx/>
              <a:buFont typeface="Wingdings" panose="05000000000000000000" pitchFamily="2" charset="2"/>
              <a:buNone/>
            </a:pPr>
            <a:endParaRPr altLang="en-US" sz="2800">
              <a:solidFill>
                <a:prstClr val="white"/>
              </a:solidFill>
              <a:latin typeface="Arial" panose="020B0604020202020204" pitchFamily="34" charset="0"/>
            </a:endParaRPr>
          </a:p>
        </p:txBody>
      </p:sp>
      <p:sp>
        <p:nvSpPr>
          <p:cNvPr id="35875" name="Rechteck 56"/>
          <p:cNvSpPr>
            <a:spLocks noChangeArrowheads="1"/>
          </p:cNvSpPr>
          <p:nvPr/>
        </p:nvSpPr>
        <p:spPr bwMode="auto">
          <a:xfrm>
            <a:off x="5364163" y="3105150"/>
            <a:ext cx="863600" cy="215900"/>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20000"/>
              </a:spcBef>
              <a:spcAft>
                <a:spcPct val="0"/>
              </a:spcAft>
              <a:buClr>
                <a:srgbClr val="F48B00"/>
              </a:buClr>
              <a:buSzTx/>
              <a:buFont typeface="Wingdings" panose="05000000000000000000" pitchFamily="2" charset="2"/>
              <a:buNone/>
            </a:pPr>
            <a:endParaRPr altLang="en-US" sz="2800">
              <a:solidFill>
                <a:prstClr val="white"/>
              </a:solidFill>
              <a:latin typeface="Arial" panose="020B0604020202020204" pitchFamily="34" charset="0"/>
            </a:endParaRPr>
          </a:p>
        </p:txBody>
      </p:sp>
      <p:sp>
        <p:nvSpPr>
          <p:cNvPr id="35876" name="Textfeld 12"/>
          <p:cNvSpPr txBox="1">
            <a:spLocks noChangeArrowheads="1"/>
          </p:cNvSpPr>
          <p:nvPr/>
        </p:nvSpPr>
        <p:spPr bwMode="auto">
          <a:xfrm>
            <a:off x="7629525" y="5468938"/>
            <a:ext cx="9032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ctr" eaLnBrk="0" fontAlgn="base" hangingPunct="0">
              <a:spcBef>
                <a:spcPct val="20000"/>
              </a:spcBef>
              <a:spcAft>
                <a:spcPct val="0"/>
              </a:spcAft>
              <a:buClrTx/>
              <a:buSzTx/>
              <a:buFont typeface="Arial" panose="020B0604020202020204" pitchFamily="34" charset="0"/>
              <a:buNone/>
            </a:pPr>
            <a:r>
              <a:rPr altLang="en-US" sz="1800">
                <a:solidFill>
                  <a:prstClr val="white"/>
                </a:solidFill>
                <a:latin typeface="Arial" panose="020B0604020202020204" pitchFamily="34" charset="0"/>
              </a:rPr>
              <a:t>DIM_UNIT</a:t>
            </a:r>
          </a:p>
        </p:txBody>
      </p:sp>
      <p:sp>
        <p:nvSpPr>
          <p:cNvPr id="35877" name="Ellipse 16"/>
          <p:cNvSpPr>
            <a:spLocks noChangeArrowheads="1"/>
          </p:cNvSpPr>
          <p:nvPr/>
        </p:nvSpPr>
        <p:spPr bwMode="auto">
          <a:xfrm>
            <a:off x="6919913" y="5945188"/>
            <a:ext cx="285750" cy="28575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20000"/>
              </a:spcBef>
              <a:spcAft>
                <a:spcPct val="0"/>
              </a:spcAft>
              <a:buClr>
                <a:srgbClr val="F48B00"/>
              </a:buClr>
              <a:buSzTx/>
              <a:buFont typeface="Wingdings" panose="05000000000000000000" pitchFamily="2" charset="2"/>
              <a:buNone/>
            </a:pPr>
            <a:endParaRPr altLang="en-US" sz="2800">
              <a:solidFill>
                <a:prstClr val="white"/>
              </a:solidFill>
              <a:latin typeface="Arial" panose="020B0604020202020204" pitchFamily="34" charset="0"/>
            </a:endParaRPr>
          </a:p>
        </p:txBody>
      </p:sp>
      <p:sp>
        <p:nvSpPr>
          <p:cNvPr id="35878" name="Ellipse 47"/>
          <p:cNvSpPr>
            <a:spLocks noChangeArrowheads="1"/>
          </p:cNvSpPr>
          <p:nvPr/>
        </p:nvSpPr>
        <p:spPr bwMode="auto">
          <a:xfrm>
            <a:off x="6021388" y="3648075"/>
            <a:ext cx="285750" cy="28575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20000"/>
              </a:spcBef>
              <a:spcAft>
                <a:spcPct val="0"/>
              </a:spcAft>
              <a:buClr>
                <a:srgbClr val="F48B00"/>
              </a:buClr>
              <a:buSzTx/>
              <a:buFont typeface="Wingdings" panose="05000000000000000000" pitchFamily="2" charset="2"/>
              <a:buNone/>
            </a:pPr>
            <a:endParaRPr altLang="en-US" sz="2800">
              <a:solidFill>
                <a:prstClr val="white"/>
              </a:solidFill>
              <a:latin typeface="Arial" panose="020B0604020202020204" pitchFamily="34" charset="0"/>
            </a:endParaRPr>
          </a:p>
        </p:txBody>
      </p:sp>
      <p:cxnSp>
        <p:nvCxnSpPr>
          <p:cNvPr id="35879" name="Gerade Verbindung mit Pfeil 48"/>
          <p:cNvCxnSpPr>
            <a:cxnSpLocks noChangeShapeType="1"/>
            <a:stCxn id="35877" idx="0"/>
            <a:endCxn id="35878" idx="4"/>
          </p:cNvCxnSpPr>
          <p:nvPr/>
        </p:nvCxnSpPr>
        <p:spPr bwMode="auto">
          <a:xfrm flipH="1" flipV="1">
            <a:off x="6164263" y="3946525"/>
            <a:ext cx="898525" cy="1985963"/>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35880" name="Rechteck 57"/>
          <p:cNvSpPr>
            <a:spLocks noChangeArrowheads="1"/>
          </p:cNvSpPr>
          <p:nvPr/>
        </p:nvSpPr>
        <p:spPr bwMode="auto">
          <a:xfrm>
            <a:off x="6407150" y="5819775"/>
            <a:ext cx="720725" cy="142875"/>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20000"/>
              </a:spcBef>
              <a:spcAft>
                <a:spcPct val="0"/>
              </a:spcAft>
              <a:buClr>
                <a:srgbClr val="F48B00"/>
              </a:buClr>
              <a:buSzTx/>
              <a:buFont typeface="Wingdings" panose="05000000000000000000" pitchFamily="2" charset="2"/>
              <a:buNone/>
            </a:pPr>
            <a:endParaRPr altLang="en-US" sz="2800">
              <a:solidFill>
                <a:prstClr val="white"/>
              </a:solidFill>
              <a:latin typeface="Arial" panose="020B0604020202020204" pitchFamily="34" charset="0"/>
            </a:endParaRPr>
          </a:p>
        </p:txBody>
      </p:sp>
      <p:sp>
        <p:nvSpPr>
          <p:cNvPr id="35881" name="Rechteck 56"/>
          <p:cNvSpPr>
            <a:spLocks noChangeArrowheads="1"/>
          </p:cNvSpPr>
          <p:nvPr/>
        </p:nvSpPr>
        <p:spPr bwMode="auto">
          <a:xfrm>
            <a:off x="442913" y="5481638"/>
            <a:ext cx="936625" cy="215900"/>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20000"/>
              </a:spcBef>
              <a:spcAft>
                <a:spcPct val="0"/>
              </a:spcAft>
              <a:buClr>
                <a:srgbClr val="F48B00"/>
              </a:buClr>
              <a:buSzTx/>
              <a:buFont typeface="Wingdings" panose="05000000000000000000" pitchFamily="2" charset="2"/>
              <a:buNone/>
            </a:pPr>
            <a:endParaRPr altLang="en-US" sz="2800">
              <a:solidFill>
                <a:prstClr val="white"/>
              </a:solidFill>
              <a:latin typeface="Arial" panose="020B0604020202020204" pitchFamily="34" charset="0"/>
            </a:endParaRPr>
          </a:p>
        </p:txBody>
      </p:sp>
    </p:spTree>
    <p:extLst>
      <p:ext uri="{BB962C8B-B14F-4D97-AF65-F5344CB8AC3E}">
        <p14:creationId xmlns:p14="http://schemas.microsoft.com/office/powerpoint/2010/main" val="1882572604"/>
      </p:ext>
    </p:extLst>
  </p:cSld>
  <p:clrMapOvr>
    <a:masterClrMapping/>
  </p:clrMapOvr>
  <p:transition>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54000"/>
            <a:ext cx="8229600" cy="1143000"/>
          </a:xfrm>
        </p:spPr>
        <p:txBody>
          <a:bodyPr/>
          <a:lstStyle/>
          <a:p>
            <a:pPr marL="54864" eaLnBrk="1" fontAlgn="auto" hangingPunct="1">
              <a:spcAft>
                <a:spcPts val="0"/>
              </a:spcAft>
              <a:defRPr/>
            </a:pPr>
            <a:r>
              <a:rPr lang="en-US" dirty="0"/>
              <a:t>Keys</a:t>
            </a:r>
          </a:p>
        </p:txBody>
      </p:sp>
      <p:pic>
        <p:nvPicPr>
          <p:cNvPr id="37891"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4800" y="2362200"/>
            <a:ext cx="8458200" cy="313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5532525"/>
      </p:ext>
    </p:extLst>
  </p:cSld>
  <p:clrMapOvr>
    <a:masterClrMapping/>
  </p:clrMapOvr>
  <p:transition>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sz="3500" dirty="0" smtClean="0">
                <a:solidFill>
                  <a:srgbClr val="FFC000"/>
                </a:solidFill>
              </a:rPr>
              <a:t>OLTP vs. OLAP Queries</a:t>
            </a:r>
            <a:r>
              <a:rPr lang="en-US" altLang="en-US" sz="3500" dirty="0" smtClean="0"/>
              <a:t/>
            </a:r>
            <a:br>
              <a:rPr lang="en-US" altLang="en-US" sz="3500" dirty="0" smtClean="0"/>
            </a:br>
            <a:endParaRPr lang="en-US" altLang="en-US" sz="3500" dirty="0" smtClean="0"/>
          </a:p>
        </p:txBody>
      </p:sp>
      <p:pic>
        <p:nvPicPr>
          <p:cNvPr id="38915" name="Picture 3"/>
          <p:cNvPicPr>
            <a:picLocks noGrp="1" noChangeAspect="1" noChangeArrowheads="1"/>
          </p:cNvPicPr>
          <p:nvPr>
            <p:ph sz="half" idx="4294967295"/>
          </p:nvPr>
        </p:nvPicPr>
        <p:blipFill>
          <a:blip r:embed="rId3">
            <a:extLst>
              <a:ext uri="{28A0092B-C50C-407E-A947-70E740481C1C}">
                <a14:useLocalDpi xmlns:a14="http://schemas.microsoft.com/office/drawing/2010/main"/>
              </a:ext>
            </a:extLst>
          </a:blip>
          <a:srcRect/>
          <a:stretch>
            <a:fillRect/>
          </a:stretch>
        </p:blipFill>
        <p:spPr>
          <a:xfrm>
            <a:off x="4957763" y="1190625"/>
            <a:ext cx="3244850" cy="4191000"/>
          </a:xfrm>
        </p:spPr>
      </p:pic>
      <p:pic>
        <p:nvPicPr>
          <p:cNvPr id="38916"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79588" y="5562600"/>
            <a:ext cx="47625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33363" y="1190625"/>
            <a:ext cx="3429000"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Rectangle 7"/>
          <p:cNvSpPr>
            <a:spLocks noChangeArrowheads="1"/>
          </p:cNvSpPr>
          <p:nvPr/>
        </p:nvSpPr>
        <p:spPr bwMode="auto">
          <a:xfrm>
            <a:off x="180975" y="6243638"/>
            <a:ext cx="8610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50000"/>
              </a:spcBef>
              <a:spcAft>
                <a:spcPct val="0"/>
              </a:spcAft>
              <a:buClrTx/>
              <a:buSzTx/>
              <a:buFontTx/>
              <a:buNone/>
            </a:pPr>
            <a:r>
              <a:rPr lang="en-US" altLang="en-US" sz="1200">
                <a:solidFill>
                  <a:prstClr val="white"/>
                </a:solidFill>
                <a:latin typeface="Arial" panose="020B0604020202020204" pitchFamily="34" charset="0"/>
              </a:rPr>
              <a:t>Source:  </a:t>
            </a:r>
            <a:r>
              <a:rPr lang="en-US" altLang="en-US" sz="1200">
                <a:solidFill>
                  <a:prstClr val="white"/>
                </a:solidFill>
                <a:latin typeface="Arial" panose="020B0604020202020204" pitchFamily="34" charset="0"/>
                <a:hlinkClick r:id="rId6"/>
              </a:rPr>
              <a:t>Mailvaganam, H. (2007).  Introduction to OLAP.  </a:t>
            </a:r>
            <a:r>
              <a:rPr lang="en-US" altLang="en-US" sz="1200" i="1">
                <a:solidFill>
                  <a:prstClr val="white"/>
                </a:solidFill>
                <a:latin typeface="Arial" panose="020B0604020202020204" pitchFamily="34" charset="0"/>
                <a:hlinkClick r:id="rId6"/>
              </a:rPr>
              <a:t>Data Warehousing Review</a:t>
            </a:r>
            <a:r>
              <a:rPr lang="en-US" altLang="en-US" sz="1200">
                <a:solidFill>
                  <a:prstClr val="white"/>
                </a:solidFill>
                <a:latin typeface="Arial" panose="020B0604020202020204" pitchFamily="34" charset="0"/>
                <a:hlinkClick r:id="rId6"/>
              </a:rPr>
              <a:t>.  Retrieved from http://www.dwreview.com/OLAP/Introduction_OLAP.html - Introduction to OLAP</a:t>
            </a:r>
            <a:r>
              <a:rPr lang="en-US" altLang="en-US" sz="1200">
                <a:solidFill>
                  <a:prstClr val="white"/>
                </a:solidFill>
                <a:latin typeface="Arial" panose="020B0604020202020204" pitchFamily="34" charset="0"/>
              </a:rPr>
              <a:t>  </a:t>
            </a:r>
          </a:p>
        </p:txBody>
      </p:sp>
      <p:sp>
        <p:nvSpPr>
          <p:cNvPr id="38919" name="Rounded Rectangular Callout 8"/>
          <p:cNvSpPr>
            <a:spLocks noChangeArrowheads="1"/>
          </p:cNvSpPr>
          <p:nvPr/>
        </p:nvSpPr>
        <p:spPr bwMode="auto">
          <a:xfrm>
            <a:off x="3509963" y="2409825"/>
            <a:ext cx="2590800" cy="762000"/>
          </a:xfrm>
          <a:prstGeom prst="wedgeRoundRectCallout">
            <a:avLst>
              <a:gd name="adj1" fmla="val 1810"/>
              <a:gd name="adj2" fmla="val 8977"/>
              <a:gd name="adj3" fmla="val 16667"/>
            </a:avLst>
          </a:prstGeom>
          <a:solidFill>
            <a:schemeClr val="bg1"/>
          </a:solidFill>
          <a:ln w="9525" algn="ctr">
            <a:solidFill>
              <a:srgbClr val="000000"/>
            </a:solidFill>
            <a:round/>
            <a:headEnd/>
            <a:tailEnd/>
          </a:ln>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en-US" sz="1400">
                <a:solidFill>
                  <a:prstClr val="white"/>
                </a:solidFill>
                <a:latin typeface="Arial" panose="020B0604020202020204" pitchFamily="34" charset="0"/>
              </a:rPr>
              <a:t>Which schema would have less complicated, faster queries?</a:t>
            </a:r>
          </a:p>
        </p:txBody>
      </p:sp>
    </p:spTree>
    <p:extLst>
      <p:ext uri="{BB962C8B-B14F-4D97-AF65-F5344CB8AC3E}">
        <p14:creationId xmlns:p14="http://schemas.microsoft.com/office/powerpoint/2010/main" val="1268391779"/>
      </p:ext>
    </p:extLst>
  </p:cSld>
  <p:clrMapOvr>
    <a:masterClrMapping/>
  </p:clrMapOvr>
  <p:transition>
    <p:fade thruBlk="1"/>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el 1"/>
          <p:cNvSpPr>
            <a:spLocks noGrp="1"/>
          </p:cNvSpPr>
          <p:nvPr>
            <p:ph type="title" idx="4294967295"/>
          </p:nvPr>
        </p:nvSpPr>
        <p:spPr/>
        <p:txBody>
          <a:bodyPr/>
          <a:lstStyle/>
          <a:p>
            <a:r>
              <a:rPr lang="de-DE" altLang="en-US" dirty="0" smtClean="0">
                <a:solidFill>
                  <a:srgbClr val="FFC000"/>
                </a:solidFill>
              </a:rPr>
              <a:t>Pro and Cons of Star Schema</a:t>
            </a:r>
          </a:p>
        </p:txBody>
      </p:sp>
      <p:sp>
        <p:nvSpPr>
          <p:cNvPr id="40963" name="Inhaltsplatzhalter 2"/>
          <p:cNvSpPr>
            <a:spLocks noGrp="1"/>
          </p:cNvSpPr>
          <p:nvPr>
            <p:ph idx="4294967295"/>
          </p:nvPr>
        </p:nvSpPr>
        <p:spPr/>
        <p:txBody>
          <a:bodyPr/>
          <a:lstStyle/>
          <a:p>
            <a:r>
              <a:rPr lang="de-DE" altLang="en-US" sz="2000" dirty="0" smtClean="0">
                <a:latin typeface="Arial" panose="020B0604020202020204" pitchFamily="34" charset="0"/>
                <a:cs typeface="Arial" panose="020B0604020202020204" pitchFamily="34" charset="0"/>
              </a:rPr>
              <a:t>Pros</a:t>
            </a:r>
          </a:p>
          <a:p>
            <a:pPr lvl="1"/>
            <a:r>
              <a:rPr lang="en-US" altLang="en-US" sz="1800" dirty="0" smtClean="0">
                <a:latin typeface="Arial" panose="020B0604020202020204" pitchFamily="34" charset="0"/>
                <a:cs typeface="Arial" panose="020B0604020202020204" pitchFamily="34" charset="0"/>
              </a:rPr>
              <a:t>Simplicity from the users' point of view</a:t>
            </a:r>
          </a:p>
          <a:p>
            <a:pPr lvl="1"/>
            <a:r>
              <a:rPr lang="en-US" altLang="en-US" sz="1800" dirty="0" smtClean="0">
                <a:latin typeface="Arial" panose="020B0604020202020204" pitchFamily="34" charset="0"/>
                <a:cs typeface="Arial" panose="020B0604020202020204" pitchFamily="34" charset="0"/>
              </a:rPr>
              <a:t>Queries are never complex because the only joins and conditions involve a fact table and a single level of dimension tables</a:t>
            </a:r>
            <a:endParaRPr lang="de-DE" altLang="en-US" sz="1800" dirty="0" smtClean="0">
              <a:latin typeface="Arial" panose="020B0604020202020204" pitchFamily="34" charset="0"/>
              <a:cs typeface="Arial" panose="020B0604020202020204" pitchFamily="34" charset="0"/>
            </a:endParaRPr>
          </a:p>
          <a:p>
            <a:r>
              <a:rPr lang="de-DE" altLang="en-US" sz="2000" dirty="0" smtClean="0">
                <a:latin typeface="Arial" panose="020B0604020202020204" pitchFamily="34" charset="0"/>
                <a:cs typeface="Arial" panose="020B0604020202020204" pitchFamily="34" charset="0"/>
              </a:rPr>
              <a:t>Cons</a:t>
            </a:r>
          </a:p>
          <a:p>
            <a:pPr lvl="1"/>
            <a:r>
              <a:rPr lang="de-DE" altLang="en-US" sz="1800" dirty="0" smtClean="0">
                <a:latin typeface="Arial" panose="020B0604020202020204" pitchFamily="34" charset="0"/>
                <a:cs typeface="Arial" panose="020B0604020202020204" pitchFamily="34" charset="0"/>
              </a:rPr>
              <a:t>Poor performance if there are huge dimension tables (100,000+ records)</a:t>
            </a:r>
          </a:p>
          <a:p>
            <a:pPr lvl="1"/>
            <a:r>
              <a:rPr lang="de-DE" altLang="en-US" sz="1800" dirty="0" smtClean="0">
                <a:latin typeface="Arial" panose="020B0604020202020204" pitchFamily="34" charset="0"/>
                <a:cs typeface="Arial" panose="020B0604020202020204" pitchFamily="34" charset="0"/>
              </a:rPr>
              <a:t>Multilingual descriptions of attributes (within dimension tables) is cumbersome</a:t>
            </a:r>
          </a:p>
          <a:p>
            <a:pPr lvl="1"/>
            <a:r>
              <a:rPr lang="de-DE" altLang="en-US" sz="1800" dirty="0" smtClean="0">
                <a:latin typeface="Arial" panose="020B0604020202020204" pitchFamily="34" charset="0"/>
                <a:cs typeface="Arial" panose="020B0604020202020204" pitchFamily="34" charset="0"/>
              </a:rPr>
              <a:t>No historization. i.e. If attributes of dimensions change over time, there is no way of maintaining the old and new values</a:t>
            </a:r>
          </a:p>
          <a:p>
            <a:pPr lvl="1"/>
            <a:r>
              <a:rPr lang="de-DE" altLang="en-US" sz="1800" dirty="0" smtClean="0">
                <a:latin typeface="Arial" panose="020B0604020202020204" pitchFamily="34" charset="0"/>
                <a:cs typeface="Arial" panose="020B0604020202020204" pitchFamily="34" charset="0"/>
              </a:rPr>
              <a:t>Dimension tables are not normalized, leads to redundancy</a:t>
            </a:r>
          </a:p>
        </p:txBody>
      </p:sp>
    </p:spTree>
    <p:extLst>
      <p:ext uri="{BB962C8B-B14F-4D97-AF65-F5344CB8AC3E}">
        <p14:creationId xmlns:p14="http://schemas.microsoft.com/office/powerpoint/2010/main" val="1716906240"/>
      </p:ext>
    </p:extLst>
  </p:cSld>
  <p:clrMapOvr>
    <a:masterClrMapping/>
  </p:clrMapOvr>
  <p:transition>
    <p:fade thruBlk="1"/>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254000"/>
            <a:ext cx="8229600" cy="1143000"/>
          </a:xfrm>
        </p:spPr>
        <p:txBody>
          <a:bodyPr/>
          <a:lstStyle/>
          <a:p>
            <a:pPr marL="54864" eaLnBrk="1" fontAlgn="auto" hangingPunct="1">
              <a:spcAft>
                <a:spcPts val="0"/>
              </a:spcAft>
              <a:defRPr/>
            </a:pPr>
            <a:r>
              <a:rPr lang="en-US" dirty="0" smtClean="0"/>
              <a:t>Hierarchy</a:t>
            </a:r>
          </a:p>
        </p:txBody>
      </p:sp>
      <p:sp>
        <p:nvSpPr>
          <p:cNvPr id="43011" name="Rectangle 3"/>
          <p:cNvSpPr>
            <a:spLocks noGrp="1" noChangeArrowheads="1"/>
          </p:cNvSpPr>
          <p:nvPr>
            <p:ph idx="1"/>
          </p:nvPr>
        </p:nvSpPr>
        <p:spPr>
          <a:xfrm>
            <a:off x="152400" y="1447800"/>
            <a:ext cx="8610600" cy="5211763"/>
          </a:xfrm>
        </p:spPr>
        <p:txBody>
          <a:bodyPr/>
          <a:lstStyle/>
          <a:p>
            <a:pPr eaLnBrk="1" hangingPunct="1"/>
            <a:r>
              <a:rPr lang="en-US" altLang="en-US" smtClean="0"/>
              <a:t>The aggregation is primarily performed by using attributes of a dimension which are a part of a hierarchy. </a:t>
            </a:r>
          </a:p>
          <a:p>
            <a:pPr eaLnBrk="1" hangingPunct="1"/>
            <a:r>
              <a:rPr lang="en-US" altLang="en-US" smtClean="0"/>
              <a:t>Attributes within dimensions can be ordered in a well-defined attribute hierarchy.</a:t>
            </a:r>
          </a:p>
          <a:p>
            <a:pPr eaLnBrk="1" hangingPunct="1"/>
            <a:r>
              <a:rPr lang="en-US" altLang="en-US" smtClean="0"/>
              <a:t>The attribute hierarchy provides a top-down data organization that is used for two main purposes</a:t>
            </a:r>
          </a:p>
          <a:p>
            <a:pPr lvl="1" eaLnBrk="1" hangingPunct="1"/>
            <a:r>
              <a:rPr lang="en-US" altLang="en-US" smtClean="0"/>
              <a:t>Aggregation</a:t>
            </a:r>
          </a:p>
          <a:p>
            <a:pPr lvl="1" eaLnBrk="1" hangingPunct="1"/>
            <a:r>
              <a:rPr lang="en-US" altLang="en-US" smtClean="0"/>
              <a:t>Drill-down/roll-up</a:t>
            </a:r>
          </a:p>
        </p:txBody>
      </p:sp>
    </p:spTree>
    <p:extLst>
      <p:ext uri="{BB962C8B-B14F-4D97-AF65-F5344CB8AC3E}">
        <p14:creationId xmlns:p14="http://schemas.microsoft.com/office/powerpoint/2010/main" val="260353824"/>
      </p:ext>
    </p:extLst>
  </p:cSld>
  <p:clrMapOvr>
    <a:masterClrMapping/>
  </p:clrMapOvr>
  <p:transition>
    <p:fade thruBlk="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lstStyle/>
          <a:p>
            <a:pPr>
              <a:defRPr/>
            </a:pPr>
            <a:r>
              <a:rPr lang="en-US" dirty="0" smtClean="0"/>
              <a:t>Hierarchy contd.</a:t>
            </a:r>
            <a:endParaRPr lang="en-US" dirty="0"/>
          </a:p>
        </p:txBody>
      </p:sp>
      <p:sp>
        <p:nvSpPr>
          <p:cNvPr id="44035" name="Content Placeholder 2"/>
          <p:cNvSpPr>
            <a:spLocks noGrp="1"/>
          </p:cNvSpPr>
          <p:nvPr>
            <p:ph idx="1"/>
          </p:nvPr>
        </p:nvSpPr>
        <p:spPr>
          <a:xfrm>
            <a:off x="381000" y="1752600"/>
            <a:ext cx="8229600" cy="4525963"/>
          </a:xfrm>
        </p:spPr>
        <p:txBody>
          <a:bodyPr/>
          <a:lstStyle/>
          <a:p>
            <a:r>
              <a:rPr lang="en-US" altLang="en-US" dirty="0" smtClean="0"/>
              <a:t>Any number of semantically-related dimension attributes are stored in a </a:t>
            </a:r>
            <a:r>
              <a:rPr lang="en-US" altLang="en-US" dirty="0" smtClean="0">
                <a:solidFill>
                  <a:srgbClr val="FFC000"/>
                </a:solidFill>
              </a:rPr>
              <a:t>hierarchy</a:t>
            </a:r>
            <a:r>
              <a:rPr lang="en-US" altLang="en-US" dirty="0" smtClean="0"/>
              <a:t> (parent-child relationship as a 1:N-relationship). </a:t>
            </a:r>
            <a:r>
              <a:rPr lang="en-US" altLang="en-US" dirty="0" err="1" smtClean="0"/>
              <a:t>Eg</a:t>
            </a:r>
            <a:r>
              <a:rPr lang="en-US" altLang="en-US" dirty="0" smtClean="0"/>
              <a:t>. the time dimension tables are made up of the dimension attributes 'Year', 'Quarter', 'Month' and 'Day'.  Year has many quarters, quarters have months, months have days</a:t>
            </a:r>
          </a:p>
          <a:p>
            <a:r>
              <a:rPr lang="en-US" altLang="en-US" dirty="0" smtClean="0"/>
              <a:t>LOCATION attribute may have a hierarchy Region </a:t>
            </a:r>
            <a:r>
              <a:rPr lang="en-US" altLang="en-US" dirty="0" smtClean="0">
                <a:sym typeface="Wingdings" panose="05000000000000000000" pitchFamily="2" charset="2"/>
              </a:rPr>
              <a:t> State  City  Store</a:t>
            </a:r>
            <a:endParaRPr lang="en-US" altLang="en-US" dirty="0" smtClean="0"/>
          </a:p>
          <a:p>
            <a:endParaRPr lang="en-US" altLang="en-US" dirty="0" smtClean="0"/>
          </a:p>
        </p:txBody>
      </p:sp>
    </p:spTree>
    <p:extLst>
      <p:ext uri="{BB962C8B-B14F-4D97-AF65-F5344CB8AC3E}">
        <p14:creationId xmlns:p14="http://schemas.microsoft.com/office/powerpoint/2010/main" val="962147304"/>
      </p:ext>
    </p:extLst>
  </p:cSld>
  <p:clrMapOvr>
    <a:masterClrMapping/>
  </p:clrMapOvr>
  <p:transition>
    <p:fade thruBlk="1"/>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lstStyle/>
          <a:p>
            <a:pPr>
              <a:defRPr/>
            </a:pPr>
            <a:r>
              <a:rPr lang="en-US" dirty="0" smtClean="0"/>
              <a:t>Aggregation</a:t>
            </a:r>
            <a:endParaRPr lang="en-US" dirty="0"/>
          </a:p>
        </p:txBody>
      </p:sp>
      <p:sp>
        <p:nvSpPr>
          <p:cNvPr id="45059" name="Content Placeholder 2"/>
          <p:cNvSpPr>
            <a:spLocks noGrp="1"/>
          </p:cNvSpPr>
          <p:nvPr>
            <p:ph idx="1"/>
          </p:nvPr>
        </p:nvSpPr>
        <p:spPr>
          <a:xfrm>
            <a:off x="0" y="1524000"/>
            <a:ext cx="8763000" cy="5105400"/>
          </a:xfrm>
        </p:spPr>
        <p:txBody>
          <a:bodyPr/>
          <a:lstStyle/>
          <a:p>
            <a:r>
              <a:rPr lang="en-US" altLang="en-US" dirty="0" smtClean="0">
                <a:solidFill>
                  <a:srgbClr val="FFC000"/>
                </a:solidFill>
              </a:rPr>
              <a:t>Aggregates</a:t>
            </a:r>
            <a:r>
              <a:rPr lang="en-US" altLang="en-US" dirty="0" smtClean="0"/>
              <a:t> provide a restricted list of the key columns of a fact table and an aggregation - generally a SUM() - of some or all of the numeric facts. </a:t>
            </a:r>
          </a:p>
          <a:p>
            <a:r>
              <a:rPr lang="en-US" altLang="en-US" dirty="0" smtClean="0"/>
              <a:t>Aggregation is the process of calculating summary data from detail base level fact table records. </a:t>
            </a:r>
          </a:p>
          <a:p>
            <a:r>
              <a:rPr lang="en-US" altLang="en-US" dirty="0" smtClean="0"/>
              <a:t>Aggregates are a powerful tool for </a:t>
            </a:r>
            <a:br>
              <a:rPr lang="en-US" altLang="en-US" dirty="0" smtClean="0"/>
            </a:br>
            <a:r>
              <a:rPr lang="en-US" altLang="en-US" dirty="0" smtClean="0"/>
              <a:t>increasing query processing speed in dimensional data marts. </a:t>
            </a:r>
          </a:p>
          <a:p>
            <a:r>
              <a:rPr lang="en-US" altLang="en-US" dirty="0" smtClean="0"/>
              <a:t>The aggregation is primarily performed by using attributes of a dimension which are a part of a hierarchy. </a:t>
            </a:r>
          </a:p>
          <a:p>
            <a:endParaRPr lang="en-US" altLang="en-US" dirty="0" smtClean="0"/>
          </a:p>
        </p:txBody>
      </p:sp>
    </p:spTree>
    <p:extLst>
      <p:ext uri="{BB962C8B-B14F-4D97-AF65-F5344CB8AC3E}">
        <p14:creationId xmlns:p14="http://schemas.microsoft.com/office/powerpoint/2010/main" val="340235696"/>
      </p:ext>
    </p:extLst>
  </p:cSld>
  <p:clrMapOvr>
    <a:masterClrMapping/>
  </p:clrMapOvr>
  <p:transition>
    <p:fade thruBlk="1"/>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47800" y="1524000"/>
            <a:ext cx="6096000" cy="503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612775" y="228600"/>
            <a:ext cx="8153400" cy="990600"/>
          </a:xfrm>
        </p:spPr>
        <p:txBody>
          <a:bodyPr/>
          <a:lstStyle/>
          <a:p>
            <a:pPr>
              <a:defRPr/>
            </a:pPr>
            <a:r>
              <a:rPr lang="en-US" dirty="0" smtClean="0"/>
              <a:t>Drill down</a:t>
            </a:r>
            <a:endParaRPr lang="en-US" dirty="0"/>
          </a:p>
        </p:txBody>
      </p:sp>
    </p:spTree>
    <p:extLst>
      <p:ext uri="{BB962C8B-B14F-4D97-AF65-F5344CB8AC3E}">
        <p14:creationId xmlns:p14="http://schemas.microsoft.com/office/powerpoint/2010/main" val="3126229358"/>
      </p:ext>
    </p:extLst>
  </p:cSld>
  <p:clrMapOvr>
    <a:masterClrMapping/>
  </p:clrMapOvr>
  <p:transition>
    <p:fade thruBlk="1"/>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lstStyle/>
          <a:p>
            <a:pPr>
              <a:defRPr/>
            </a:pPr>
            <a:r>
              <a:rPr lang="en-US" dirty="0" smtClean="0"/>
              <a:t>Multidimensional Analysis</a:t>
            </a:r>
            <a:endParaRPr lang="en-US" dirty="0"/>
          </a:p>
        </p:txBody>
      </p:sp>
      <p:sp>
        <p:nvSpPr>
          <p:cNvPr id="47107" name="Content Placeholder 2"/>
          <p:cNvSpPr>
            <a:spLocks noGrp="1"/>
          </p:cNvSpPr>
          <p:nvPr>
            <p:ph idx="1"/>
          </p:nvPr>
        </p:nvSpPr>
        <p:spPr>
          <a:xfrm>
            <a:off x="381000" y="1524000"/>
            <a:ext cx="8229600" cy="5135563"/>
          </a:xfrm>
        </p:spPr>
        <p:txBody>
          <a:bodyPr/>
          <a:lstStyle/>
          <a:p>
            <a:r>
              <a:rPr lang="en-US" altLang="en-US" smtClean="0"/>
              <a:t>Common multidimensional techniques </a:t>
            </a:r>
          </a:p>
          <a:p>
            <a:pPr lvl="1"/>
            <a:r>
              <a:rPr lang="en-US" altLang="en-US" smtClean="0"/>
              <a:t>Slice and dice </a:t>
            </a:r>
          </a:p>
          <a:p>
            <a:pPr lvl="1"/>
            <a:r>
              <a:rPr lang="en-US" altLang="en-US" smtClean="0"/>
              <a:t>Pivoting </a:t>
            </a:r>
          </a:p>
          <a:p>
            <a:pPr lvl="1"/>
            <a:r>
              <a:rPr lang="en-US" altLang="en-US" smtClean="0"/>
              <a:t>Drill-down, drill-up, and drill-across </a:t>
            </a:r>
          </a:p>
          <a:p>
            <a:pPr lvl="1"/>
            <a:r>
              <a:rPr lang="en-US" altLang="en-US" smtClean="0"/>
              <a:t>Roll-down and roll-up </a:t>
            </a:r>
          </a:p>
        </p:txBody>
      </p:sp>
    </p:spTree>
    <p:extLst>
      <p:ext uri="{BB962C8B-B14F-4D97-AF65-F5344CB8AC3E}">
        <p14:creationId xmlns:p14="http://schemas.microsoft.com/office/powerpoint/2010/main" val="2719698796"/>
      </p:ext>
    </p:extLst>
  </p:cSld>
  <p:clrMapOvr>
    <a:masterClrMapping/>
  </p:clrMapOvr>
  <p:transition>
    <p:fade thruBlk="1"/>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lstStyle/>
          <a:p>
            <a:pPr>
              <a:defRPr/>
            </a:pPr>
            <a:r>
              <a:rPr lang="en-US" dirty="0" smtClean="0"/>
              <a:t>Data Cube</a:t>
            </a:r>
            <a:endParaRPr lang="en-US" dirty="0"/>
          </a:p>
        </p:txBody>
      </p:sp>
      <p:sp>
        <p:nvSpPr>
          <p:cNvPr id="48131" name="Content Placeholder 2"/>
          <p:cNvSpPr>
            <a:spLocks noGrp="1"/>
          </p:cNvSpPr>
          <p:nvPr>
            <p:ph idx="1"/>
          </p:nvPr>
        </p:nvSpPr>
        <p:spPr>
          <a:xfrm>
            <a:off x="381000" y="2133600"/>
            <a:ext cx="8229600" cy="4525963"/>
          </a:xfrm>
        </p:spPr>
        <p:txBody>
          <a:bodyPr/>
          <a:lstStyle/>
          <a:p>
            <a:r>
              <a:rPr lang="en-US" altLang="en-US" dirty="0" smtClean="0"/>
              <a:t>The multidimensional data model is represented by a </a:t>
            </a:r>
            <a:r>
              <a:rPr lang="en-US" altLang="en-US" i="1" dirty="0" smtClean="0">
                <a:solidFill>
                  <a:srgbClr val="FFC000"/>
                </a:solidFill>
              </a:rPr>
              <a:t>cube</a:t>
            </a:r>
            <a:r>
              <a:rPr lang="en-US" altLang="en-US" dirty="0" smtClean="0"/>
              <a:t>. (not limited to 3D)</a:t>
            </a:r>
          </a:p>
          <a:p>
            <a:r>
              <a:rPr lang="en-US" altLang="en-US" dirty="0" smtClean="0"/>
              <a:t>Data from the star schema is visualized as a cube, however, this cube is only a conceptual representation of multidimensional data</a:t>
            </a:r>
          </a:p>
          <a:p>
            <a:endParaRPr lang="en-US" altLang="en-US" dirty="0" smtClean="0"/>
          </a:p>
        </p:txBody>
      </p:sp>
    </p:spTree>
    <p:extLst>
      <p:ext uri="{BB962C8B-B14F-4D97-AF65-F5344CB8AC3E}">
        <p14:creationId xmlns:p14="http://schemas.microsoft.com/office/powerpoint/2010/main" val="1629027017"/>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hlinkClick r:id="rId3"/>
              </a:rPr>
              <a:t>SAP Data Analytics</a:t>
            </a:r>
            <a:endParaRPr lang="en-US" dirty="0"/>
          </a:p>
        </p:txBody>
      </p:sp>
      <p:pic>
        <p:nvPicPr>
          <p:cNvPr id="6" name="Picture 2" descr="C:\Users\d019534\AppData\Local\Microsoft\Windows\Temporary Internet Files\Content.IE5\STJ40QJH\275098_l_srgb_s_gl[1].jpg"/>
          <p:cNvPicPr>
            <a:picLocks noGrp="1" noChangeAspect="1" noChangeArrowheads="1"/>
          </p:cNvPicPr>
          <p:nvPr>
            <p:ph type="pic" sz="quarter" idx="11"/>
          </p:nvPr>
        </p:nvPicPr>
        <p:blipFill rotWithShape="1">
          <a:blip r:embed="rId4" cstate="screen">
            <a:extLst>
              <a:ext uri="{28A0092B-C50C-407E-A947-70E740481C1C}">
                <a14:useLocalDpi xmlns:a14="http://schemas.microsoft.com/office/drawing/2010/main"/>
              </a:ext>
            </a:extLst>
          </a:blip>
          <a:src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55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p:cNvSpPr>
          <p:nvPr>
            <p:ph type="title" idx="4294967295"/>
          </p:nvPr>
        </p:nvSpPr>
        <p:spPr/>
        <p:txBody>
          <a:bodyPr/>
          <a:lstStyle/>
          <a:p>
            <a:pPr>
              <a:defRPr/>
            </a:pPr>
            <a:r>
              <a:rPr lang="en-US" dirty="0" smtClean="0">
                <a:solidFill>
                  <a:srgbClr val="FFC000"/>
                </a:solidFill>
                <a:effectLst>
                  <a:outerShdw blurRad="38100" dist="38100" dir="2700000" algn="tl">
                    <a:srgbClr val="000000">
                      <a:alpha val="43137"/>
                    </a:srgbClr>
                  </a:outerShdw>
                </a:effectLst>
              </a:rPr>
              <a:t>Cube</a:t>
            </a:r>
          </a:p>
        </p:txBody>
      </p:sp>
      <p:grpSp>
        <p:nvGrpSpPr>
          <p:cNvPr id="49155" name="Group 3"/>
          <p:cNvGrpSpPr>
            <a:grpSpLocks/>
          </p:cNvGrpSpPr>
          <p:nvPr/>
        </p:nvGrpSpPr>
        <p:grpSpPr bwMode="auto">
          <a:xfrm>
            <a:off x="6324600" y="2209800"/>
            <a:ext cx="2438400" cy="1958975"/>
            <a:chOff x="4128" y="1536"/>
            <a:chExt cx="1180" cy="898"/>
          </a:xfrm>
        </p:grpSpPr>
        <p:sp>
          <p:nvSpPr>
            <p:cNvPr id="49175" name="Freeform 4"/>
            <p:cNvSpPr>
              <a:spLocks/>
            </p:cNvSpPr>
            <p:nvPr/>
          </p:nvSpPr>
          <p:spPr bwMode="auto">
            <a:xfrm>
              <a:off x="4955" y="1737"/>
              <a:ext cx="166" cy="172"/>
            </a:xfrm>
            <a:custGeom>
              <a:avLst/>
              <a:gdLst>
                <a:gd name="T0" fmla="*/ 165 w 166"/>
                <a:gd name="T1" fmla="*/ 0 h 172"/>
                <a:gd name="T2" fmla="*/ 0 w 166"/>
                <a:gd name="T3" fmla="*/ 171 h 172"/>
                <a:gd name="T4" fmla="*/ 165 w 166"/>
                <a:gd name="T5" fmla="*/ 171 h 172"/>
                <a:gd name="T6" fmla="*/ 165 w 166"/>
                <a:gd name="T7" fmla="*/ 0 h 172"/>
                <a:gd name="T8" fmla="*/ 0 60000 65536"/>
                <a:gd name="T9" fmla="*/ 0 60000 65536"/>
                <a:gd name="T10" fmla="*/ 0 60000 65536"/>
                <a:gd name="T11" fmla="*/ 0 60000 65536"/>
                <a:gd name="T12" fmla="*/ 0 w 166"/>
                <a:gd name="T13" fmla="*/ 0 h 172"/>
                <a:gd name="T14" fmla="*/ 166 w 166"/>
                <a:gd name="T15" fmla="*/ 172 h 172"/>
              </a:gdLst>
              <a:ahLst/>
              <a:cxnLst>
                <a:cxn ang="T8">
                  <a:pos x="T0" y="T1"/>
                </a:cxn>
                <a:cxn ang="T9">
                  <a:pos x="T2" y="T3"/>
                </a:cxn>
                <a:cxn ang="T10">
                  <a:pos x="T4" y="T5"/>
                </a:cxn>
                <a:cxn ang="T11">
                  <a:pos x="T6" y="T7"/>
                </a:cxn>
              </a:cxnLst>
              <a:rect l="T12" t="T13" r="T14" b="T15"/>
              <a:pathLst>
                <a:path w="166" h="172">
                  <a:moveTo>
                    <a:pt x="165" y="0"/>
                  </a:moveTo>
                  <a:lnTo>
                    <a:pt x="0" y="171"/>
                  </a:lnTo>
                  <a:lnTo>
                    <a:pt x="165" y="171"/>
                  </a:lnTo>
                  <a:lnTo>
                    <a:pt x="165"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grpSp>
          <p:nvGrpSpPr>
            <p:cNvPr id="49176" name="Group 5"/>
            <p:cNvGrpSpPr>
              <a:grpSpLocks/>
            </p:cNvGrpSpPr>
            <p:nvPr/>
          </p:nvGrpSpPr>
          <p:grpSpPr bwMode="auto">
            <a:xfrm>
              <a:off x="4955" y="1737"/>
              <a:ext cx="166" cy="172"/>
              <a:chOff x="4955" y="1737"/>
              <a:chExt cx="166" cy="172"/>
            </a:xfrm>
          </p:grpSpPr>
          <p:sp>
            <p:nvSpPr>
              <p:cNvPr id="49401" name="Freeform 6"/>
              <p:cNvSpPr>
                <a:spLocks/>
              </p:cNvSpPr>
              <p:nvPr/>
            </p:nvSpPr>
            <p:spPr bwMode="auto">
              <a:xfrm>
                <a:off x="4955" y="1737"/>
                <a:ext cx="166" cy="172"/>
              </a:xfrm>
              <a:custGeom>
                <a:avLst/>
                <a:gdLst>
                  <a:gd name="T0" fmla="*/ 0 w 166"/>
                  <a:gd name="T1" fmla="*/ 171 h 172"/>
                  <a:gd name="T2" fmla="*/ 165 w 166"/>
                  <a:gd name="T3" fmla="*/ 0 h 172"/>
                  <a:gd name="T4" fmla="*/ 0 w 166"/>
                  <a:gd name="T5" fmla="*/ 0 h 172"/>
                  <a:gd name="T6" fmla="*/ 0 w 166"/>
                  <a:gd name="T7" fmla="*/ 171 h 172"/>
                  <a:gd name="T8" fmla="*/ 0 60000 65536"/>
                  <a:gd name="T9" fmla="*/ 0 60000 65536"/>
                  <a:gd name="T10" fmla="*/ 0 60000 65536"/>
                  <a:gd name="T11" fmla="*/ 0 60000 65536"/>
                  <a:gd name="T12" fmla="*/ 0 w 166"/>
                  <a:gd name="T13" fmla="*/ 0 h 172"/>
                  <a:gd name="T14" fmla="*/ 166 w 166"/>
                  <a:gd name="T15" fmla="*/ 172 h 172"/>
                </a:gdLst>
                <a:ahLst/>
                <a:cxnLst>
                  <a:cxn ang="T8">
                    <a:pos x="T0" y="T1"/>
                  </a:cxn>
                  <a:cxn ang="T9">
                    <a:pos x="T2" y="T3"/>
                  </a:cxn>
                  <a:cxn ang="T10">
                    <a:pos x="T4" y="T5"/>
                  </a:cxn>
                  <a:cxn ang="T11">
                    <a:pos x="T6" y="T7"/>
                  </a:cxn>
                </a:cxnLst>
                <a:rect l="T12" t="T13" r="T14" b="T15"/>
                <a:pathLst>
                  <a:path w="166" h="172">
                    <a:moveTo>
                      <a:pt x="0" y="171"/>
                    </a:moveTo>
                    <a:lnTo>
                      <a:pt x="165" y="0"/>
                    </a:lnTo>
                    <a:lnTo>
                      <a:pt x="0" y="0"/>
                    </a:lnTo>
                    <a:lnTo>
                      <a:pt x="0" y="171"/>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402" name="Rectangle 7"/>
              <p:cNvSpPr>
                <a:spLocks noChangeArrowheads="1"/>
              </p:cNvSpPr>
              <p:nvPr/>
            </p:nvSpPr>
            <p:spPr bwMode="auto">
              <a:xfrm>
                <a:off x="4975" y="1759"/>
                <a:ext cx="125" cy="128"/>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sp>
          <p:nvSpPr>
            <p:cNvPr id="49177" name="Freeform 8"/>
            <p:cNvSpPr>
              <a:spLocks/>
            </p:cNvSpPr>
            <p:nvPr/>
          </p:nvSpPr>
          <p:spPr bwMode="auto">
            <a:xfrm>
              <a:off x="4790" y="1737"/>
              <a:ext cx="166" cy="172"/>
            </a:xfrm>
            <a:custGeom>
              <a:avLst/>
              <a:gdLst>
                <a:gd name="T0" fmla="*/ 165 w 166"/>
                <a:gd name="T1" fmla="*/ 0 h 172"/>
                <a:gd name="T2" fmla="*/ 0 w 166"/>
                <a:gd name="T3" fmla="*/ 171 h 172"/>
                <a:gd name="T4" fmla="*/ 165 w 166"/>
                <a:gd name="T5" fmla="*/ 171 h 172"/>
                <a:gd name="T6" fmla="*/ 165 w 166"/>
                <a:gd name="T7" fmla="*/ 0 h 172"/>
                <a:gd name="T8" fmla="*/ 0 60000 65536"/>
                <a:gd name="T9" fmla="*/ 0 60000 65536"/>
                <a:gd name="T10" fmla="*/ 0 60000 65536"/>
                <a:gd name="T11" fmla="*/ 0 60000 65536"/>
                <a:gd name="T12" fmla="*/ 0 w 166"/>
                <a:gd name="T13" fmla="*/ 0 h 172"/>
                <a:gd name="T14" fmla="*/ 166 w 166"/>
                <a:gd name="T15" fmla="*/ 172 h 172"/>
              </a:gdLst>
              <a:ahLst/>
              <a:cxnLst>
                <a:cxn ang="T8">
                  <a:pos x="T0" y="T1"/>
                </a:cxn>
                <a:cxn ang="T9">
                  <a:pos x="T2" y="T3"/>
                </a:cxn>
                <a:cxn ang="T10">
                  <a:pos x="T4" y="T5"/>
                </a:cxn>
                <a:cxn ang="T11">
                  <a:pos x="T6" y="T7"/>
                </a:cxn>
              </a:cxnLst>
              <a:rect l="T12" t="T13" r="T14" b="T15"/>
              <a:pathLst>
                <a:path w="166" h="172">
                  <a:moveTo>
                    <a:pt x="165" y="0"/>
                  </a:moveTo>
                  <a:lnTo>
                    <a:pt x="0" y="171"/>
                  </a:lnTo>
                  <a:lnTo>
                    <a:pt x="165" y="171"/>
                  </a:lnTo>
                  <a:lnTo>
                    <a:pt x="165"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grpSp>
          <p:nvGrpSpPr>
            <p:cNvPr id="49178" name="Group 9"/>
            <p:cNvGrpSpPr>
              <a:grpSpLocks/>
            </p:cNvGrpSpPr>
            <p:nvPr/>
          </p:nvGrpSpPr>
          <p:grpSpPr bwMode="auto">
            <a:xfrm>
              <a:off x="4790" y="1737"/>
              <a:ext cx="166" cy="172"/>
              <a:chOff x="4790" y="1737"/>
              <a:chExt cx="166" cy="172"/>
            </a:xfrm>
          </p:grpSpPr>
          <p:sp>
            <p:nvSpPr>
              <p:cNvPr id="49399" name="Freeform 10"/>
              <p:cNvSpPr>
                <a:spLocks/>
              </p:cNvSpPr>
              <p:nvPr/>
            </p:nvSpPr>
            <p:spPr bwMode="auto">
              <a:xfrm>
                <a:off x="4790" y="1737"/>
                <a:ext cx="166" cy="172"/>
              </a:xfrm>
              <a:custGeom>
                <a:avLst/>
                <a:gdLst>
                  <a:gd name="T0" fmla="*/ 0 w 166"/>
                  <a:gd name="T1" fmla="*/ 171 h 172"/>
                  <a:gd name="T2" fmla="*/ 165 w 166"/>
                  <a:gd name="T3" fmla="*/ 0 h 172"/>
                  <a:gd name="T4" fmla="*/ 0 w 166"/>
                  <a:gd name="T5" fmla="*/ 0 h 172"/>
                  <a:gd name="T6" fmla="*/ 0 w 166"/>
                  <a:gd name="T7" fmla="*/ 171 h 172"/>
                  <a:gd name="T8" fmla="*/ 0 60000 65536"/>
                  <a:gd name="T9" fmla="*/ 0 60000 65536"/>
                  <a:gd name="T10" fmla="*/ 0 60000 65536"/>
                  <a:gd name="T11" fmla="*/ 0 60000 65536"/>
                  <a:gd name="T12" fmla="*/ 0 w 166"/>
                  <a:gd name="T13" fmla="*/ 0 h 172"/>
                  <a:gd name="T14" fmla="*/ 166 w 166"/>
                  <a:gd name="T15" fmla="*/ 172 h 172"/>
                </a:gdLst>
                <a:ahLst/>
                <a:cxnLst>
                  <a:cxn ang="T8">
                    <a:pos x="T0" y="T1"/>
                  </a:cxn>
                  <a:cxn ang="T9">
                    <a:pos x="T2" y="T3"/>
                  </a:cxn>
                  <a:cxn ang="T10">
                    <a:pos x="T4" y="T5"/>
                  </a:cxn>
                  <a:cxn ang="T11">
                    <a:pos x="T6" y="T7"/>
                  </a:cxn>
                </a:cxnLst>
                <a:rect l="T12" t="T13" r="T14" b="T15"/>
                <a:pathLst>
                  <a:path w="166" h="172">
                    <a:moveTo>
                      <a:pt x="0" y="171"/>
                    </a:moveTo>
                    <a:lnTo>
                      <a:pt x="165" y="0"/>
                    </a:lnTo>
                    <a:lnTo>
                      <a:pt x="0" y="0"/>
                    </a:lnTo>
                    <a:lnTo>
                      <a:pt x="0" y="171"/>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400" name="Rectangle 11"/>
              <p:cNvSpPr>
                <a:spLocks noChangeArrowheads="1"/>
              </p:cNvSpPr>
              <p:nvPr/>
            </p:nvSpPr>
            <p:spPr bwMode="auto">
              <a:xfrm>
                <a:off x="4810" y="1759"/>
                <a:ext cx="124" cy="128"/>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sp>
          <p:nvSpPr>
            <p:cNvPr id="49179" name="Freeform 12"/>
            <p:cNvSpPr>
              <a:spLocks/>
            </p:cNvSpPr>
            <p:nvPr/>
          </p:nvSpPr>
          <p:spPr bwMode="auto">
            <a:xfrm>
              <a:off x="4623" y="1737"/>
              <a:ext cx="168" cy="172"/>
            </a:xfrm>
            <a:custGeom>
              <a:avLst/>
              <a:gdLst>
                <a:gd name="T0" fmla="*/ 167 w 168"/>
                <a:gd name="T1" fmla="*/ 0 h 172"/>
                <a:gd name="T2" fmla="*/ 0 w 168"/>
                <a:gd name="T3" fmla="*/ 171 h 172"/>
                <a:gd name="T4" fmla="*/ 167 w 168"/>
                <a:gd name="T5" fmla="*/ 171 h 172"/>
                <a:gd name="T6" fmla="*/ 167 w 168"/>
                <a:gd name="T7" fmla="*/ 0 h 172"/>
                <a:gd name="T8" fmla="*/ 0 60000 65536"/>
                <a:gd name="T9" fmla="*/ 0 60000 65536"/>
                <a:gd name="T10" fmla="*/ 0 60000 65536"/>
                <a:gd name="T11" fmla="*/ 0 60000 65536"/>
                <a:gd name="T12" fmla="*/ 0 w 168"/>
                <a:gd name="T13" fmla="*/ 0 h 172"/>
                <a:gd name="T14" fmla="*/ 168 w 168"/>
                <a:gd name="T15" fmla="*/ 172 h 172"/>
              </a:gdLst>
              <a:ahLst/>
              <a:cxnLst>
                <a:cxn ang="T8">
                  <a:pos x="T0" y="T1"/>
                </a:cxn>
                <a:cxn ang="T9">
                  <a:pos x="T2" y="T3"/>
                </a:cxn>
                <a:cxn ang="T10">
                  <a:pos x="T4" y="T5"/>
                </a:cxn>
                <a:cxn ang="T11">
                  <a:pos x="T6" y="T7"/>
                </a:cxn>
              </a:cxnLst>
              <a:rect l="T12" t="T13" r="T14" b="T15"/>
              <a:pathLst>
                <a:path w="168" h="172">
                  <a:moveTo>
                    <a:pt x="167" y="0"/>
                  </a:moveTo>
                  <a:lnTo>
                    <a:pt x="0" y="171"/>
                  </a:lnTo>
                  <a:lnTo>
                    <a:pt x="167" y="171"/>
                  </a:lnTo>
                  <a:lnTo>
                    <a:pt x="167"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grpSp>
          <p:nvGrpSpPr>
            <p:cNvPr id="49180" name="Group 13"/>
            <p:cNvGrpSpPr>
              <a:grpSpLocks/>
            </p:cNvGrpSpPr>
            <p:nvPr/>
          </p:nvGrpSpPr>
          <p:grpSpPr bwMode="auto">
            <a:xfrm>
              <a:off x="4623" y="1737"/>
              <a:ext cx="168" cy="172"/>
              <a:chOff x="4623" y="1737"/>
              <a:chExt cx="168" cy="172"/>
            </a:xfrm>
          </p:grpSpPr>
          <p:sp>
            <p:nvSpPr>
              <p:cNvPr id="49397" name="Freeform 14"/>
              <p:cNvSpPr>
                <a:spLocks/>
              </p:cNvSpPr>
              <p:nvPr/>
            </p:nvSpPr>
            <p:spPr bwMode="auto">
              <a:xfrm>
                <a:off x="4623" y="1737"/>
                <a:ext cx="168" cy="172"/>
              </a:xfrm>
              <a:custGeom>
                <a:avLst/>
                <a:gdLst>
                  <a:gd name="T0" fmla="*/ 0 w 168"/>
                  <a:gd name="T1" fmla="*/ 171 h 172"/>
                  <a:gd name="T2" fmla="*/ 167 w 168"/>
                  <a:gd name="T3" fmla="*/ 0 h 172"/>
                  <a:gd name="T4" fmla="*/ 0 w 168"/>
                  <a:gd name="T5" fmla="*/ 0 h 172"/>
                  <a:gd name="T6" fmla="*/ 0 w 168"/>
                  <a:gd name="T7" fmla="*/ 171 h 172"/>
                  <a:gd name="T8" fmla="*/ 0 60000 65536"/>
                  <a:gd name="T9" fmla="*/ 0 60000 65536"/>
                  <a:gd name="T10" fmla="*/ 0 60000 65536"/>
                  <a:gd name="T11" fmla="*/ 0 60000 65536"/>
                  <a:gd name="T12" fmla="*/ 0 w 168"/>
                  <a:gd name="T13" fmla="*/ 0 h 172"/>
                  <a:gd name="T14" fmla="*/ 168 w 168"/>
                  <a:gd name="T15" fmla="*/ 172 h 172"/>
                </a:gdLst>
                <a:ahLst/>
                <a:cxnLst>
                  <a:cxn ang="T8">
                    <a:pos x="T0" y="T1"/>
                  </a:cxn>
                  <a:cxn ang="T9">
                    <a:pos x="T2" y="T3"/>
                  </a:cxn>
                  <a:cxn ang="T10">
                    <a:pos x="T4" y="T5"/>
                  </a:cxn>
                  <a:cxn ang="T11">
                    <a:pos x="T6" y="T7"/>
                  </a:cxn>
                </a:cxnLst>
                <a:rect l="T12" t="T13" r="T14" b="T15"/>
                <a:pathLst>
                  <a:path w="168" h="172">
                    <a:moveTo>
                      <a:pt x="0" y="171"/>
                    </a:moveTo>
                    <a:lnTo>
                      <a:pt x="167" y="0"/>
                    </a:lnTo>
                    <a:lnTo>
                      <a:pt x="0" y="0"/>
                    </a:lnTo>
                    <a:lnTo>
                      <a:pt x="0" y="171"/>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98" name="Rectangle 15"/>
              <p:cNvSpPr>
                <a:spLocks noChangeArrowheads="1"/>
              </p:cNvSpPr>
              <p:nvPr/>
            </p:nvSpPr>
            <p:spPr bwMode="auto">
              <a:xfrm>
                <a:off x="4645" y="1759"/>
                <a:ext cx="123" cy="128"/>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sp>
          <p:nvSpPr>
            <p:cNvPr id="49181" name="Freeform 16"/>
            <p:cNvSpPr>
              <a:spLocks/>
            </p:cNvSpPr>
            <p:nvPr/>
          </p:nvSpPr>
          <p:spPr bwMode="auto">
            <a:xfrm>
              <a:off x="4955" y="1908"/>
              <a:ext cx="166" cy="173"/>
            </a:xfrm>
            <a:custGeom>
              <a:avLst/>
              <a:gdLst>
                <a:gd name="T0" fmla="*/ 165 w 166"/>
                <a:gd name="T1" fmla="*/ 0 h 173"/>
                <a:gd name="T2" fmla="*/ 0 w 166"/>
                <a:gd name="T3" fmla="*/ 172 h 173"/>
                <a:gd name="T4" fmla="*/ 165 w 166"/>
                <a:gd name="T5" fmla="*/ 172 h 173"/>
                <a:gd name="T6" fmla="*/ 165 w 166"/>
                <a:gd name="T7" fmla="*/ 0 h 173"/>
                <a:gd name="T8" fmla="*/ 0 60000 65536"/>
                <a:gd name="T9" fmla="*/ 0 60000 65536"/>
                <a:gd name="T10" fmla="*/ 0 60000 65536"/>
                <a:gd name="T11" fmla="*/ 0 60000 65536"/>
                <a:gd name="T12" fmla="*/ 0 w 166"/>
                <a:gd name="T13" fmla="*/ 0 h 173"/>
                <a:gd name="T14" fmla="*/ 166 w 166"/>
                <a:gd name="T15" fmla="*/ 173 h 173"/>
              </a:gdLst>
              <a:ahLst/>
              <a:cxnLst>
                <a:cxn ang="T8">
                  <a:pos x="T0" y="T1"/>
                </a:cxn>
                <a:cxn ang="T9">
                  <a:pos x="T2" y="T3"/>
                </a:cxn>
                <a:cxn ang="T10">
                  <a:pos x="T4" y="T5"/>
                </a:cxn>
                <a:cxn ang="T11">
                  <a:pos x="T6" y="T7"/>
                </a:cxn>
              </a:cxnLst>
              <a:rect l="T12" t="T13" r="T14" b="T15"/>
              <a:pathLst>
                <a:path w="166" h="173">
                  <a:moveTo>
                    <a:pt x="165" y="0"/>
                  </a:moveTo>
                  <a:lnTo>
                    <a:pt x="0" y="172"/>
                  </a:lnTo>
                  <a:lnTo>
                    <a:pt x="165" y="172"/>
                  </a:lnTo>
                  <a:lnTo>
                    <a:pt x="165"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182" name="Freeform 17"/>
            <p:cNvSpPr>
              <a:spLocks/>
            </p:cNvSpPr>
            <p:nvPr/>
          </p:nvSpPr>
          <p:spPr bwMode="auto">
            <a:xfrm>
              <a:off x="4955" y="1908"/>
              <a:ext cx="166" cy="173"/>
            </a:xfrm>
            <a:custGeom>
              <a:avLst/>
              <a:gdLst>
                <a:gd name="T0" fmla="*/ 0 w 166"/>
                <a:gd name="T1" fmla="*/ 172 h 173"/>
                <a:gd name="T2" fmla="*/ 165 w 166"/>
                <a:gd name="T3" fmla="*/ 0 h 173"/>
                <a:gd name="T4" fmla="*/ 0 w 166"/>
                <a:gd name="T5" fmla="*/ 0 h 173"/>
                <a:gd name="T6" fmla="*/ 0 w 166"/>
                <a:gd name="T7" fmla="*/ 172 h 173"/>
                <a:gd name="T8" fmla="*/ 0 60000 65536"/>
                <a:gd name="T9" fmla="*/ 0 60000 65536"/>
                <a:gd name="T10" fmla="*/ 0 60000 65536"/>
                <a:gd name="T11" fmla="*/ 0 60000 65536"/>
                <a:gd name="T12" fmla="*/ 0 w 166"/>
                <a:gd name="T13" fmla="*/ 0 h 173"/>
                <a:gd name="T14" fmla="*/ 166 w 166"/>
                <a:gd name="T15" fmla="*/ 173 h 173"/>
              </a:gdLst>
              <a:ahLst/>
              <a:cxnLst>
                <a:cxn ang="T8">
                  <a:pos x="T0" y="T1"/>
                </a:cxn>
                <a:cxn ang="T9">
                  <a:pos x="T2" y="T3"/>
                </a:cxn>
                <a:cxn ang="T10">
                  <a:pos x="T4" y="T5"/>
                </a:cxn>
                <a:cxn ang="T11">
                  <a:pos x="T6" y="T7"/>
                </a:cxn>
              </a:cxnLst>
              <a:rect l="T12" t="T13" r="T14" b="T15"/>
              <a:pathLst>
                <a:path w="166" h="173">
                  <a:moveTo>
                    <a:pt x="0" y="172"/>
                  </a:moveTo>
                  <a:lnTo>
                    <a:pt x="165" y="0"/>
                  </a:lnTo>
                  <a:lnTo>
                    <a:pt x="0" y="0"/>
                  </a:lnTo>
                  <a:lnTo>
                    <a:pt x="0" y="172"/>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183" name="Rectangle 18"/>
            <p:cNvSpPr>
              <a:spLocks noChangeArrowheads="1"/>
            </p:cNvSpPr>
            <p:nvPr/>
          </p:nvSpPr>
          <p:spPr bwMode="auto">
            <a:xfrm>
              <a:off x="4975" y="1929"/>
              <a:ext cx="125" cy="131"/>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49184" name="Freeform 19"/>
            <p:cNvSpPr>
              <a:spLocks/>
            </p:cNvSpPr>
            <p:nvPr/>
          </p:nvSpPr>
          <p:spPr bwMode="auto">
            <a:xfrm>
              <a:off x="4790" y="1908"/>
              <a:ext cx="166" cy="173"/>
            </a:xfrm>
            <a:custGeom>
              <a:avLst/>
              <a:gdLst>
                <a:gd name="T0" fmla="*/ 165 w 166"/>
                <a:gd name="T1" fmla="*/ 0 h 173"/>
                <a:gd name="T2" fmla="*/ 0 w 166"/>
                <a:gd name="T3" fmla="*/ 172 h 173"/>
                <a:gd name="T4" fmla="*/ 165 w 166"/>
                <a:gd name="T5" fmla="*/ 172 h 173"/>
                <a:gd name="T6" fmla="*/ 165 w 166"/>
                <a:gd name="T7" fmla="*/ 0 h 173"/>
                <a:gd name="T8" fmla="*/ 0 60000 65536"/>
                <a:gd name="T9" fmla="*/ 0 60000 65536"/>
                <a:gd name="T10" fmla="*/ 0 60000 65536"/>
                <a:gd name="T11" fmla="*/ 0 60000 65536"/>
                <a:gd name="T12" fmla="*/ 0 w 166"/>
                <a:gd name="T13" fmla="*/ 0 h 173"/>
                <a:gd name="T14" fmla="*/ 166 w 166"/>
                <a:gd name="T15" fmla="*/ 173 h 173"/>
              </a:gdLst>
              <a:ahLst/>
              <a:cxnLst>
                <a:cxn ang="T8">
                  <a:pos x="T0" y="T1"/>
                </a:cxn>
                <a:cxn ang="T9">
                  <a:pos x="T2" y="T3"/>
                </a:cxn>
                <a:cxn ang="T10">
                  <a:pos x="T4" y="T5"/>
                </a:cxn>
                <a:cxn ang="T11">
                  <a:pos x="T6" y="T7"/>
                </a:cxn>
              </a:cxnLst>
              <a:rect l="T12" t="T13" r="T14" b="T15"/>
              <a:pathLst>
                <a:path w="166" h="173">
                  <a:moveTo>
                    <a:pt x="165" y="0"/>
                  </a:moveTo>
                  <a:lnTo>
                    <a:pt x="0" y="172"/>
                  </a:lnTo>
                  <a:lnTo>
                    <a:pt x="165" y="172"/>
                  </a:lnTo>
                  <a:lnTo>
                    <a:pt x="165"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grpSp>
          <p:nvGrpSpPr>
            <p:cNvPr id="49185" name="Group 20"/>
            <p:cNvGrpSpPr>
              <a:grpSpLocks/>
            </p:cNvGrpSpPr>
            <p:nvPr/>
          </p:nvGrpSpPr>
          <p:grpSpPr bwMode="auto">
            <a:xfrm>
              <a:off x="4790" y="1908"/>
              <a:ext cx="166" cy="173"/>
              <a:chOff x="4790" y="1908"/>
              <a:chExt cx="166" cy="173"/>
            </a:xfrm>
          </p:grpSpPr>
          <p:sp>
            <p:nvSpPr>
              <p:cNvPr id="49395" name="Freeform 21"/>
              <p:cNvSpPr>
                <a:spLocks/>
              </p:cNvSpPr>
              <p:nvPr/>
            </p:nvSpPr>
            <p:spPr bwMode="auto">
              <a:xfrm>
                <a:off x="4790" y="1908"/>
                <a:ext cx="166" cy="173"/>
              </a:xfrm>
              <a:custGeom>
                <a:avLst/>
                <a:gdLst>
                  <a:gd name="T0" fmla="*/ 0 w 166"/>
                  <a:gd name="T1" fmla="*/ 172 h 173"/>
                  <a:gd name="T2" fmla="*/ 165 w 166"/>
                  <a:gd name="T3" fmla="*/ 0 h 173"/>
                  <a:gd name="T4" fmla="*/ 0 w 166"/>
                  <a:gd name="T5" fmla="*/ 0 h 173"/>
                  <a:gd name="T6" fmla="*/ 0 w 166"/>
                  <a:gd name="T7" fmla="*/ 172 h 173"/>
                  <a:gd name="T8" fmla="*/ 0 60000 65536"/>
                  <a:gd name="T9" fmla="*/ 0 60000 65536"/>
                  <a:gd name="T10" fmla="*/ 0 60000 65536"/>
                  <a:gd name="T11" fmla="*/ 0 60000 65536"/>
                  <a:gd name="T12" fmla="*/ 0 w 166"/>
                  <a:gd name="T13" fmla="*/ 0 h 173"/>
                  <a:gd name="T14" fmla="*/ 166 w 166"/>
                  <a:gd name="T15" fmla="*/ 173 h 173"/>
                </a:gdLst>
                <a:ahLst/>
                <a:cxnLst>
                  <a:cxn ang="T8">
                    <a:pos x="T0" y="T1"/>
                  </a:cxn>
                  <a:cxn ang="T9">
                    <a:pos x="T2" y="T3"/>
                  </a:cxn>
                  <a:cxn ang="T10">
                    <a:pos x="T4" y="T5"/>
                  </a:cxn>
                  <a:cxn ang="T11">
                    <a:pos x="T6" y="T7"/>
                  </a:cxn>
                </a:cxnLst>
                <a:rect l="T12" t="T13" r="T14" b="T15"/>
                <a:pathLst>
                  <a:path w="166" h="173">
                    <a:moveTo>
                      <a:pt x="0" y="172"/>
                    </a:moveTo>
                    <a:lnTo>
                      <a:pt x="165" y="0"/>
                    </a:lnTo>
                    <a:lnTo>
                      <a:pt x="0" y="0"/>
                    </a:lnTo>
                    <a:lnTo>
                      <a:pt x="0" y="172"/>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96" name="Rectangle 22"/>
              <p:cNvSpPr>
                <a:spLocks noChangeArrowheads="1"/>
              </p:cNvSpPr>
              <p:nvPr/>
            </p:nvSpPr>
            <p:spPr bwMode="auto">
              <a:xfrm>
                <a:off x="4810" y="1929"/>
                <a:ext cx="124" cy="131"/>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grpSp>
          <p:nvGrpSpPr>
            <p:cNvPr id="49186" name="Group 23"/>
            <p:cNvGrpSpPr>
              <a:grpSpLocks/>
            </p:cNvGrpSpPr>
            <p:nvPr/>
          </p:nvGrpSpPr>
          <p:grpSpPr bwMode="auto">
            <a:xfrm>
              <a:off x="4623" y="1908"/>
              <a:ext cx="168" cy="173"/>
              <a:chOff x="4623" y="1908"/>
              <a:chExt cx="168" cy="173"/>
            </a:xfrm>
          </p:grpSpPr>
          <p:sp>
            <p:nvSpPr>
              <p:cNvPr id="49392" name="Freeform 24"/>
              <p:cNvSpPr>
                <a:spLocks/>
              </p:cNvSpPr>
              <p:nvPr/>
            </p:nvSpPr>
            <p:spPr bwMode="auto">
              <a:xfrm>
                <a:off x="4623" y="1908"/>
                <a:ext cx="168" cy="173"/>
              </a:xfrm>
              <a:custGeom>
                <a:avLst/>
                <a:gdLst>
                  <a:gd name="T0" fmla="*/ 167 w 168"/>
                  <a:gd name="T1" fmla="*/ 0 h 173"/>
                  <a:gd name="T2" fmla="*/ 0 w 168"/>
                  <a:gd name="T3" fmla="*/ 172 h 173"/>
                  <a:gd name="T4" fmla="*/ 167 w 168"/>
                  <a:gd name="T5" fmla="*/ 172 h 173"/>
                  <a:gd name="T6" fmla="*/ 167 w 168"/>
                  <a:gd name="T7" fmla="*/ 0 h 173"/>
                  <a:gd name="T8" fmla="*/ 0 60000 65536"/>
                  <a:gd name="T9" fmla="*/ 0 60000 65536"/>
                  <a:gd name="T10" fmla="*/ 0 60000 65536"/>
                  <a:gd name="T11" fmla="*/ 0 60000 65536"/>
                  <a:gd name="T12" fmla="*/ 0 w 168"/>
                  <a:gd name="T13" fmla="*/ 0 h 173"/>
                  <a:gd name="T14" fmla="*/ 168 w 168"/>
                  <a:gd name="T15" fmla="*/ 173 h 173"/>
                </a:gdLst>
                <a:ahLst/>
                <a:cxnLst>
                  <a:cxn ang="T8">
                    <a:pos x="T0" y="T1"/>
                  </a:cxn>
                  <a:cxn ang="T9">
                    <a:pos x="T2" y="T3"/>
                  </a:cxn>
                  <a:cxn ang="T10">
                    <a:pos x="T4" y="T5"/>
                  </a:cxn>
                  <a:cxn ang="T11">
                    <a:pos x="T6" y="T7"/>
                  </a:cxn>
                </a:cxnLst>
                <a:rect l="T12" t="T13" r="T14" b="T15"/>
                <a:pathLst>
                  <a:path w="168" h="173">
                    <a:moveTo>
                      <a:pt x="167" y="0"/>
                    </a:moveTo>
                    <a:lnTo>
                      <a:pt x="0" y="172"/>
                    </a:lnTo>
                    <a:lnTo>
                      <a:pt x="167" y="172"/>
                    </a:lnTo>
                    <a:lnTo>
                      <a:pt x="167"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93" name="Freeform 25"/>
              <p:cNvSpPr>
                <a:spLocks/>
              </p:cNvSpPr>
              <p:nvPr/>
            </p:nvSpPr>
            <p:spPr bwMode="auto">
              <a:xfrm>
                <a:off x="4623" y="1908"/>
                <a:ext cx="168" cy="173"/>
              </a:xfrm>
              <a:custGeom>
                <a:avLst/>
                <a:gdLst>
                  <a:gd name="T0" fmla="*/ 0 w 168"/>
                  <a:gd name="T1" fmla="*/ 172 h 173"/>
                  <a:gd name="T2" fmla="*/ 167 w 168"/>
                  <a:gd name="T3" fmla="*/ 0 h 173"/>
                  <a:gd name="T4" fmla="*/ 0 w 168"/>
                  <a:gd name="T5" fmla="*/ 0 h 173"/>
                  <a:gd name="T6" fmla="*/ 0 w 168"/>
                  <a:gd name="T7" fmla="*/ 172 h 173"/>
                  <a:gd name="T8" fmla="*/ 0 60000 65536"/>
                  <a:gd name="T9" fmla="*/ 0 60000 65536"/>
                  <a:gd name="T10" fmla="*/ 0 60000 65536"/>
                  <a:gd name="T11" fmla="*/ 0 60000 65536"/>
                  <a:gd name="T12" fmla="*/ 0 w 168"/>
                  <a:gd name="T13" fmla="*/ 0 h 173"/>
                  <a:gd name="T14" fmla="*/ 168 w 168"/>
                  <a:gd name="T15" fmla="*/ 173 h 173"/>
                </a:gdLst>
                <a:ahLst/>
                <a:cxnLst>
                  <a:cxn ang="T8">
                    <a:pos x="T0" y="T1"/>
                  </a:cxn>
                  <a:cxn ang="T9">
                    <a:pos x="T2" y="T3"/>
                  </a:cxn>
                  <a:cxn ang="T10">
                    <a:pos x="T4" y="T5"/>
                  </a:cxn>
                  <a:cxn ang="T11">
                    <a:pos x="T6" y="T7"/>
                  </a:cxn>
                </a:cxnLst>
                <a:rect l="T12" t="T13" r="T14" b="T15"/>
                <a:pathLst>
                  <a:path w="168" h="173">
                    <a:moveTo>
                      <a:pt x="0" y="172"/>
                    </a:moveTo>
                    <a:lnTo>
                      <a:pt x="167" y="0"/>
                    </a:lnTo>
                    <a:lnTo>
                      <a:pt x="0" y="0"/>
                    </a:lnTo>
                    <a:lnTo>
                      <a:pt x="0" y="172"/>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94" name="Rectangle 26"/>
              <p:cNvSpPr>
                <a:spLocks noChangeArrowheads="1"/>
              </p:cNvSpPr>
              <p:nvPr/>
            </p:nvSpPr>
            <p:spPr bwMode="auto">
              <a:xfrm>
                <a:off x="4645" y="1929"/>
                <a:ext cx="123" cy="131"/>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grpSp>
          <p:nvGrpSpPr>
            <p:cNvPr id="49187" name="Group 27"/>
            <p:cNvGrpSpPr>
              <a:grpSpLocks/>
            </p:cNvGrpSpPr>
            <p:nvPr/>
          </p:nvGrpSpPr>
          <p:grpSpPr bwMode="auto">
            <a:xfrm>
              <a:off x="4955" y="2080"/>
              <a:ext cx="166" cy="174"/>
              <a:chOff x="4955" y="2080"/>
              <a:chExt cx="166" cy="174"/>
            </a:xfrm>
          </p:grpSpPr>
          <p:sp>
            <p:nvSpPr>
              <p:cNvPr id="49389" name="Freeform 28"/>
              <p:cNvSpPr>
                <a:spLocks/>
              </p:cNvSpPr>
              <p:nvPr/>
            </p:nvSpPr>
            <p:spPr bwMode="auto">
              <a:xfrm>
                <a:off x="4955" y="2080"/>
                <a:ext cx="166" cy="174"/>
              </a:xfrm>
              <a:custGeom>
                <a:avLst/>
                <a:gdLst>
                  <a:gd name="T0" fmla="*/ 165 w 166"/>
                  <a:gd name="T1" fmla="*/ 0 h 174"/>
                  <a:gd name="T2" fmla="*/ 0 w 166"/>
                  <a:gd name="T3" fmla="*/ 173 h 174"/>
                  <a:gd name="T4" fmla="*/ 165 w 166"/>
                  <a:gd name="T5" fmla="*/ 173 h 174"/>
                  <a:gd name="T6" fmla="*/ 165 w 166"/>
                  <a:gd name="T7" fmla="*/ 0 h 174"/>
                  <a:gd name="T8" fmla="*/ 0 60000 65536"/>
                  <a:gd name="T9" fmla="*/ 0 60000 65536"/>
                  <a:gd name="T10" fmla="*/ 0 60000 65536"/>
                  <a:gd name="T11" fmla="*/ 0 60000 65536"/>
                  <a:gd name="T12" fmla="*/ 0 w 166"/>
                  <a:gd name="T13" fmla="*/ 0 h 174"/>
                  <a:gd name="T14" fmla="*/ 166 w 166"/>
                  <a:gd name="T15" fmla="*/ 174 h 174"/>
                </a:gdLst>
                <a:ahLst/>
                <a:cxnLst>
                  <a:cxn ang="T8">
                    <a:pos x="T0" y="T1"/>
                  </a:cxn>
                  <a:cxn ang="T9">
                    <a:pos x="T2" y="T3"/>
                  </a:cxn>
                  <a:cxn ang="T10">
                    <a:pos x="T4" y="T5"/>
                  </a:cxn>
                  <a:cxn ang="T11">
                    <a:pos x="T6" y="T7"/>
                  </a:cxn>
                </a:cxnLst>
                <a:rect l="T12" t="T13" r="T14" b="T15"/>
                <a:pathLst>
                  <a:path w="166" h="174">
                    <a:moveTo>
                      <a:pt x="165" y="0"/>
                    </a:moveTo>
                    <a:lnTo>
                      <a:pt x="0" y="173"/>
                    </a:lnTo>
                    <a:lnTo>
                      <a:pt x="165" y="173"/>
                    </a:lnTo>
                    <a:lnTo>
                      <a:pt x="165"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90" name="Freeform 29"/>
              <p:cNvSpPr>
                <a:spLocks/>
              </p:cNvSpPr>
              <p:nvPr/>
            </p:nvSpPr>
            <p:spPr bwMode="auto">
              <a:xfrm>
                <a:off x="4955" y="2080"/>
                <a:ext cx="166" cy="174"/>
              </a:xfrm>
              <a:custGeom>
                <a:avLst/>
                <a:gdLst>
                  <a:gd name="T0" fmla="*/ 0 w 166"/>
                  <a:gd name="T1" fmla="*/ 173 h 174"/>
                  <a:gd name="T2" fmla="*/ 165 w 166"/>
                  <a:gd name="T3" fmla="*/ 0 h 174"/>
                  <a:gd name="T4" fmla="*/ 0 w 166"/>
                  <a:gd name="T5" fmla="*/ 0 h 174"/>
                  <a:gd name="T6" fmla="*/ 0 w 166"/>
                  <a:gd name="T7" fmla="*/ 173 h 174"/>
                  <a:gd name="T8" fmla="*/ 0 60000 65536"/>
                  <a:gd name="T9" fmla="*/ 0 60000 65536"/>
                  <a:gd name="T10" fmla="*/ 0 60000 65536"/>
                  <a:gd name="T11" fmla="*/ 0 60000 65536"/>
                  <a:gd name="T12" fmla="*/ 0 w 166"/>
                  <a:gd name="T13" fmla="*/ 0 h 174"/>
                  <a:gd name="T14" fmla="*/ 166 w 166"/>
                  <a:gd name="T15" fmla="*/ 174 h 174"/>
                </a:gdLst>
                <a:ahLst/>
                <a:cxnLst>
                  <a:cxn ang="T8">
                    <a:pos x="T0" y="T1"/>
                  </a:cxn>
                  <a:cxn ang="T9">
                    <a:pos x="T2" y="T3"/>
                  </a:cxn>
                  <a:cxn ang="T10">
                    <a:pos x="T4" y="T5"/>
                  </a:cxn>
                  <a:cxn ang="T11">
                    <a:pos x="T6" y="T7"/>
                  </a:cxn>
                </a:cxnLst>
                <a:rect l="T12" t="T13" r="T14" b="T15"/>
                <a:pathLst>
                  <a:path w="166" h="174">
                    <a:moveTo>
                      <a:pt x="0" y="173"/>
                    </a:moveTo>
                    <a:lnTo>
                      <a:pt x="165" y="0"/>
                    </a:lnTo>
                    <a:lnTo>
                      <a:pt x="0" y="0"/>
                    </a:lnTo>
                    <a:lnTo>
                      <a:pt x="0" y="173"/>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91" name="Rectangle 30"/>
              <p:cNvSpPr>
                <a:spLocks noChangeArrowheads="1"/>
              </p:cNvSpPr>
              <p:nvPr/>
            </p:nvSpPr>
            <p:spPr bwMode="auto">
              <a:xfrm>
                <a:off x="4975" y="2102"/>
                <a:ext cx="125" cy="130"/>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grpSp>
          <p:nvGrpSpPr>
            <p:cNvPr id="49188" name="Group 31"/>
            <p:cNvGrpSpPr>
              <a:grpSpLocks/>
            </p:cNvGrpSpPr>
            <p:nvPr/>
          </p:nvGrpSpPr>
          <p:grpSpPr bwMode="auto">
            <a:xfrm>
              <a:off x="4790" y="2080"/>
              <a:ext cx="166" cy="174"/>
              <a:chOff x="4790" y="2080"/>
              <a:chExt cx="166" cy="174"/>
            </a:xfrm>
          </p:grpSpPr>
          <p:sp>
            <p:nvSpPr>
              <p:cNvPr id="49386" name="Freeform 32"/>
              <p:cNvSpPr>
                <a:spLocks/>
              </p:cNvSpPr>
              <p:nvPr/>
            </p:nvSpPr>
            <p:spPr bwMode="auto">
              <a:xfrm>
                <a:off x="4790" y="2080"/>
                <a:ext cx="166" cy="174"/>
              </a:xfrm>
              <a:custGeom>
                <a:avLst/>
                <a:gdLst>
                  <a:gd name="T0" fmla="*/ 165 w 166"/>
                  <a:gd name="T1" fmla="*/ 0 h 174"/>
                  <a:gd name="T2" fmla="*/ 0 w 166"/>
                  <a:gd name="T3" fmla="*/ 173 h 174"/>
                  <a:gd name="T4" fmla="*/ 165 w 166"/>
                  <a:gd name="T5" fmla="*/ 173 h 174"/>
                  <a:gd name="T6" fmla="*/ 165 w 166"/>
                  <a:gd name="T7" fmla="*/ 0 h 174"/>
                  <a:gd name="T8" fmla="*/ 0 60000 65536"/>
                  <a:gd name="T9" fmla="*/ 0 60000 65536"/>
                  <a:gd name="T10" fmla="*/ 0 60000 65536"/>
                  <a:gd name="T11" fmla="*/ 0 60000 65536"/>
                  <a:gd name="T12" fmla="*/ 0 w 166"/>
                  <a:gd name="T13" fmla="*/ 0 h 174"/>
                  <a:gd name="T14" fmla="*/ 166 w 166"/>
                  <a:gd name="T15" fmla="*/ 174 h 174"/>
                </a:gdLst>
                <a:ahLst/>
                <a:cxnLst>
                  <a:cxn ang="T8">
                    <a:pos x="T0" y="T1"/>
                  </a:cxn>
                  <a:cxn ang="T9">
                    <a:pos x="T2" y="T3"/>
                  </a:cxn>
                  <a:cxn ang="T10">
                    <a:pos x="T4" y="T5"/>
                  </a:cxn>
                  <a:cxn ang="T11">
                    <a:pos x="T6" y="T7"/>
                  </a:cxn>
                </a:cxnLst>
                <a:rect l="T12" t="T13" r="T14" b="T15"/>
                <a:pathLst>
                  <a:path w="166" h="174">
                    <a:moveTo>
                      <a:pt x="165" y="0"/>
                    </a:moveTo>
                    <a:lnTo>
                      <a:pt x="0" y="173"/>
                    </a:lnTo>
                    <a:lnTo>
                      <a:pt x="165" y="173"/>
                    </a:lnTo>
                    <a:lnTo>
                      <a:pt x="165"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87" name="Freeform 33"/>
              <p:cNvSpPr>
                <a:spLocks/>
              </p:cNvSpPr>
              <p:nvPr/>
            </p:nvSpPr>
            <p:spPr bwMode="auto">
              <a:xfrm>
                <a:off x="4790" y="2080"/>
                <a:ext cx="166" cy="174"/>
              </a:xfrm>
              <a:custGeom>
                <a:avLst/>
                <a:gdLst>
                  <a:gd name="T0" fmla="*/ 0 w 166"/>
                  <a:gd name="T1" fmla="*/ 173 h 174"/>
                  <a:gd name="T2" fmla="*/ 165 w 166"/>
                  <a:gd name="T3" fmla="*/ 0 h 174"/>
                  <a:gd name="T4" fmla="*/ 0 w 166"/>
                  <a:gd name="T5" fmla="*/ 0 h 174"/>
                  <a:gd name="T6" fmla="*/ 0 w 166"/>
                  <a:gd name="T7" fmla="*/ 173 h 174"/>
                  <a:gd name="T8" fmla="*/ 0 60000 65536"/>
                  <a:gd name="T9" fmla="*/ 0 60000 65536"/>
                  <a:gd name="T10" fmla="*/ 0 60000 65536"/>
                  <a:gd name="T11" fmla="*/ 0 60000 65536"/>
                  <a:gd name="T12" fmla="*/ 0 w 166"/>
                  <a:gd name="T13" fmla="*/ 0 h 174"/>
                  <a:gd name="T14" fmla="*/ 166 w 166"/>
                  <a:gd name="T15" fmla="*/ 174 h 174"/>
                </a:gdLst>
                <a:ahLst/>
                <a:cxnLst>
                  <a:cxn ang="T8">
                    <a:pos x="T0" y="T1"/>
                  </a:cxn>
                  <a:cxn ang="T9">
                    <a:pos x="T2" y="T3"/>
                  </a:cxn>
                  <a:cxn ang="T10">
                    <a:pos x="T4" y="T5"/>
                  </a:cxn>
                  <a:cxn ang="T11">
                    <a:pos x="T6" y="T7"/>
                  </a:cxn>
                </a:cxnLst>
                <a:rect l="T12" t="T13" r="T14" b="T15"/>
                <a:pathLst>
                  <a:path w="166" h="174">
                    <a:moveTo>
                      <a:pt x="0" y="173"/>
                    </a:moveTo>
                    <a:lnTo>
                      <a:pt x="165" y="0"/>
                    </a:lnTo>
                    <a:lnTo>
                      <a:pt x="0" y="0"/>
                    </a:lnTo>
                    <a:lnTo>
                      <a:pt x="0" y="173"/>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88" name="Rectangle 34"/>
              <p:cNvSpPr>
                <a:spLocks noChangeArrowheads="1"/>
              </p:cNvSpPr>
              <p:nvPr/>
            </p:nvSpPr>
            <p:spPr bwMode="auto">
              <a:xfrm>
                <a:off x="4810" y="2102"/>
                <a:ext cx="124" cy="130"/>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grpSp>
          <p:nvGrpSpPr>
            <p:cNvPr id="49189" name="Group 35"/>
            <p:cNvGrpSpPr>
              <a:grpSpLocks/>
            </p:cNvGrpSpPr>
            <p:nvPr/>
          </p:nvGrpSpPr>
          <p:grpSpPr bwMode="auto">
            <a:xfrm>
              <a:off x="4623" y="2080"/>
              <a:ext cx="168" cy="174"/>
              <a:chOff x="4623" y="2080"/>
              <a:chExt cx="168" cy="174"/>
            </a:xfrm>
          </p:grpSpPr>
          <p:sp>
            <p:nvSpPr>
              <p:cNvPr id="49383" name="Freeform 36"/>
              <p:cNvSpPr>
                <a:spLocks/>
              </p:cNvSpPr>
              <p:nvPr/>
            </p:nvSpPr>
            <p:spPr bwMode="auto">
              <a:xfrm>
                <a:off x="4623" y="2080"/>
                <a:ext cx="168" cy="174"/>
              </a:xfrm>
              <a:custGeom>
                <a:avLst/>
                <a:gdLst>
                  <a:gd name="T0" fmla="*/ 167 w 168"/>
                  <a:gd name="T1" fmla="*/ 0 h 174"/>
                  <a:gd name="T2" fmla="*/ 0 w 168"/>
                  <a:gd name="T3" fmla="*/ 173 h 174"/>
                  <a:gd name="T4" fmla="*/ 167 w 168"/>
                  <a:gd name="T5" fmla="*/ 173 h 174"/>
                  <a:gd name="T6" fmla="*/ 167 w 168"/>
                  <a:gd name="T7" fmla="*/ 0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167" y="0"/>
                    </a:moveTo>
                    <a:lnTo>
                      <a:pt x="0" y="173"/>
                    </a:lnTo>
                    <a:lnTo>
                      <a:pt x="167" y="173"/>
                    </a:lnTo>
                    <a:lnTo>
                      <a:pt x="167"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84" name="Freeform 37"/>
              <p:cNvSpPr>
                <a:spLocks/>
              </p:cNvSpPr>
              <p:nvPr/>
            </p:nvSpPr>
            <p:spPr bwMode="auto">
              <a:xfrm>
                <a:off x="4623" y="2080"/>
                <a:ext cx="168" cy="174"/>
              </a:xfrm>
              <a:custGeom>
                <a:avLst/>
                <a:gdLst>
                  <a:gd name="T0" fmla="*/ 0 w 168"/>
                  <a:gd name="T1" fmla="*/ 173 h 174"/>
                  <a:gd name="T2" fmla="*/ 167 w 168"/>
                  <a:gd name="T3" fmla="*/ 0 h 174"/>
                  <a:gd name="T4" fmla="*/ 0 w 168"/>
                  <a:gd name="T5" fmla="*/ 0 h 174"/>
                  <a:gd name="T6" fmla="*/ 0 w 168"/>
                  <a:gd name="T7" fmla="*/ 173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0" y="173"/>
                    </a:moveTo>
                    <a:lnTo>
                      <a:pt x="167" y="0"/>
                    </a:lnTo>
                    <a:lnTo>
                      <a:pt x="0" y="0"/>
                    </a:lnTo>
                    <a:lnTo>
                      <a:pt x="0" y="173"/>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85" name="Rectangle 38"/>
              <p:cNvSpPr>
                <a:spLocks noChangeArrowheads="1"/>
              </p:cNvSpPr>
              <p:nvPr/>
            </p:nvSpPr>
            <p:spPr bwMode="auto">
              <a:xfrm>
                <a:off x="4645" y="2102"/>
                <a:ext cx="123" cy="130"/>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sp>
          <p:nvSpPr>
            <p:cNvPr id="49190" name="Freeform 39"/>
            <p:cNvSpPr>
              <a:spLocks/>
            </p:cNvSpPr>
            <p:nvPr/>
          </p:nvSpPr>
          <p:spPr bwMode="auto">
            <a:xfrm>
              <a:off x="5120" y="1832"/>
              <a:ext cx="63" cy="77"/>
            </a:xfrm>
            <a:custGeom>
              <a:avLst/>
              <a:gdLst>
                <a:gd name="T0" fmla="*/ 0 w 63"/>
                <a:gd name="T1" fmla="*/ 65 h 77"/>
                <a:gd name="T2" fmla="*/ 0 w 63"/>
                <a:gd name="T3" fmla="*/ 76 h 77"/>
                <a:gd name="T4" fmla="*/ 62 w 63"/>
                <a:gd name="T5" fmla="*/ 11 h 77"/>
                <a:gd name="T6" fmla="*/ 62 w 63"/>
                <a:gd name="T7" fmla="*/ 0 h 77"/>
                <a:gd name="T8" fmla="*/ 0 w 63"/>
                <a:gd name="T9" fmla="*/ 65 h 77"/>
                <a:gd name="T10" fmla="*/ 0 60000 65536"/>
                <a:gd name="T11" fmla="*/ 0 60000 65536"/>
                <a:gd name="T12" fmla="*/ 0 60000 65536"/>
                <a:gd name="T13" fmla="*/ 0 60000 65536"/>
                <a:gd name="T14" fmla="*/ 0 60000 65536"/>
                <a:gd name="T15" fmla="*/ 0 w 63"/>
                <a:gd name="T16" fmla="*/ 0 h 77"/>
                <a:gd name="T17" fmla="*/ 63 w 63"/>
                <a:gd name="T18" fmla="*/ 77 h 77"/>
              </a:gdLst>
              <a:ahLst/>
              <a:cxnLst>
                <a:cxn ang="T10">
                  <a:pos x="T0" y="T1"/>
                </a:cxn>
                <a:cxn ang="T11">
                  <a:pos x="T2" y="T3"/>
                </a:cxn>
                <a:cxn ang="T12">
                  <a:pos x="T4" y="T5"/>
                </a:cxn>
                <a:cxn ang="T13">
                  <a:pos x="T6" y="T7"/>
                </a:cxn>
                <a:cxn ang="T14">
                  <a:pos x="T8" y="T9"/>
                </a:cxn>
              </a:cxnLst>
              <a:rect l="T15" t="T16" r="T17" b="T18"/>
              <a:pathLst>
                <a:path w="63" h="77">
                  <a:moveTo>
                    <a:pt x="0" y="65"/>
                  </a:moveTo>
                  <a:lnTo>
                    <a:pt x="0" y="76"/>
                  </a:lnTo>
                  <a:lnTo>
                    <a:pt x="62" y="11"/>
                  </a:lnTo>
                  <a:lnTo>
                    <a:pt x="62" y="0"/>
                  </a:lnTo>
                  <a:lnTo>
                    <a:pt x="0" y="65"/>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191" name="Freeform 40"/>
            <p:cNvSpPr>
              <a:spLocks/>
            </p:cNvSpPr>
            <p:nvPr/>
          </p:nvSpPr>
          <p:spPr bwMode="auto">
            <a:xfrm>
              <a:off x="5140" y="1704"/>
              <a:ext cx="43" cy="173"/>
            </a:xfrm>
            <a:custGeom>
              <a:avLst/>
              <a:gdLst>
                <a:gd name="T0" fmla="*/ 0 w 43"/>
                <a:gd name="T1" fmla="*/ 172 h 173"/>
                <a:gd name="T2" fmla="*/ 0 w 43"/>
                <a:gd name="T3" fmla="*/ 43 h 173"/>
                <a:gd name="T4" fmla="*/ 42 w 43"/>
                <a:gd name="T5" fmla="*/ 0 h 173"/>
                <a:gd name="T6" fmla="*/ 42 w 43"/>
                <a:gd name="T7" fmla="*/ 129 h 173"/>
                <a:gd name="T8" fmla="*/ 0 w 43"/>
                <a:gd name="T9" fmla="*/ 172 h 173"/>
                <a:gd name="T10" fmla="*/ 0 60000 65536"/>
                <a:gd name="T11" fmla="*/ 0 60000 65536"/>
                <a:gd name="T12" fmla="*/ 0 60000 65536"/>
                <a:gd name="T13" fmla="*/ 0 60000 65536"/>
                <a:gd name="T14" fmla="*/ 0 60000 65536"/>
                <a:gd name="T15" fmla="*/ 0 w 43"/>
                <a:gd name="T16" fmla="*/ 0 h 173"/>
                <a:gd name="T17" fmla="*/ 43 w 43"/>
                <a:gd name="T18" fmla="*/ 173 h 173"/>
              </a:gdLst>
              <a:ahLst/>
              <a:cxnLst>
                <a:cxn ang="T10">
                  <a:pos x="T0" y="T1"/>
                </a:cxn>
                <a:cxn ang="T11">
                  <a:pos x="T2" y="T3"/>
                </a:cxn>
                <a:cxn ang="T12">
                  <a:pos x="T4" y="T5"/>
                </a:cxn>
                <a:cxn ang="T13">
                  <a:pos x="T6" y="T7"/>
                </a:cxn>
                <a:cxn ang="T14">
                  <a:pos x="T8" y="T9"/>
                </a:cxn>
              </a:cxnLst>
              <a:rect l="T15" t="T16" r="T17" b="T18"/>
              <a:pathLst>
                <a:path w="43" h="173">
                  <a:moveTo>
                    <a:pt x="0" y="172"/>
                  </a:moveTo>
                  <a:lnTo>
                    <a:pt x="0" y="43"/>
                  </a:lnTo>
                  <a:lnTo>
                    <a:pt x="42" y="0"/>
                  </a:lnTo>
                  <a:lnTo>
                    <a:pt x="42" y="129"/>
                  </a:lnTo>
                  <a:lnTo>
                    <a:pt x="0" y="172"/>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192" name="Freeform 41"/>
            <p:cNvSpPr>
              <a:spLocks/>
            </p:cNvSpPr>
            <p:nvPr/>
          </p:nvSpPr>
          <p:spPr bwMode="auto">
            <a:xfrm>
              <a:off x="5120" y="1737"/>
              <a:ext cx="21" cy="172"/>
            </a:xfrm>
            <a:custGeom>
              <a:avLst/>
              <a:gdLst>
                <a:gd name="T0" fmla="*/ 0 w 21"/>
                <a:gd name="T1" fmla="*/ 0 h 172"/>
                <a:gd name="T2" fmla="*/ 0 w 21"/>
                <a:gd name="T3" fmla="*/ 171 h 172"/>
                <a:gd name="T4" fmla="*/ 20 w 21"/>
                <a:gd name="T5" fmla="*/ 139 h 172"/>
                <a:gd name="T6" fmla="*/ 20 w 21"/>
                <a:gd name="T7" fmla="*/ 11 h 172"/>
                <a:gd name="T8" fmla="*/ 0 w 21"/>
                <a:gd name="T9" fmla="*/ 0 h 172"/>
                <a:gd name="T10" fmla="*/ 0 60000 65536"/>
                <a:gd name="T11" fmla="*/ 0 60000 65536"/>
                <a:gd name="T12" fmla="*/ 0 60000 65536"/>
                <a:gd name="T13" fmla="*/ 0 60000 65536"/>
                <a:gd name="T14" fmla="*/ 0 60000 65536"/>
                <a:gd name="T15" fmla="*/ 0 w 21"/>
                <a:gd name="T16" fmla="*/ 0 h 172"/>
                <a:gd name="T17" fmla="*/ 21 w 21"/>
                <a:gd name="T18" fmla="*/ 172 h 172"/>
              </a:gdLst>
              <a:ahLst/>
              <a:cxnLst>
                <a:cxn ang="T10">
                  <a:pos x="T0" y="T1"/>
                </a:cxn>
                <a:cxn ang="T11">
                  <a:pos x="T2" y="T3"/>
                </a:cxn>
                <a:cxn ang="T12">
                  <a:pos x="T4" y="T5"/>
                </a:cxn>
                <a:cxn ang="T13">
                  <a:pos x="T6" y="T7"/>
                </a:cxn>
                <a:cxn ang="T14">
                  <a:pos x="T8" y="T9"/>
                </a:cxn>
              </a:cxnLst>
              <a:rect l="T15" t="T16" r="T17" b="T18"/>
              <a:pathLst>
                <a:path w="21" h="172">
                  <a:moveTo>
                    <a:pt x="0" y="0"/>
                  </a:moveTo>
                  <a:lnTo>
                    <a:pt x="0" y="171"/>
                  </a:lnTo>
                  <a:lnTo>
                    <a:pt x="20" y="139"/>
                  </a:lnTo>
                  <a:lnTo>
                    <a:pt x="20" y="11"/>
                  </a:lnTo>
                  <a:lnTo>
                    <a:pt x="0" y="0"/>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193" name="Freeform 42"/>
            <p:cNvSpPr>
              <a:spLocks/>
            </p:cNvSpPr>
            <p:nvPr/>
          </p:nvSpPr>
          <p:spPr bwMode="auto">
            <a:xfrm>
              <a:off x="5120" y="2005"/>
              <a:ext cx="63" cy="76"/>
            </a:xfrm>
            <a:custGeom>
              <a:avLst/>
              <a:gdLst>
                <a:gd name="T0" fmla="*/ 0 w 63"/>
                <a:gd name="T1" fmla="*/ 64 h 76"/>
                <a:gd name="T2" fmla="*/ 0 w 63"/>
                <a:gd name="T3" fmla="*/ 75 h 76"/>
                <a:gd name="T4" fmla="*/ 62 w 63"/>
                <a:gd name="T5" fmla="*/ 11 h 76"/>
                <a:gd name="T6" fmla="*/ 62 w 63"/>
                <a:gd name="T7" fmla="*/ 0 h 76"/>
                <a:gd name="T8" fmla="*/ 0 w 63"/>
                <a:gd name="T9" fmla="*/ 64 h 76"/>
                <a:gd name="T10" fmla="*/ 0 60000 65536"/>
                <a:gd name="T11" fmla="*/ 0 60000 65536"/>
                <a:gd name="T12" fmla="*/ 0 60000 65536"/>
                <a:gd name="T13" fmla="*/ 0 60000 65536"/>
                <a:gd name="T14" fmla="*/ 0 60000 65536"/>
                <a:gd name="T15" fmla="*/ 0 w 63"/>
                <a:gd name="T16" fmla="*/ 0 h 76"/>
                <a:gd name="T17" fmla="*/ 63 w 63"/>
                <a:gd name="T18" fmla="*/ 76 h 76"/>
              </a:gdLst>
              <a:ahLst/>
              <a:cxnLst>
                <a:cxn ang="T10">
                  <a:pos x="T0" y="T1"/>
                </a:cxn>
                <a:cxn ang="T11">
                  <a:pos x="T2" y="T3"/>
                </a:cxn>
                <a:cxn ang="T12">
                  <a:pos x="T4" y="T5"/>
                </a:cxn>
                <a:cxn ang="T13">
                  <a:pos x="T6" y="T7"/>
                </a:cxn>
                <a:cxn ang="T14">
                  <a:pos x="T8" y="T9"/>
                </a:cxn>
              </a:cxnLst>
              <a:rect l="T15" t="T16" r="T17" b="T18"/>
              <a:pathLst>
                <a:path w="63" h="76">
                  <a:moveTo>
                    <a:pt x="0" y="64"/>
                  </a:moveTo>
                  <a:lnTo>
                    <a:pt x="0" y="75"/>
                  </a:lnTo>
                  <a:lnTo>
                    <a:pt x="62" y="11"/>
                  </a:lnTo>
                  <a:lnTo>
                    <a:pt x="62" y="0"/>
                  </a:lnTo>
                  <a:lnTo>
                    <a:pt x="0" y="64"/>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194" name="Freeform 43"/>
            <p:cNvSpPr>
              <a:spLocks/>
            </p:cNvSpPr>
            <p:nvPr/>
          </p:nvSpPr>
          <p:spPr bwMode="auto">
            <a:xfrm>
              <a:off x="5140" y="1876"/>
              <a:ext cx="43" cy="173"/>
            </a:xfrm>
            <a:custGeom>
              <a:avLst/>
              <a:gdLst>
                <a:gd name="T0" fmla="*/ 0 w 43"/>
                <a:gd name="T1" fmla="*/ 172 h 173"/>
                <a:gd name="T2" fmla="*/ 0 w 43"/>
                <a:gd name="T3" fmla="*/ 43 h 173"/>
                <a:gd name="T4" fmla="*/ 42 w 43"/>
                <a:gd name="T5" fmla="*/ 0 h 173"/>
                <a:gd name="T6" fmla="*/ 42 w 43"/>
                <a:gd name="T7" fmla="*/ 129 h 173"/>
                <a:gd name="T8" fmla="*/ 0 w 43"/>
                <a:gd name="T9" fmla="*/ 172 h 173"/>
                <a:gd name="T10" fmla="*/ 0 60000 65536"/>
                <a:gd name="T11" fmla="*/ 0 60000 65536"/>
                <a:gd name="T12" fmla="*/ 0 60000 65536"/>
                <a:gd name="T13" fmla="*/ 0 60000 65536"/>
                <a:gd name="T14" fmla="*/ 0 60000 65536"/>
                <a:gd name="T15" fmla="*/ 0 w 43"/>
                <a:gd name="T16" fmla="*/ 0 h 173"/>
                <a:gd name="T17" fmla="*/ 43 w 43"/>
                <a:gd name="T18" fmla="*/ 173 h 173"/>
              </a:gdLst>
              <a:ahLst/>
              <a:cxnLst>
                <a:cxn ang="T10">
                  <a:pos x="T0" y="T1"/>
                </a:cxn>
                <a:cxn ang="T11">
                  <a:pos x="T2" y="T3"/>
                </a:cxn>
                <a:cxn ang="T12">
                  <a:pos x="T4" y="T5"/>
                </a:cxn>
                <a:cxn ang="T13">
                  <a:pos x="T6" y="T7"/>
                </a:cxn>
                <a:cxn ang="T14">
                  <a:pos x="T8" y="T9"/>
                </a:cxn>
              </a:cxnLst>
              <a:rect l="T15" t="T16" r="T17" b="T18"/>
              <a:pathLst>
                <a:path w="43" h="173">
                  <a:moveTo>
                    <a:pt x="0" y="172"/>
                  </a:moveTo>
                  <a:lnTo>
                    <a:pt x="0" y="43"/>
                  </a:lnTo>
                  <a:lnTo>
                    <a:pt x="42" y="0"/>
                  </a:lnTo>
                  <a:lnTo>
                    <a:pt x="42" y="129"/>
                  </a:lnTo>
                  <a:lnTo>
                    <a:pt x="0" y="172"/>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195" name="Freeform 44"/>
            <p:cNvSpPr>
              <a:spLocks/>
            </p:cNvSpPr>
            <p:nvPr/>
          </p:nvSpPr>
          <p:spPr bwMode="auto">
            <a:xfrm>
              <a:off x="5120" y="1908"/>
              <a:ext cx="21" cy="173"/>
            </a:xfrm>
            <a:custGeom>
              <a:avLst/>
              <a:gdLst>
                <a:gd name="T0" fmla="*/ 0 w 21"/>
                <a:gd name="T1" fmla="*/ 0 h 173"/>
                <a:gd name="T2" fmla="*/ 0 w 21"/>
                <a:gd name="T3" fmla="*/ 172 h 173"/>
                <a:gd name="T4" fmla="*/ 20 w 21"/>
                <a:gd name="T5" fmla="*/ 140 h 173"/>
                <a:gd name="T6" fmla="*/ 20 w 21"/>
                <a:gd name="T7" fmla="*/ 11 h 173"/>
                <a:gd name="T8" fmla="*/ 0 w 21"/>
                <a:gd name="T9" fmla="*/ 0 h 173"/>
                <a:gd name="T10" fmla="*/ 0 60000 65536"/>
                <a:gd name="T11" fmla="*/ 0 60000 65536"/>
                <a:gd name="T12" fmla="*/ 0 60000 65536"/>
                <a:gd name="T13" fmla="*/ 0 60000 65536"/>
                <a:gd name="T14" fmla="*/ 0 60000 65536"/>
                <a:gd name="T15" fmla="*/ 0 w 21"/>
                <a:gd name="T16" fmla="*/ 0 h 173"/>
                <a:gd name="T17" fmla="*/ 21 w 21"/>
                <a:gd name="T18" fmla="*/ 173 h 173"/>
              </a:gdLst>
              <a:ahLst/>
              <a:cxnLst>
                <a:cxn ang="T10">
                  <a:pos x="T0" y="T1"/>
                </a:cxn>
                <a:cxn ang="T11">
                  <a:pos x="T2" y="T3"/>
                </a:cxn>
                <a:cxn ang="T12">
                  <a:pos x="T4" y="T5"/>
                </a:cxn>
                <a:cxn ang="T13">
                  <a:pos x="T6" y="T7"/>
                </a:cxn>
                <a:cxn ang="T14">
                  <a:pos x="T8" y="T9"/>
                </a:cxn>
              </a:cxnLst>
              <a:rect l="T15" t="T16" r="T17" b="T18"/>
              <a:pathLst>
                <a:path w="21" h="173">
                  <a:moveTo>
                    <a:pt x="0" y="0"/>
                  </a:moveTo>
                  <a:lnTo>
                    <a:pt x="0" y="172"/>
                  </a:lnTo>
                  <a:lnTo>
                    <a:pt x="20" y="140"/>
                  </a:lnTo>
                  <a:lnTo>
                    <a:pt x="20" y="11"/>
                  </a:lnTo>
                  <a:lnTo>
                    <a:pt x="0" y="0"/>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196" name="Freeform 45"/>
            <p:cNvSpPr>
              <a:spLocks/>
            </p:cNvSpPr>
            <p:nvPr/>
          </p:nvSpPr>
          <p:spPr bwMode="auto">
            <a:xfrm>
              <a:off x="5120" y="1843"/>
              <a:ext cx="63" cy="76"/>
            </a:xfrm>
            <a:custGeom>
              <a:avLst/>
              <a:gdLst>
                <a:gd name="T0" fmla="*/ 0 w 63"/>
                <a:gd name="T1" fmla="*/ 64 h 76"/>
                <a:gd name="T2" fmla="*/ 62 w 63"/>
                <a:gd name="T3" fmla="*/ 0 h 76"/>
                <a:gd name="T4" fmla="*/ 62 w 63"/>
                <a:gd name="T5" fmla="*/ 32 h 76"/>
                <a:gd name="T6" fmla="*/ 21 w 63"/>
                <a:gd name="T7" fmla="*/ 75 h 76"/>
                <a:gd name="T8" fmla="*/ 0 w 63"/>
                <a:gd name="T9" fmla="*/ 64 h 76"/>
                <a:gd name="T10" fmla="*/ 0 60000 65536"/>
                <a:gd name="T11" fmla="*/ 0 60000 65536"/>
                <a:gd name="T12" fmla="*/ 0 60000 65536"/>
                <a:gd name="T13" fmla="*/ 0 60000 65536"/>
                <a:gd name="T14" fmla="*/ 0 60000 65536"/>
                <a:gd name="T15" fmla="*/ 0 w 63"/>
                <a:gd name="T16" fmla="*/ 0 h 76"/>
                <a:gd name="T17" fmla="*/ 63 w 63"/>
                <a:gd name="T18" fmla="*/ 76 h 76"/>
              </a:gdLst>
              <a:ahLst/>
              <a:cxnLst>
                <a:cxn ang="T10">
                  <a:pos x="T0" y="T1"/>
                </a:cxn>
                <a:cxn ang="T11">
                  <a:pos x="T2" y="T3"/>
                </a:cxn>
                <a:cxn ang="T12">
                  <a:pos x="T4" y="T5"/>
                </a:cxn>
                <a:cxn ang="T13">
                  <a:pos x="T6" y="T7"/>
                </a:cxn>
                <a:cxn ang="T14">
                  <a:pos x="T8" y="T9"/>
                </a:cxn>
              </a:cxnLst>
              <a:rect l="T15" t="T16" r="T17" b="T18"/>
              <a:pathLst>
                <a:path w="63" h="76">
                  <a:moveTo>
                    <a:pt x="0" y="64"/>
                  </a:moveTo>
                  <a:lnTo>
                    <a:pt x="62" y="0"/>
                  </a:lnTo>
                  <a:lnTo>
                    <a:pt x="62" y="32"/>
                  </a:lnTo>
                  <a:lnTo>
                    <a:pt x="21" y="75"/>
                  </a:lnTo>
                  <a:lnTo>
                    <a:pt x="0" y="64"/>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197" name="Freeform 46"/>
            <p:cNvSpPr>
              <a:spLocks/>
            </p:cNvSpPr>
            <p:nvPr/>
          </p:nvSpPr>
          <p:spPr bwMode="auto">
            <a:xfrm>
              <a:off x="5182" y="1769"/>
              <a:ext cx="63" cy="75"/>
            </a:xfrm>
            <a:custGeom>
              <a:avLst/>
              <a:gdLst>
                <a:gd name="T0" fmla="*/ 0 w 63"/>
                <a:gd name="T1" fmla="*/ 63 h 75"/>
                <a:gd name="T2" fmla="*/ 0 w 63"/>
                <a:gd name="T3" fmla="*/ 74 h 75"/>
                <a:gd name="T4" fmla="*/ 62 w 63"/>
                <a:gd name="T5" fmla="*/ 11 h 75"/>
                <a:gd name="T6" fmla="*/ 62 w 63"/>
                <a:gd name="T7" fmla="*/ 0 h 75"/>
                <a:gd name="T8" fmla="*/ 0 w 63"/>
                <a:gd name="T9" fmla="*/ 63 h 75"/>
                <a:gd name="T10" fmla="*/ 0 60000 65536"/>
                <a:gd name="T11" fmla="*/ 0 60000 65536"/>
                <a:gd name="T12" fmla="*/ 0 60000 65536"/>
                <a:gd name="T13" fmla="*/ 0 60000 65536"/>
                <a:gd name="T14" fmla="*/ 0 60000 65536"/>
                <a:gd name="T15" fmla="*/ 0 w 63"/>
                <a:gd name="T16" fmla="*/ 0 h 75"/>
                <a:gd name="T17" fmla="*/ 63 w 63"/>
                <a:gd name="T18" fmla="*/ 75 h 75"/>
              </a:gdLst>
              <a:ahLst/>
              <a:cxnLst>
                <a:cxn ang="T10">
                  <a:pos x="T0" y="T1"/>
                </a:cxn>
                <a:cxn ang="T11">
                  <a:pos x="T2" y="T3"/>
                </a:cxn>
                <a:cxn ang="T12">
                  <a:pos x="T4" y="T5"/>
                </a:cxn>
                <a:cxn ang="T13">
                  <a:pos x="T6" y="T7"/>
                </a:cxn>
                <a:cxn ang="T14">
                  <a:pos x="T8" y="T9"/>
                </a:cxn>
              </a:cxnLst>
              <a:rect l="T15" t="T16" r="T17" b="T18"/>
              <a:pathLst>
                <a:path w="63" h="75">
                  <a:moveTo>
                    <a:pt x="0" y="63"/>
                  </a:moveTo>
                  <a:lnTo>
                    <a:pt x="0" y="74"/>
                  </a:lnTo>
                  <a:lnTo>
                    <a:pt x="62" y="11"/>
                  </a:lnTo>
                  <a:lnTo>
                    <a:pt x="62" y="0"/>
                  </a:lnTo>
                  <a:lnTo>
                    <a:pt x="0" y="63"/>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198" name="Freeform 47"/>
            <p:cNvSpPr>
              <a:spLocks/>
            </p:cNvSpPr>
            <p:nvPr/>
          </p:nvSpPr>
          <p:spPr bwMode="auto">
            <a:xfrm>
              <a:off x="5203" y="1641"/>
              <a:ext cx="42" cy="172"/>
            </a:xfrm>
            <a:custGeom>
              <a:avLst/>
              <a:gdLst>
                <a:gd name="T0" fmla="*/ 0 w 42"/>
                <a:gd name="T1" fmla="*/ 171 h 172"/>
                <a:gd name="T2" fmla="*/ 0 w 42"/>
                <a:gd name="T3" fmla="*/ 43 h 172"/>
                <a:gd name="T4" fmla="*/ 41 w 42"/>
                <a:gd name="T5" fmla="*/ 0 h 172"/>
                <a:gd name="T6" fmla="*/ 41 w 42"/>
                <a:gd name="T7" fmla="*/ 128 h 172"/>
                <a:gd name="T8" fmla="*/ 0 w 42"/>
                <a:gd name="T9" fmla="*/ 171 h 172"/>
                <a:gd name="T10" fmla="*/ 0 60000 65536"/>
                <a:gd name="T11" fmla="*/ 0 60000 65536"/>
                <a:gd name="T12" fmla="*/ 0 60000 65536"/>
                <a:gd name="T13" fmla="*/ 0 60000 65536"/>
                <a:gd name="T14" fmla="*/ 0 60000 65536"/>
                <a:gd name="T15" fmla="*/ 0 w 42"/>
                <a:gd name="T16" fmla="*/ 0 h 172"/>
                <a:gd name="T17" fmla="*/ 42 w 42"/>
                <a:gd name="T18" fmla="*/ 172 h 172"/>
              </a:gdLst>
              <a:ahLst/>
              <a:cxnLst>
                <a:cxn ang="T10">
                  <a:pos x="T0" y="T1"/>
                </a:cxn>
                <a:cxn ang="T11">
                  <a:pos x="T2" y="T3"/>
                </a:cxn>
                <a:cxn ang="T12">
                  <a:pos x="T4" y="T5"/>
                </a:cxn>
                <a:cxn ang="T13">
                  <a:pos x="T6" y="T7"/>
                </a:cxn>
                <a:cxn ang="T14">
                  <a:pos x="T8" y="T9"/>
                </a:cxn>
              </a:cxnLst>
              <a:rect l="T15" t="T16" r="T17" b="T18"/>
              <a:pathLst>
                <a:path w="42" h="172">
                  <a:moveTo>
                    <a:pt x="0" y="171"/>
                  </a:moveTo>
                  <a:lnTo>
                    <a:pt x="0" y="43"/>
                  </a:lnTo>
                  <a:lnTo>
                    <a:pt x="41" y="0"/>
                  </a:lnTo>
                  <a:lnTo>
                    <a:pt x="41" y="128"/>
                  </a:lnTo>
                  <a:lnTo>
                    <a:pt x="0" y="171"/>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199" name="Freeform 48"/>
            <p:cNvSpPr>
              <a:spLocks/>
            </p:cNvSpPr>
            <p:nvPr/>
          </p:nvSpPr>
          <p:spPr bwMode="auto">
            <a:xfrm>
              <a:off x="5182" y="1672"/>
              <a:ext cx="22" cy="172"/>
            </a:xfrm>
            <a:custGeom>
              <a:avLst/>
              <a:gdLst>
                <a:gd name="T0" fmla="*/ 0 w 22"/>
                <a:gd name="T1" fmla="*/ 0 h 172"/>
                <a:gd name="T2" fmla="*/ 0 w 22"/>
                <a:gd name="T3" fmla="*/ 171 h 172"/>
                <a:gd name="T4" fmla="*/ 21 w 22"/>
                <a:gd name="T5" fmla="*/ 139 h 172"/>
                <a:gd name="T6" fmla="*/ 21 w 22"/>
                <a:gd name="T7" fmla="*/ 11 h 172"/>
                <a:gd name="T8" fmla="*/ 0 w 22"/>
                <a:gd name="T9" fmla="*/ 0 h 172"/>
                <a:gd name="T10" fmla="*/ 0 60000 65536"/>
                <a:gd name="T11" fmla="*/ 0 60000 65536"/>
                <a:gd name="T12" fmla="*/ 0 60000 65536"/>
                <a:gd name="T13" fmla="*/ 0 60000 65536"/>
                <a:gd name="T14" fmla="*/ 0 60000 65536"/>
                <a:gd name="T15" fmla="*/ 0 w 22"/>
                <a:gd name="T16" fmla="*/ 0 h 172"/>
                <a:gd name="T17" fmla="*/ 22 w 22"/>
                <a:gd name="T18" fmla="*/ 172 h 172"/>
              </a:gdLst>
              <a:ahLst/>
              <a:cxnLst>
                <a:cxn ang="T10">
                  <a:pos x="T0" y="T1"/>
                </a:cxn>
                <a:cxn ang="T11">
                  <a:pos x="T2" y="T3"/>
                </a:cxn>
                <a:cxn ang="T12">
                  <a:pos x="T4" y="T5"/>
                </a:cxn>
                <a:cxn ang="T13">
                  <a:pos x="T6" y="T7"/>
                </a:cxn>
                <a:cxn ang="T14">
                  <a:pos x="T8" y="T9"/>
                </a:cxn>
              </a:cxnLst>
              <a:rect l="T15" t="T16" r="T17" b="T18"/>
              <a:pathLst>
                <a:path w="22" h="172">
                  <a:moveTo>
                    <a:pt x="0" y="0"/>
                  </a:moveTo>
                  <a:lnTo>
                    <a:pt x="0" y="171"/>
                  </a:lnTo>
                  <a:lnTo>
                    <a:pt x="21" y="139"/>
                  </a:lnTo>
                  <a:lnTo>
                    <a:pt x="21" y="11"/>
                  </a:lnTo>
                  <a:lnTo>
                    <a:pt x="0" y="0"/>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00" name="Freeform 49"/>
            <p:cNvSpPr>
              <a:spLocks/>
            </p:cNvSpPr>
            <p:nvPr/>
          </p:nvSpPr>
          <p:spPr bwMode="auto">
            <a:xfrm>
              <a:off x="5203" y="1812"/>
              <a:ext cx="42" cy="173"/>
            </a:xfrm>
            <a:custGeom>
              <a:avLst/>
              <a:gdLst>
                <a:gd name="T0" fmla="*/ 0 w 42"/>
                <a:gd name="T1" fmla="*/ 172 h 173"/>
                <a:gd name="T2" fmla="*/ 0 w 42"/>
                <a:gd name="T3" fmla="*/ 43 h 173"/>
                <a:gd name="T4" fmla="*/ 41 w 42"/>
                <a:gd name="T5" fmla="*/ 0 h 173"/>
                <a:gd name="T6" fmla="*/ 41 w 42"/>
                <a:gd name="T7" fmla="*/ 129 h 173"/>
                <a:gd name="T8" fmla="*/ 0 w 42"/>
                <a:gd name="T9" fmla="*/ 172 h 173"/>
                <a:gd name="T10" fmla="*/ 0 60000 65536"/>
                <a:gd name="T11" fmla="*/ 0 60000 65536"/>
                <a:gd name="T12" fmla="*/ 0 60000 65536"/>
                <a:gd name="T13" fmla="*/ 0 60000 65536"/>
                <a:gd name="T14" fmla="*/ 0 60000 65536"/>
                <a:gd name="T15" fmla="*/ 0 w 42"/>
                <a:gd name="T16" fmla="*/ 0 h 173"/>
                <a:gd name="T17" fmla="*/ 42 w 42"/>
                <a:gd name="T18" fmla="*/ 173 h 173"/>
              </a:gdLst>
              <a:ahLst/>
              <a:cxnLst>
                <a:cxn ang="T10">
                  <a:pos x="T0" y="T1"/>
                </a:cxn>
                <a:cxn ang="T11">
                  <a:pos x="T2" y="T3"/>
                </a:cxn>
                <a:cxn ang="T12">
                  <a:pos x="T4" y="T5"/>
                </a:cxn>
                <a:cxn ang="T13">
                  <a:pos x="T6" y="T7"/>
                </a:cxn>
                <a:cxn ang="T14">
                  <a:pos x="T8" y="T9"/>
                </a:cxn>
              </a:cxnLst>
              <a:rect l="T15" t="T16" r="T17" b="T18"/>
              <a:pathLst>
                <a:path w="42" h="173">
                  <a:moveTo>
                    <a:pt x="0" y="172"/>
                  </a:moveTo>
                  <a:lnTo>
                    <a:pt x="0" y="43"/>
                  </a:lnTo>
                  <a:lnTo>
                    <a:pt x="41" y="0"/>
                  </a:lnTo>
                  <a:lnTo>
                    <a:pt x="41" y="129"/>
                  </a:lnTo>
                  <a:lnTo>
                    <a:pt x="0" y="172"/>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01" name="Freeform 50"/>
            <p:cNvSpPr>
              <a:spLocks/>
            </p:cNvSpPr>
            <p:nvPr/>
          </p:nvSpPr>
          <p:spPr bwMode="auto">
            <a:xfrm>
              <a:off x="5182" y="1843"/>
              <a:ext cx="22" cy="174"/>
            </a:xfrm>
            <a:custGeom>
              <a:avLst/>
              <a:gdLst>
                <a:gd name="T0" fmla="*/ 0 w 22"/>
                <a:gd name="T1" fmla="*/ 0 h 174"/>
                <a:gd name="T2" fmla="*/ 0 w 22"/>
                <a:gd name="T3" fmla="*/ 173 h 174"/>
                <a:gd name="T4" fmla="*/ 21 w 22"/>
                <a:gd name="T5" fmla="*/ 141 h 174"/>
                <a:gd name="T6" fmla="*/ 21 w 22"/>
                <a:gd name="T7" fmla="*/ 11 h 174"/>
                <a:gd name="T8" fmla="*/ 0 w 22"/>
                <a:gd name="T9" fmla="*/ 0 h 174"/>
                <a:gd name="T10" fmla="*/ 0 60000 65536"/>
                <a:gd name="T11" fmla="*/ 0 60000 65536"/>
                <a:gd name="T12" fmla="*/ 0 60000 65536"/>
                <a:gd name="T13" fmla="*/ 0 60000 65536"/>
                <a:gd name="T14" fmla="*/ 0 60000 65536"/>
                <a:gd name="T15" fmla="*/ 0 w 22"/>
                <a:gd name="T16" fmla="*/ 0 h 174"/>
                <a:gd name="T17" fmla="*/ 22 w 22"/>
                <a:gd name="T18" fmla="*/ 174 h 174"/>
              </a:gdLst>
              <a:ahLst/>
              <a:cxnLst>
                <a:cxn ang="T10">
                  <a:pos x="T0" y="T1"/>
                </a:cxn>
                <a:cxn ang="T11">
                  <a:pos x="T2" y="T3"/>
                </a:cxn>
                <a:cxn ang="T12">
                  <a:pos x="T4" y="T5"/>
                </a:cxn>
                <a:cxn ang="T13">
                  <a:pos x="T6" y="T7"/>
                </a:cxn>
                <a:cxn ang="T14">
                  <a:pos x="T8" y="T9"/>
                </a:cxn>
              </a:cxnLst>
              <a:rect l="T15" t="T16" r="T17" b="T18"/>
              <a:pathLst>
                <a:path w="22" h="174">
                  <a:moveTo>
                    <a:pt x="0" y="0"/>
                  </a:moveTo>
                  <a:lnTo>
                    <a:pt x="0" y="173"/>
                  </a:lnTo>
                  <a:lnTo>
                    <a:pt x="21" y="141"/>
                  </a:lnTo>
                  <a:lnTo>
                    <a:pt x="21" y="11"/>
                  </a:lnTo>
                  <a:lnTo>
                    <a:pt x="0" y="0"/>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02" name="Freeform 51"/>
            <p:cNvSpPr>
              <a:spLocks/>
            </p:cNvSpPr>
            <p:nvPr/>
          </p:nvSpPr>
          <p:spPr bwMode="auto">
            <a:xfrm>
              <a:off x="5182" y="1780"/>
              <a:ext cx="63" cy="77"/>
            </a:xfrm>
            <a:custGeom>
              <a:avLst/>
              <a:gdLst>
                <a:gd name="T0" fmla="*/ 0 w 63"/>
                <a:gd name="T1" fmla="*/ 65 h 77"/>
                <a:gd name="T2" fmla="*/ 62 w 63"/>
                <a:gd name="T3" fmla="*/ 0 h 77"/>
                <a:gd name="T4" fmla="*/ 62 w 63"/>
                <a:gd name="T5" fmla="*/ 33 h 77"/>
                <a:gd name="T6" fmla="*/ 21 w 63"/>
                <a:gd name="T7" fmla="*/ 76 h 77"/>
                <a:gd name="T8" fmla="*/ 0 w 63"/>
                <a:gd name="T9" fmla="*/ 65 h 77"/>
                <a:gd name="T10" fmla="*/ 0 60000 65536"/>
                <a:gd name="T11" fmla="*/ 0 60000 65536"/>
                <a:gd name="T12" fmla="*/ 0 60000 65536"/>
                <a:gd name="T13" fmla="*/ 0 60000 65536"/>
                <a:gd name="T14" fmla="*/ 0 60000 65536"/>
                <a:gd name="T15" fmla="*/ 0 w 63"/>
                <a:gd name="T16" fmla="*/ 0 h 77"/>
                <a:gd name="T17" fmla="*/ 63 w 63"/>
                <a:gd name="T18" fmla="*/ 77 h 77"/>
              </a:gdLst>
              <a:ahLst/>
              <a:cxnLst>
                <a:cxn ang="T10">
                  <a:pos x="T0" y="T1"/>
                </a:cxn>
                <a:cxn ang="T11">
                  <a:pos x="T2" y="T3"/>
                </a:cxn>
                <a:cxn ang="T12">
                  <a:pos x="T4" y="T5"/>
                </a:cxn>
                <a:cxn ang="T13">
                  <a:pos x="T6" y="T7"/>
                </a:cxn>
                <a:cxn ang="T14">
                  <a:pos x="T8" y="T9"/>
                </a:cxn>
              </a:cxnLst>
              <a:rect l="T15" t="T16" r="T17" b="T18"/>
              <a:pathLst>
                <a:path w="63" h="77">
                  <a:moveTo>
                    <a:pt x="0" y="65"/>
                  </a:moveTo>
                  <a:lnTo>
                    <a:pt x="62" y="0"/>
                  </a:lnTo>
                  <a:lnTo>
                    <a:pt x="62" y="33"/>
                  </a:lnTo>
                  <a:lnTo>
                    <a:pt x="21" y="76"/>
                  </a:lnTo>
                  <a:lnTo>
                    <a:pt x="0" y="65"/>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03" name="Freeform 52"/>
            <p:cNvSpPr>
              <a:spLocks/>
            </p:cNvSpPr>
            <p:nvPr/>
          </p:nvSpPr>
          <p:spPr bwMode="auto">
            <a:xfrm>
              <a:off x="5244" y="1704"/>
              <a:ext cx="64" cy="77"/>
            </a:xfrm>
            <a:custGeom>
              <a:avLst/>
              <a:gdLst>
                <a:gd name="T0" fmla="*/ 0 w 64"/>
                <a:gd name="T1" fmla="*/ 65 h 77"/>
                <a:gd name="T2" fmla="*/ 0 w 64"/>
                <a:gd name="T3" fmla="*/ 76 h 77"/>
                <a:gd name="T4" fmla="*/ 63 w 64"/>
                <a:gd name="T5" fmla="*/ 11 h 77"/>
                <a:gd name="T6" fmla="*/ 63 w 64"/>
                <a:gd name="T7" fmla="*/ 0 h 77"/>
                <a:gd name="T8" fmla="*/ 0 w 64"/>
                <a:gd name="T9" fmla="*/ 65 h 77"/>
                <a:gd name="T10" fmla="*/ 0 60000 65536"/>
                <a:gd name="T11" fmla="*/ 0 60000 65536"/>
                <a:gd name="T12" fmla="*/ 0 60000 65536"/>
                <a:gd name="T13" fmla="*/ 0 60000 65536"/>
                <a:gd name="T14" fmla="*/ 0 60000 65536"/>
                <a:gd name="T15" fmla="*/ 0 w 64"/>
                <a:gd name="T16" fmla="*/ 0 h 77"/>
                <a:gd name="T17" fmla="*/ 64 w 64"/>
                <a:gd name="T18" fmla="*/ 77 h 77"/>
              </a:gdLst>
              <a:ahLst/>
              <a:cxnLst>
                <a:cxn ang="T10">
                  <a:pos x="T0" y="T1"/>
                </a:cxn>
                <a:cxn ang="T11">
                  <a:pos x="T2" y="T3"/>
                </a:cxn>
                <a:cxn ang="T12">
                  <a:pos x="T4" y="T5"/>
                </a:cxn>
                <a:cxn ang="T13">
                  <a:pos x="T6" y="T7"/>
                </a:cxn>
                <a:cxn ang="T14">
                  <a:pos x="T8" y="T9"/>
                </a:cxn>
              </a:cxnLst>
              <a:rect l="T15" t="T16" r="T17" b="T18"/>
              <a:pathLst>
                <a:path w="64" h="77">
                  <a:moveTo>
                    <a:pt x="0" y="65"/>
                  </a:moveTo>
                  <a:lnTo>
                    <a:pt x="0" y="76"/>
                  </a:lnTo>
                  <a:lnTo>
                    <a:pt x="63" y="11"/>
                  </a:lnTo>
                  <a:lnTo>
                    <a:pt x="63" y="0"/>
                  </a:lnTo>
                  <a:lnTo>
                    <a:pt x="0" y="65"/>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04" name="Freeform 53"/>
            <p:cNvSpPr>
              <a:spLocks/>
            </p:cNvSpPr>
            <p:nvPr/>
          </p:nvSpPr>
          <p:spPr bwMode="auto">
            <a:xfrm>
              <a:off x="5266" y="1574"/>
              <a:ext cx="42" cy="174"/>
            </a:xfrm>
            <a:custGeom>
              <a:avLst/>
              <a:gdLst>
                <a:gd name="T0" fmla="*/ 0 w 42"/>
                <a:gd name="T1" fmla="*/ 173 h 174"/>
                <a:gd name="T2" fmla="*/ 0 w 42"/>
                <a:gd name="T3" fmla="*/ 43 h 174"/>
                <a:gd name="T4" fmla="*/ 41 w 42"/>
                <a:gd name="T5" fmla="*/ 0 h 174"/>
                <a:gd name="T6" fmla="*/ 41 w 42"/>
                <a:gd name="T7" fmla="*/ 130 h 174"/>
                <a:gd name="T8" fmla="*/ 0 w 42"/>
                <a:gd name="T9" fmla="*/ 173 h 174"/>
                <a:gd name="T10" fmla="*/ 0 60000 65536"/>
                <a:gd name="T11" fmla="*/ 0 60000 65536"/>
                <a:gd name="T12" fmla="*/ 0 60000 65536"/>
                <a:gd name="T13" fmla="*/ 0 60000 65536"/>
                <a:gd name="T14" fmla="*/ 0 60000 65536"/>
                <a:gd name="T15" fmla="*/ 0 w 42"/>
                <a:gd name="T16" fmla="*/ 0 h 174"/>
                <a:gd name="T17" fmla="*/ 42 w 42"/>
                <a:gd name="T18" fmla="*/ 174 h 174"/>
              </a:gdLst>
              <a:ahLst/>
              <a:cxnLst>
                <a:cxn ang="T10">
                  <a:pos x="T0" y="T1"/>
                </a:cxn>
                <a:cxn ang="T11">
                  <a:pos x="T2" y="T3"/>
                </a:cxn>
                <a:cxn ang="T12">
                  <a:pos x="T4" y="T5"/>
                </a:cxn>
                <a:cxn ang="T13">
                  <a:pos x="T6" y="T7"/>
                </a:cxn>
                <a:cxn ang="T14">
                  <a:pos x="T8" y="T9"/>
                </a:cxn>
              </a:cxnLst>
              <a:rect l="T15" t="T16" r="T17" b="T18"/>
              <a:pathLst>
                <a:path w="42" h="174">
                  <a:moveTo>
                    <a:pt x="0" y="173"/>
                  </a:moveTo>
                  <a:lnTo>
                    <a:pt x="0" y="43"/>
                  </a:lnTo>
                  <a:lnTo>
                    <a:pt x="41" y="0"/>
                  </a:lnTo>
                  <a:lnTo>
                    <a:pt x="41" y="130"/>
                  </a:lnTo>
                  <a:lnTo>
                    <a:pt x="0" y="173"/>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05" name="Freeform 54"/>
            <p:cNvSpPr>
              <a:spLocks/>
            </p:cNvSpPr>
            <p:nvPr/>
          </p:nvSpPr>
          <p:spPr bwMode="auto">
            <a:xfrm>
              <a:off x="5244" y="1608"/>
              <a:ext cx="23" cy="173"/>
            </a:xfrm>
            <a:custGeom>
              <a:avLst/>
              <a:gdLst>
                <a:gd name="T0" fmla="*/ 0 w 23"/>
                <a:gd name="T1" fmla="*/ 0 h 173"/>
                <a:gd name="T2" fmla="*/ 0 w 23"/>
                <a:gd name="T3" fmla="*/ 172 h 173"/>
                <a:gd name="T4" fmla="*/ 22 w 23"/>
                <a:gd name="T5" fmla="*/ 140 h 173"/>
                <a:gd name="T6" fmla="*/ 22 w 23"/>
                <a:gd name="T7" fmla="*/ 11 h 173"/>
                <a:gd name="T8" fmla="*/ 0 w 23"/>
                <a:gd name="T9" fmla="*/ 0 h 173"/>
                <a:gd name="T10" fmla="*/ 0 60000 65536"/>
                <a:gd name="T11" fmla="*/ 0 60000 65536"/>
                <a:gd name="T12" fmla="*/ 0 60000 65536"/>
                <a:gd name="T13" fmla="*/ 0 60000 65536"/>
                <a:gd name="T14" fmla="*/ 0 60000 65536"/>
                <a:gd name="T15" fmla="*/ 0 w 23"/>
                <a:gd name="T16" fmla="*/ 0 h 173"/>
                <a:gd name="T17" fmla="*/ 23 w 23"/>
                <a:gd name="T18" fmla="*/ 173 h 173"/>
              </a:gdLst>
              <a:ahLst/>
              <a:cxnLst>
                <a:cxn ang="T10">
                  <a:pos x="T0" y="T1"/>
                </a:cxn>
                <a:cxn ang="T11">
                  <a:pos x="T2" y="T3"/>
                </a:cxn>
                <a:cxn ang="T12">
                  <a:pos x="T4" y="T5"/>
                </a:cxn>
                <a:cxn ang="T13">
                  <a:pos x="T6" y="T7"/>
                </a:cxn>
                <a:cxn ang="T14">
                  <a:pos x="T8" y="T9"/>
                </a:cxn>
              </a:cxnLst>
              <a:rect l="T15" t="T16" r="T17" b="T18"/>
              <a:pathLst>
                <a:path w="23" h="173">
                  <a:moveTo>
                    <a:pt x="0" y="0"/>
                  </a:moveTo>
                  <a:lnTo>
                    <a:pt x="0" y="172"/>
                  </a:lnTo>
                  <a:lnTo>
                    <a:pt x="22" y="140"/>
                  </a:lnTo>
                  <a:lnTo>
                    <a:pt x="22" y="11"/>
                  </a:lnTo>
                  <a:lnTo>
                    <a:pt x="0" y="0"/>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06" name="Freeform 55"/>
            <p:cNvSpPr>
              <a:spLocks/>
            </p:cNvSpPr>
            <p:nvPr/>
          </p:nvSpPr>
          <p:spPr bwMode="auto">
            <a:xfrm>
              <a:off x="5244" y="1876"/>
              <a:ext cx="64" cy="76"/>
            </a:xfrm>
            <a:custGeom>
              <a:avLst/>
              <a:gdLst>
                <a:gd name="T0" fmla="*/ 0 w 64"/>
                <a:gd name="T1" fmla="*/ 64 h 76"/>
                <a:gd name="T2" fmla="*/ 0 w 64"/>
                <a:gd name="T3" fmla="*/ 75 h 76"/>
                <a:gd name="T4" fmla="*/ 63 w 64"/>
                <a:gd name="T5" fmla="*/ 11 h 76"/>
                <a:gd name="T6" fmla="*/ 63 w 64"/>
                <a:gd name="T7" fmla="*/ 0 h 76"/>
                <a:gd name="T8" fmla="*/ 0 w 64"/>
                <a:gd name="T9" fmla="*/ 64 h 76"/>
                <a:gd name="T10" fmla="*/ 0 60000 65536"/>
                <a:gd name="T11" fmla="*/ 0 60000 65536"/>
                <a:gd name="T12" fmla="*/ 0 60000 65536"/>
                <a:gd name="T13" fmla="*/ 0 60000 65536"/>
                <a:gd name="T14" fmla="*/ 0 60000 65536"/>
                <a:gd name="T15" fmla="*/ 0 w 64"/>
                <a:gd name="T16" fmla="*/ 0 h 76"/>
                <a:gd name="T17" fmla="*/ 64 w 64"/>
                <a:gd name="T18" fmla="*/ 76 h 76"/>
              </a:gdLst>
              <a:ahLst/>
              <a:cxnLst>
                <a:cxn ang="T10">
                  <a:pos x="T0" y="T1"/>
                </a:cxn>
                <a:cxn ang="T11">
                  <a:pos x="T2" y="T3"/>
                </a:cxn>
                <a:cxn ang="T12">
                  <a:pos x="T4" y="T5"/>
                </a:cxn>
                <a:cxn ang="T13">
                  <a:pos x="T6" y="T7"/>
                </a:cxn>
                <a:cxn ang="T14">
                  <a:pos x="T8" y="T9"/>
                </a:cxn>
              </a:cxnLst>
              <a:rect l="T15" t="T16" r="T17" b="T18"/>
              <a:pathLst>
                <a:path w="64" h="76">
                  <a:moveTo>
                    <a:pt x="0" y="64"/>
                  </a:moveTo>
                  <a:lnTo>
                    <a:pt x="0" y="75"/>
                  </a:lnTo>
                  <a:lnTo>
                    <a:pt x="63" y="11"/>
                  </a:lnTo>
                  <a:lnTo>
                    <a:pt x="63" y="0"/>
                  </a:lnTo>
                  <a:lnTo>
                    <a:pt x="0" y="64"/>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07" name="Freeform 56"/>
            <p:cNvSpPr>
              <a:spLocks/>
            </p:cNvSpPr>
            <p:nvPr/>
          </p:nvSpPr>
          <p:spPr bwMode="auto">
            <a:xfrm>
              <a:off x="5266" y="1747"/>
              <a:ext cx="42" cy="172"/>
            </a:xfrm>
            <a:custGeom>
              <a:avLst/>
              <a:gdLst>
                <a:gd name="T0" fmla="*/ 0 w 42"/>
                <a:gd name="T1" fmla="*/ 171 h 172"/>
                <a:gd name="T2" fmla="*/ 0 w 42"/>
                <a:gd name="T3" fmla="*/ 43 h 172"/>
                <a:gd name="T4" fmla="*/ 41 w 42"/>
                <a:gd name="T5" fmla="*/ 0 h 172"/>
                <a:gd name="T6" fmla="*/ 41 w 42"/>
                <a:gd name="T7" fmla="*/ 128 h 172"/>
                <a:gd name="T8" fmla="*/ 0 w 42"/>
                <a:gd name="T9" fmla="*/ 171 h 172"/>
                <a:gd name="T10" fmla="*/ 0 60000 65536"/>
                <a:gd name="T11" fmla="*/ 0 60000 65536"/>
                <a:gd name="T12" fmla="*/ 0 60000 65536"/>
                <a:gd name="T13" fmla="*/ 0 60000 65536"/>
                <a:gd name="T14" fmla="*/ 0 60000 65536"/>
                <a:gd name="T15" fmla="*/ 0 w 42"/>
                <a:gd name="T16" fmla="*/ 0 h 172"/>
                <a:gd name="T17" fmla="*/ 42 w 42"/>
                <a:gd name="T18" fmla="*/ 172 h 172"/>
              </a:gdLst>
              <a:ahLst/>
              <a:cxnLst>
                <a:cxn ang="T10">
                  <a:pos x="T0" y="T1"/>
                </a:cxn>
                <a:cxn ang="T11">
                  <a:pos x="T2" y="T3"/>
                </a:cxn>
                <a:cxn ang="T12">
                  <a:pos x="T4" y="T5"/>
                </a:cxn>
                <a:cxn ang="T13">
                  <a:pos x="T6" y="T7"/>
                </a:cxn>
                <a:cxn ang="T14">
                  <a:pos x="T8" y="T9"/>
                </a:cxn>
              </a:cxnLst>
              <a:rect l="T15" t="T16" r="T17" b="T18"/>
              <a:pathLst>
                <a:path w="42" h="172">
                  <a:moveTo>
                    <a:pt x="0" y="171"/>
                  </a:moveTo>
                  <a:lnTo>
                    <a:pt x="0" y="43"/>
                  </a:lnTo>
                  <a:lnTo>
                    <a:pt x="41" y="0"/>
                  </a:lnTo>
                  <a:lnTo>
                    <a:pt x="41" y="128"/>
                  </a:lnTo>
                  <a:lnTo>
                    <a:pt x="0" y="171"/>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08" name="Freeform 57"/>
            <p:cNvSpPr>
              <a:spLocks/>
            </p:cNvSpPr>
            <p:nvPr/>
          </p:nvSpPr>
          <p:spPr bwMode="auto">
            <a:xfrm>
              <a:off x="5244" y="1780"/>
              <a:ext cx="23" cy="172"/>
            </a:xfrm>
            <a:custGeom>
              <a:avLst/>
              <a:gdLst>
                <a:gd name="T0" fmla="*/ 0 w 23"/>
                <a:gd name="T1" fmla="*/ 0 h 172"/>
                <a:gd name="T2" fmla="*/ 0 w 23"/>
                <a:gd name="T3" fmla="*/ 171 h 172"/>
                <a:gd name="T4" fmla="*/ 22 w 23"/>
                <a:gd name="T5" fmla="*/ 139 h 172"/>
                <a:gd name="T6" fmla="*/ 22 w 23"/>
                <a:gd name="T7" fmla="*/ 11 h 172"/>
                <a:gd name="T8" fmla="*/ 0 w 23"/>
                <a:gd name="T9" fmla="*/ 0 h 172"/>
                <a:gd name="T10" fmla="*/ 0 60000 65536"/>
                <a:gd name="T11" fmla="*/ 0 60000 65536"/>
                <a:gd name="T12" fmla="*/ 0 60000 65536"/>
                <a:gd name="T13" fmla="*/ 0 60000 65536"/>
                <a:gd name="T14" fmla="*/ 0 60000 65536"/>
                <a:gd name="T15" fmla="*/ 0 w 23"/>
                <a:gd name="T16" fmla="*/ 0 h 172"/>
                <a:gd name="T17" fmla="*/ 23 w 23"/>
                <a:gd name="T18" fmla="*/ 172 h 172"/>
              </a:gdLst>
              <a:ahLst/>
              <a:cxnLst>
                <a:cxn ang="T10">
                  <a:pos x="T0" y="T1"/>
                </a:cxn>
                <a:cxn ang="T11">
                  <a:pos x="T2" y="T3"/>
                </a:cxn>
                <a:cxn ang="T12">
                  <a:pos x="T4" y="T5"/>
                </a:cxn>
                <a:cxn ang="T13">
                  <a:pos x="T6" y="T7"/>
                </a:cxn>
                <a:cxn ang="T14">
                  <a:pos x="T8" y="T9"/>
                </a:cxn>
              </a:cxnLst>
              <a:rect l="T15" t="T16" r="T17" b="T18"/>
              <a:pathLst>
                <a:path w="23" h="172">
                  <a:moveTo>
                    <a:pt x="0" y="0"/>
                  </a:moveTo>
                  <a:lnTo>
                    <a:pt x="0" y="171"/>
                  </a:lnTo>
                  <a:lnTo>
                    <a:pt x="22" y="139"/>
                  </a:lnTo>
                  <a:lnTo>
                    <a:pt x="22" y="11"/>
                  </a:lnTo>
                  <a:lnTo>
                    <a:pt x="0" y="0"/>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09" name="Freeform 58"/>
            <p:cNvSpPr>
              <a:spLocks/>
            </p:cNvSpPr>
            <p:nvPr/>
          </p:nvSpPr>
          <p:spPr bwMode="auto">
            <a:xfrm>
              <a:off x="5244" y="1715"/>
              <a:ext cx="64" cy="76"/>
            </a:xfrm>
            <a:custGeom>
              <a:avLst/>
              <a:gdLst>
                <a:gd name="T0" fmla="*/ 0 w 64"/>
                <a:gd name="T1" fmla="*/ 64 h 76"/>
                <a:gd name="T2" fmla="*/ 63 w 64"/>
                <a:gd name="T3" fmla="*/ 0 h 76"/>
                <a:gd name="T4" fmla="*/ 63 w 64"/>
                <a:gd name="T5" fmla="*/ 32 h 76"/>
                <a:gd name="T6" fmla="*/ 21 w 64"/>
                <a:gd name="T7" fmla="*/ 75 h 76"/>
                <a:gd name="T8" fmla="*/ 0 w 64"/>
                <a:gd name="T9" fmla="*/ 64 h 76"/>
                <a:gd name="T10" fmla="*/ 0 60000 65536"/>
                <a:gd name="T11" fmla="*/ 0 60000 65536"/>
                <a:gd name="T12" fmla="*/ 0 60000 65536"/>
                <a:gd name="T13" fmla="*/ 0 60000 65536"/>
                <a:gd name="T14" fmla="*/ 0 60000 65536"/>
                <a:gd name="T15" fmla="*/ 0 w 64"/>
                <a:gd name="T16" fmla="*/ 0 h 76"/>
                <a:gd name="T17" fmla="*/ 64 w 64"/>
                <a:gd name="T18" fmla="*/ 76 h 76"/>
              </a:gdLst>
              <a:ahLst/>
              <a:cxnLst>
                <a:cxn ang="T10">
                  <a:pos x="T0" y="T1"/>
                </a:cxn>
                <a:cxn ang="T11">
                  <a:pos x="T2" y="T3"/>
                </a:cxn>
                <a:cxn ang="T12">
                  <a:pos x="T4" y="T5"/>
                </a:cxn>
                <a:cxn ang="T13">
                  <a:pos x="T6" y="T7"/>
                </a:cxn>
                <a:cxn ang="T14">
                  <a:pos x="T8" y="T9"/>
                </a:cxn>
              </a:cxnLst>
              <a:rect l="T15" t="T16" r="T17" b="T18"/>
              <a:pathLst>
                <a:path w="64" h="76">
                  <a:moveTo>
                    <a:pt x="0" y="64"/>
                  </a:moveTo>
                  <a:lnTo>
                    <a:pt x="63" y="0"/>
                  </a:lnTo>
                  <a:lnTo>
                    <a:pt x="63" y="32"/>
                  </a:lnTo>
                  <a:lnTo>
                    <a:pt x="21" y="75"/>
                  </a:lnTo>
                  <a:lnTo>
                    <a:pt x="0" y="64"/>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10" name="Freeform 59"/>
            <p:cNvSpPr>
              <a:spLocks/>
            </p:cNvSpPr>
            <p:nvPr/>
          </p:nvSpPr>
          <p:spPr bwMode="auto">
            <a:xfrm>
              <a:off x="5182" y="1941"/>
              <a:ext cx="63" cy="76"/>
            </a:xfrm>
            <a:custGeom>
              <a:avLst/>
              <a:gdLst>
                <a:gd name="T0" fmla="*/ 0 w 63"/>
                <a:gd name="T1" fmla="*/ 64 h 76"/>
                <a:gd name="T2" fmla="*/ 0 w 63"/>
                <a:gd name="T3" fmla="*/ 75 h 76"/>
                <a:gd name="T4" fmla="*/ 62 w 63"/>
                <a:gd name="T5" fmla="*/ 11 h 76"/>
                <a:gd name="T6" fmla="*/ 62 w 63"/>
                <a:gd name="T7" fmla="*/ 0 h 76"/>
                <a:gd name="T8" fmla="*/ 0 w 63"/>
                <a:gd name="T9" fmla="*/ 64 h 76"/>
                <a:gd name="T10" fmla="*/ 0 60000 65536"/>
                <a:gd name="T11" fmla="*/ 0 60000 65536"/>
                <a:gd name="T12" fmla="*/ 0 60000 65536"/>
                <a:gd name="T13" fmla="*/ 0 60000 65536"/>
                <a:gd name="T14" fmla="*/ 0 60000 65536"/>
                <a:gd name="T15" fmla="*/ 0 w 63"/>
                <a:gd name="T16" fmla="*/ 0 h 76"/>
                <a:gd name="T17" fmla="*/ 63 w 63"/>
                <a:gd name="T18" fmla="*/ 76 h 76"/>
              </a:gdLst>
              <a:ahLst/>
              <a:cxnLst>
                <a:cxn ang="T10">
                  <a:pos x="T0" y="T1"/>
                </a:cxn>
                <a:cxn ang="T11">
                  <a:pos x="T2" y="T3"/>
                </a:cxn>
                <a:cxn ang="T12">
                  <a:pos x="T4" y="T5"/>
                </a:cxn>
                <a:cxn ang="T13">
                  <a:pos x="T6" y="T7"/>
                </a:cxn>
                <a:cxn ang="T14">
                  <a:pos x="T8" y="T9"/>
                </a:cxn>
              </a:cxnLst>
              <a:rect l="T15" t="T16" r="T17" b="T18"/>
              <a:pathLst>
                <a:path w="63" h="76">
                  <a:moveTo>
                    <a:pt x="0" y="64"/>
                  </a:moveTo>
                  <a:lnTo>
                    <a:pt x="0" y="75"/>
                  </a:lnTo>
                  <a:lnTo>
                    <a:pt x="62" y="11"/>
                  </a:lnTo>
                  <a:lnTo>
                    <a:pt x="62" y="0"/>
                  </a:lnTo>
                  <a:lnTo>
                    <a:pt x="0" y="64"/>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grpSp>
          <p:nvGrpSpPr>
            <p:cNvPr id="49211" name="Group 60"/>
            <p:cNvGrpSpPr>
              <a:grpSpLocks/>
            </p:cNvGrpSpPr>
            <p:nvPr/>
          </p:nvGrpSpPr>
          <p:grpSpPr bwMode="auto">
            <a:xfrm>
              <a:off x="4458" y="2080"/>
              <a:ext cx="168" cy="174"/>
              <a:chOff x="4458" y="2080"/>
              <a:chExt cx="168" cy="174"/>
            </a:xfrm>
          </p:grpSpPr>
          <p:sp>
            <p:nvSpPr>
              <p:cNvPr id="49380" name="Freeform 61"/>
              <p:cNvSpPr>
                <a:spLocks/>
              </p:cNvSpPr>
              <p:nvPr/>
            </p:nvSpPr>
            <p:spPr bwMode="auto">
              <a:xfrm>
                <a:off x="4458" y="2080"/>
                <a:ext cx="168" cy="174"/>
              </a:xfrm>
              <a:custGeom>
                <a:avLst/>
                <a:gdLst>
                  <a:gd name="T0" fmla="*/ 167 w 168"/>
                  <a:gd name="T1" fmla="*/ 0 h 174"/>
                  <a:gd name="T2" fmla="*/ 0 w 168"/>
                  <a:gd name="T3" fmla="*/ 173 h 174"/>
                  <a:gd name="T4" fmla="*/ 167 w 168"/>
                  <a:gd name="T5" fmla="*/ 173 h 174"/>
                  <a:gd name="T6" fmla="*/ 167 w 168"/>
                  <a:gd name="T7" fmla="*/ 0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167" y="0"/>
                    </a:moveTo>
                    <a:lnTo>
                      <a:pt x="0" y="173"/>
                    </a:lnTo>
                    <a:lnTo>
                      <a:pt x="167" y="173"/>
                    </a:lnTo>
                    <a:lnTo>
                      <a:pt x="167"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81" name="Freeform 62"/>
              <p:cNvSpPr>
                <a:spLocks/>
              </p:cNvSpPr>
              <p:nvPr/>
            </p:nvSpPr>
            <p:spPr bwMode="auto">
              <a:xfrm>
                <a:off x="4458" y="2080"/>
                <a:ext cx="168" cy="174"/>
              </a:xfrm>
              <a:custGeom>
                <a:avLst/>
                <a:gdLst>
                  <a:gd name="T0" fmla="*/ 0 w 168"/>
                  <a:gd name="T1" fmla="*/ 173 h 174"/>
                  <a:gd name="T2" fmla="*/ 167 w 168"/>
                  <a:gd name="T3" fmla="*/ 0 h 174"/>
                  <a:gd name="T4" fmla="*/ 0 w 168"/>
                  <a:gd name="T5" fmla="*/ 0 h 174"/>
                  <a:gd name="T6" fmla="*/ 0 w 168"/>
                  <a:gd name="T7" fmla="*/ 173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0" y="173"/>
                    </a:moveTo>
                    <a:lnTo>
                      <a:pt x="167" y="0"/>
                    </a:lnTo>
                    <a:lnTo>
                      <a:pt x="0" y="0"/>
                    </a:lnTo>
                    <a:lnTo>
                      <a:pt x="0" y="173"/>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82" name="Rectangle 63"/>
              <p:cNvSpPr>
                <a:spLocks noChangeArrowheads="1"/>
              </p:cNvSpPr>
              <p:nvPr/>
            </p:nvSpPr>
            <p:spPr bwMode="auto">
              <a:xfrm>
                <a:off x="4480" y="2102"/>
                <a:ext cx="123" cy="130"/>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grpSp>
          <p:nvGrpSpPr>
            <p:cNvPr id="49212" name="Group 64"/>
            <p:cNvGrpSpPr>
              <a:grpSpLocks/>
            </p:cNvGrpSpPr>
            <p:nvPr/>
          </p:nvGrpSpPr>
          <p:grpSpPr bwMode="auto">
            <a:xfrm>
              <a:off x="4293" y="2080"/>
              <a:ext cx="168" cy="174"/>
              <a:chOff x="4293" y="2080"/>
              <a:chExt cx="168" cy="174"/>
            </a:xfrm>
          </p:grpSpPr>
          <p:sp>
            <p:nvSpPr>
              <p:cNvPr id="49377" name="Freeform 65"/>
              <p:cNvSpPr>
                <a:spLocks/>
              </p:cNvSpPr>
              <p:nvPr/>
            </p:nvSpPr>
            <p:spPr bwMode="auto">
              <a:xfrm>
                <a:off x="4293" y="2080"/>
                <a:ext cx="168" cy="174"/>
              </a:xfrm>
              <a:custGeom>
                <a:avLst/>
                <a:gdLst>
                  <a:gd name="T0" fmla="*/ 167 w 168"/>
                  <a:gd name="T1" fmla="*/ 0 h 174"/>
                  <a:gd name="T2" fmla="*/ 0 w 168"/>
                  <a:gd name="T3" fmla="*/ 173 h 174"/>
                  <a:gd name="T4" fmla="*/ 167 w 168"/>
                  <a:gd name="T5" fmla="*/ 173 h 174"/>
                  <a:gd name="T6" fmla="*/ 167 w 168"/>
                  <a:gd name="T7" fmla="*/ 0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167" y="0"/>
                    </a:moveTo>
                    <a:lnTo>
                      <a:pt x="0" y="173"/>
                    </a:lnTo>
                    <a:lnTo>
                      <a:pt x="167" y="173"/>
                    </a:lnTo>
                    <a:lnTo>
                      <a:pt x="167"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78" name="Freeform 66"/>
              <p:cNvSpPr>
                <a:spLocks/>
              </p:cNvSpPr>
              <p:nvPr/>
            </p:nvSpPr>
            <p:spPr bwMode="auto">
              <a:xfrm>
                <a:off x="4293" y="2080"/>
                <a:ext cx="168" cy="174"/>
              </a:xfrm>
              <a:custGeom>
                <a:avLst/>
                <a:gdLst>
                  <a:gd name="T0" fmla="*/ 0 w 168"/>
                  <a:gd name="T1" fmla="*/ 173 h 174"/>
                  <a:gd name="T2" fmla="*/ 167 w 168"/>
                  <a:gd name="T3" fmla="*/ 0 h 174"/>
                  <a:gd name="T4" fmla="*/ 0 w 168"/>
                  <a:gd name="T5" fmla="*/ 0 h 174"/>
                  <a:gd name="T6" fmla="*/ 0 w 168"/>
                  <a:gd name="T7" fmla="*/ 173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0" y="173"/>
                    </a:moveTo>
                    <a:lnTo>
                      <a:pt x="167" y="0"/>
                    </a:lnTo>
                    <a:lnTo>
                      <a:pt x="0" y="0"/>
                    </a:lnTo>
                    <a:lnTo>
                      <a:pt x="0" y="173"/>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79" name="Rectangle 67"/>
              <p:cNvSpPr>
                <a:spLocks noChangeArrowheads="1"/>
              </p:cNvSpPr>
              <p:nvPr/>
            </p:nvSpPr>
            <p:spPr bwMode="auto">
              <a:xfrm>
                <a:off x="4315" y="2102"/>
                <a:ext cx="123" cy="130"/>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grpSp>
          <p:nvGrpSpPr>
            <p:cNvPr id="49213" name="Group 68"/>
            <p:cNvGrpSpPr>
              <a:grpSpLocks/>
            </p:cNvGrpSpPr>
            <p:nvPr/>
          </p:nvGrpSpPr>
          <p:grpSpPr bwMode="auto">
            <a:xfrm>
              <a:off x="4458" y="1906"/>
              <a:ext cx="168" cy="174"/>
              <a:chOff x="4458" y="1906"/>
              <a:chExt cx="168" cy="174"/>
            </a:xfrm>
          </p:grpSpPr>
          <p:sp>
            <p:nvSpPr>
              <p:cNvPr id="49374" name="Freeform 69"/>
              <p:cNvSpPr>
                <a:spLocks/>
              </p:cNvSpPr>
              <p:nvPr/>
            </p:nvSpPr>
            <p:spPr bwMode="auto">
              <a:xfrm>
                <a:off x="4458" y="1906"/>
                <a:ext cx="168" cy="174"/>
              </a:xfrm>
              <a:custGeom>
                <a:avLst/>
                <a:gdLst>
                  <a:gd name="T0" fmla="*/ 167 w 168"/>
                  <a:gd name="T1" fmla="*/ 0 h 174"/>
                  <a:gd name="T2" fmla="*/ 0 w 168"/>
                  <a:gd name="T3" fmla="*/ 173 h 174"/>
                  <a:gd name="T4" fmla="*/ 167 w 168"/>
                  <a:gd name="T5" fmla="*/ 173 h 174"/>
                  <a:gd name="T6" fmla="*/ 167 w 168"/>
                  <a:gd name="T7" fmla="*/ 0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167" y="0"/>
                    </a:moveTo>
                    <a:lnTo>
                      <a:pt x="0" y="173"/>
                    </a:lnTo>
                    <a:lnTo>
                      <a:pt x="167" y="173"/>
                    </a:lnTo>
                    <a:lnTo>
                      <a:pt x="167"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75" name="Freeform 70"/>
              <p:cNvSpPr>
                <a:spLocks/>
              </p:cNvSpPr>
              <p:nvPr/>
            </p:nvSpPr>
            <p:spPr bwMode="auto">
              <a:xfrm>
                <a:off x="4458" y="1906"/>
                <a:ext cx="168" cy="174"/>
              </a:xfrm>
              <a:custGeom>
                <a:avLst/>
                <a:gdLst>
                  <a:gd name="T0" fmla="*/ 0 w 168"/>
                  <a:gd name="T1" fmla="*/ 173 h 174"/>
                  <a:gd name="T2" fmla="*/ 167 w 168"/>
                  <a:gd name="T3" fmla="*/ 0 h 174"/>
                  <a:gd name="T4" fmla="*/ 0 w 168"/>
                  <a:gd name="T5" fmla="*/ 0 h 174"/>
                  <a:gd name="T6" fmla="*/ 0 w 168"/>
                  <a:gd name="T7" fmla="*/ 173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0" y="173"/>
                    </a:moveTo>
                    <a:lnTo>
                      <a:pt x="167" y="0"/>
                    </a:lnTo>
                    <a:lnTo>
                      <a:pt x="0" y="0"/>
                    </a:lnTo>
                    <a:lnTo>
                      <a:pt x="0" y="173"/>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76" name="Rectangle 71"/>
              <p:cNvSpPr>
                <a:spLocks noChangeArrowheads="1"/>
              </p:cNvSpPr>
              <p:nvPr/>
            </p:nvSpPr>
            <p:spPr bwMode="auto">
              <a:xfrm>
                <a:off x="4480" y="1928"/>
                <a:ext cx="123" cy="130"/>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grpSp>
          <p:nvGrpSpPr>
            <p:cNvPr id="49214" name="Group 72"/>
            <p:cNvGrpSpPr>
              <a:grpSpLocks/>
            </p:cNvGrpSpPr>
            <p:nvPr/>
          </p:nvGrpSpPr>
          <p:grpSpPr bwMode="auto">
            <a:xfrm>
              <a:off x="4293" y="1906"/>
              <a:ext cx="168" cy="174"/>
              <a:chOff x="4293" y="1906"/>
              <a:chExt cx="168" cy="174"/>
            </a:xfrm>
          </p:grpSpPr>
          <p:sp>
            <p:nvSpPr>
              <p:cNvPr id="49371" name="Freeform 73"/>
              <p:cNvSpPr>
                <a:spLocks/>
              </p:cNvSpPr>
              <p:nvPr/>
            </p:nvSpPr>
            <p:spPr bwMode="auto">
              <a:xfrm>
                <a:off x="4293" y="1906"/>
                <a:ext cx="168" cy="174"/>
              </a:xfrm>
              <a:custGeom>
                <a:avLst/>
                <a:gdLst>
                  <a:gd name="T0" fmla="*/ 167 w 168"/>
                  <a:gd name="T1" fmla="*/ 0 h 174"/>
                  <a:gd name="T2" fmla="*/ 0 w 168"/>
                  <a:gd name="T3" fmla="*/ 173 h 174"/>
                  <a:gd name="T4" fmla="*/ 167 w 168"/>
                  <a:gd name="T5" fmla="*/ 173 h 174"/>
                  <a:gd name="T6" fmla="*/ 167 w 168"/>
                  <a:gd name="T7" fmla="*/ 0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167" y="0"/>
                    </a:moveTo>
                    <a:lnTo>
                      <a:pt x="0" y="173"/>
                    </a:lnTo>
                    <a:lnTo>
                      <a:pt x="167" y="173"/>
                    </a:lnTo>
                    <a:lnTo>
                      <a:pt x="167"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72" name="Freeform 74"/>
              <p:cNvSpPr>
                <a:spLocks/>
              </p:cNvSpPr>
              <p:nvPr/>
            </p:nvSpPr>
            <p:spPr bwMode="auto">
              <a:xfrm>
                <a:off x="4293" y="1906"/>
                <a:ext cx="168" cy="174"/>
              </a:xfrm>
              <a:custGeom>
                <a:avLst/>
                <a:gdLst>
                  <a:gd name="T0" fmla="*/ 0 w 168"/>
                  <a:gd name="T1" fmla="*/ 173 h 174"/>
                  <a:gd name="T2" fmla="*/ 167 w 168"/>
                  <a:gd name="T3" fmla="*/ 0 h 174"/>
                  <a:gd name="T4" fmla="*/ 0 w 168"/>
                  <a:gd name="T5" fmla="*/ 0 h 174"/>
                  <a:gd name="T6" fmla="*/ 0 w 168"/>
                  <a:gd name="T7" fmla="*/ 173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0" y="173"/>
                    </a:moveTo>
                    <a:lnTo>
                      <a:pt x="167" y="0"/>
                    </a:lnTo>
                    <a:lnTo>
                      <a:pt x="0" y="0"/>
                    </a:lnTo>
                    <a:lnTo>
                      <a:pt x="0" y="173"/>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73" name="Rectangle 75"/>
              <p:cNvSpPr>
                <a:spLocks noChangeArrowheads="1"/>
              </p:cNvSpPr>
              <p:nvPr/>
            </p:nvSpPr>
            <p:spPr bwMode="auto">
              <a:xfrm>
                <a:off x="4315" y="1928"/>
                <a:ext cx="123" cy="130"/>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grpSp>
          <p:nvGrpSpPr>
            <p:cNvPr id="49215" name="Group 76"/>
            <p:cNvGrpSpPr>
              <a:grpSpLocks/>
            </p:cNvGrpSpPr>
            <p:nvPr/>
          </p:nvGrpSpPr>
          <p:grpSpPr bwMode="auto">
            <a:xfrm>
              <a:off x="4458" y="1737"/>
              <a:ext cx="168" cy="174"/>
              <a:chOff x="4458" y="1737"/>
              <a:chExt cx="168" cy="174"/>
            </a:xfrm>
          </p:grpSpPr>
          <p:sp>
            <p:nvSpPr>
              <p:cNvPr id="49368" name="Freeform 77"/>
              <p:cNvSpPr>
                <a:spLocks/>
              </p:cNvSpPr>
              <p:nvPr/>
            </p:nvSpPr>
            <p:spPr bwMode="auto">
              <a:xfrm>
                <a:off x="4458" y="1737"/>
                <a:ext cx="168" cy="174"/>
              </a:xfrm>
              <a:custGeom>
                <a:avLst/>
                <a:gdLst>
                  <a:gd name="T0" fmla="*/ 167 w 168"/>
                  <a:gd name="T1" fmla="*/ 0 h 174"/>
                  <a:gd name="T2" fmla="*/ 0 w 168"/>
                  <a:gd name="T3" fmla="*/ 173 h 174"/>
                  <a:gd name="T4" fmla="*/ 167 w 168"/>
                  <a:gd name="T5" fmla="*/ 173 h 174"/>
                  <a:gd name="T6" fmla="*/ 167 w 168"/>
                  <a:gd name="T7" fmla="*/ 0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167" y="0"/>
                    </a:moveTo>
                    <a:lnTo>
                      <a:pt x="0" y="173"/>
                    </a:lnTo>
                    <a:lnTo>
                      <a:pt x="167" y="173"/>
                    </a:lnTo>
                    <a:lnTo>
                      <a:pt x="167"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69" name="Freeform 78"/>
              <p:cNvSpPr>
                <a:spLocks/>
              </p:cNvSpPr>
              <p:nvPr/>
            </p:nvSpPr>
            <p:spPr bwMode="auto">
              <a:xfrm>
                <a:off x="4458" y="1737"/>
                <a:ext cx="168" cy="174"/>
              </a:xfrm>
              <a:custGeom>
                <a:avLst/>
                <a:gdLst>
                  <a:gd name="T0" fmla="*/ 0 w 168"/>
                  <a:gd name="T1" fmla="*/ 173 h 174"/>
                  <a:gd name="T2" fmla="*/ 167 w 168"/>
                  <a:gd name="T3" fmla="*/ 0 h 174"/>
                  <a:gd name="T4" fmla="*/ 0 w 168"/>
                  <a:gd name="T5" fmla="*/ 0 h 174"/>
                  <a:gd name="T6" fmla="*/ 0 w 168"/>
                  <a:gd name="T7" fmla="*/ 173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0" y="173"/>
                    </a:moveTo>
                    <a:lnTo>
                      <a:pt x="167" y="0"/>
                    </a:lnTo>
                    <a:lnTo>
                      <a:pt x="0" y="0"/>
                    </a:lnTo>
                    <a:lnTo>
                      <a:pt x="0" y="173"/>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70" name="Rectangle 79"/>
              <p:cNvSpPr>
                <a:spLocks noChangeArrowheads="1"/>
              </p:cNvSpPr>
              <p:nvPr/>
            </p:nvSpPr>
            <p:spPr bwMode="auto">
              <a:xfrm>
                <a:off x="4480" y="1759"/>
                <a:ext cx="123" cy="130"/>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grpSp>
          <p:nvGrpSpPr>
            <p:cNvPr id="49216" name="Group 80"/>
            <p:cNvGrpSpPr>
              <a:grpSpLocks/>
            </p:cNvGrpSpPr>
            <p:nvPr/>
          </p:nvGrpSpPr>
          <p:grpSpPr bwMode="auto">
            <a:xfrm>
              <a:off x="4293" y="1737"/>
              <a:ext cx="168" cy="174"/>
              <a:chOff x="4293" y="1737"/>
              <a:chExt cx="168" cy="174"/>
            </a:xfrm>
          </p:grpSpPr>
          <p:sp>
            <p:nvSpPr>
              <p:cNvPr id="49365" name="Freeform 81"/>
              <p:cNvSpPr>
                <a:spLocks/>
              </p:cNvSpPr>
              <p:nvPr/>
            </p:nvSpPr>
            <p:spPr bwMode="auto">
              <a:xfrm>
                <a:off x="4293" y="1737"/>
                <a:ext cx="168" cy="174"/>
              </a:xfrm>
              <a:custGeom>
                <a:avLst/>
                <a:gdLst>
                  <a:gd name="T0" fmla="*/ 167 w 168"/>
                  <a:gd name="T1" fmla="*/ 0 h 174"/>
                  <a:gd name="T2" fmla="*/ 0 w 168"/>
                  <a:gd name="T3" fmla="*/ 173 h 174"/>
                  <a:gd name="T4" fmla="*/ 167 w 168"/>
                  <a:gd name="T5" fmla="*/ 173 h 174"/>
                  <a:gd name="T6" fmla="*/ 167 w 168"/>
                  <a:gd name="T7" fmla="*/ 0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167" y="0"/>
                    </a:moveTo>
                    <a:lnTo>
                      <a:pt x="0" y="173"/>
                    </a:lnTo>
                    <a:lnTo>
                      <a:pt x="167" y="173"/>
                    </a:lnTo>
                    <a:lnTo>
                      <a:pt x="167"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66" name="Freeform 82"/>
              <p:cNvSpPr>
                <a:spLocks/>
              </p:cNvSpPr>
              <p:nvPr/>
            </p:nvSpPr>
            <p:spPr bwMode="auto">
              <a:xfrm>
                <a:off x="4293" y="1737"/>
                <a:ext cx="168" cy="174"/>
              </a:xfrm>
              <a:custGeom>
                <a:avLst/>
                <a:gdLst>
                  <a:gd name="T0" fmla="*/ 0 w 168"/>
                  <a:gd name="T1" fmla="*/ 173 h 174"/>
                  <a:gd name="T2" fmla="*/ 167 w 168"/>
                  <a:gd name="T3" fmla="*/ 0 h 174"/>
                  <a:gd name="T4" fmla="*/ 0 w 168"/>
                  <a:gd name="T5" fmla="*/ 0 h 174"/>
                  <a:gd name="T6" fmla="*/ 0 w 168"/>
                  <a:gd name="T7" fmla="*/ 173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0" y="173"/>
                    </a:moveTo>
                    <a:lnTo>
                      <a:pt x="167" y="0"/>
                    </a:lnTo>
                    <a:lnTo>
                      <a:pt x="0" y="0"/>
                    </a:lnTo>
                    <a:lnTo>
                      <a:pt x="0" y="173"/>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67" name="Rectangle 83"/>
              <p:cNvSpPr>
                <a:spLocks noChangeArrowheads="1"/>
              </p:cNvSpPr>
              <p:nvPr/>
            </p:nvSpPr>
            <p:spPr bwMode="auto">
              <a:xfrm>
                <a:off x="4315" y="1759"/>
                <a:ext cx="123" cy="130"/>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grpSp>
          <p:nvGrpSpPr>
            <p:cNvPr id="49217" name="Group 84"/>
            <p:cNvGrpSpPr>
              <a:grpSpLocks/>
            </p:cNvGrpSpPr>
            <p:nvPr/>
          </p:nvGrpSpPr>
          <p:grpSpPr bwMode="auto">
            <a:xfrm>
              <a:off x="4955" y="2260"/>
              <a:ext cx="166" cy="174"/>
              <a:chOff x="4955" y="2260"/>
              <a:chExt cx="166" cy="174"/>
            </a:xfrm>
          </p:grpSpPr>
          <p:sp>
            <p:nvSpPr>
              <p:cNvPr id="49362" name="Freeform 85"/>
              <p:cNvSpPr>
                <a:spLocks/>
              </p:cNvSpPr>
              <p:nvPr/>
            </p:nvSpPr>
            <p:spPr bwMode="auto">
              <a:xfrm>
                <a:off x="4955" y="2260"/>
                <a:ext cx="166" cy="174"/>
              </a:xfrm>
              <a:custGeom>
                <a:avLst/>
                <a:gdLst>
                  <a:gd name="T0" fmla="*/ 165 w 166"/>
                  <a:gd name="T1" fmla="*/ 0 h 174"/>
                  <a:gd name="T2" fmla="*/ 0 w 166"/>
                  <a:gd name="T3" fmla="*/ 173 h 174"/>
                  <a:gd name="T4" fmla="*/ 165 w 166"/>
                  <a:gd name="T5" fmla="*/ 173 h 174"/>
                  <a:gd name="T6" fmla="*/ 165 w 166"/>
                  <a:gd name="T7" fmla="*/ 0 h 174"/>
                  <a:gd name="T8" fmla="*/ 0 60000 65536"/>
                  <a:gd name="T9" fmla="*/ 0 60000 65536"/>
                  <a:gd name="T10" fmla="*/ 0 60000 65536"/>
                  <a:gd name="T11" fmla="*/ 0 60000 65536"/>
                  <a:gd name="T12" fmla="*/ 0 w 166"/>
                  <a:gd name="T13" fmla="*/ 0 h 174"/>
                  <a:gd name="T14" fmla="*/ 166 w 166"/>
                  <a:gd name="T15" fmla="*/ 174 h 174"/>
                </a:gdLst>
                <a:ahLst/>
                <a:cxnLst>
                  <a:cxn ang="T8">
                    <a:pos x="T0" y="T1"/>
                  </a:cxn>
                  <a:cxn ang="T9">
                    <a:pos x="T2" y="T3"/>
                  </a:cxn>
                  <a:cxn ang="T10">
                    <a:pos x="T4" y="T5"/>
                  </a:cxn>
                  <a:cxn ang="T11">
                    <a:pos x="T6" y="T7"/>
                  </a:cxn>
                </a:cxnLst>
                <a:rect l="T12" t="T13" r="T14" b="T15"/>
                <a:pathLst>
                  <a:path w="166" h="174">
                    <a:moveTo>
                      <a:pt x="165" y="0"/>
                    </a:moveTo>
                    <a:lnTo>
                      <a:pt x="0" y="173"/>
                    </a:lnTo>
                    <a:lnTo>
                      <a:pt x="165" y="173"/>
                    </a:lnTo>
                    <a:lnTo>
                      <a:pt x="165"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63" name="Freeform 86"/>
              <p:cNvSpPr>
                <a:spLocks/>
              </p:cNvSpPr>
              <p:nvPr/>
            </p:nvSpPr>
            <p:spPr bwMode="auto">
              <a:xfrm>
                <a:off x="4955" y="2260"/>
                <a:ext cx="166" cy="174"/>
              </a:xfrm>
              <a:custGeom>
                <a:avLst/>
                <a:gdLst>
                  <a:gd name="T0" fmla="*/ 0 w 166"/>
                  <a:gd name="T1" fmla="*/ 173 h 174"/>
                  <a:gd name="T2" fmla="*/ 165 w 166"/>
                  <a:gd name="T3" fmla="*/ 0 h 174"/>
                  <a:gd name="T4" fmla="*/ 0 w 166"/>
                  <a:gd name="T5" fmla="*/ 0 h 174"/>
                  <a:gd name="T6" fmla="*/ 0 w 166"/>
                  <a:gd name="T7" fmla="*/ 173 h 174"/>
                  <a:gd name="T8" fmla="*/ 0 60000 65536"/>
                  <a:gd name="T9" fmla="*/ 0 60000 65536"/>
                  <a:gd name="T10" fmla="*/ 0 60000 65536"/>
                  <a:gd name="T11" fmla="*/ 0 60000 65536"/>
                  <a:gd name="T12" fmla="*/ 0 w 166"/>
                  <a:gd name="T13" fmla="*/ 0 h 174"/>
                  <a:gd name="T14" fmla="*/ 166 w 166"/>
                  <a:gd name="T15" fmla="*/ 174 h 174"/>
                </a:gdLst>
                <a:ahLst/>
                <a:cxnLst>
                  <a:cxn ang="T8">
                    <a:pos x="T0" y="T1"/>
                  </a:cxn>
                  <a:cxn ang="T9">
                    <a:pos x="T2" y="T3"/>
                  </a:cxn>
                  <a:cxn ang="T10">
                    <a:pos x="T4" y="T5"/>
                  </a:cxn>
                  <a:cxn ang="T11">
                    <a:pos x="T6" y="T7"/>
                  </a:cxn>
                </a:cxnLst>
                <a:rect l="T12" t="T13" r="T14" b="T15"/>
                <a:pathLst>
                  <a:path w="166" h="174">
                    <a:moveTo>
                      <a:pt x="0" y="173"/>
                    </a:moveTo>
                    <a:lnTo>
                      <a:pt x="165" y="0"/>
                    </a:lnTo>
                    <a:lnTo>
                      <a:pt x="0" y="0"/>
                    </a:lnTo>
                    <a:lnTo>
                      <a:pt x="0" y="173"/>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64" name="Rectangle 87"/>
              <p:cNvSpPr>
                <a:spLocks noChangeArrowheads="1"/>
              </p:cNvSpPr>
              <p:nvPr/>
            </p:nvSpPr>
            <p:spPr bwMode="auto">
              <a:xfrm>
                <a:off x="4975" y="2282"/>
                <a:ext cx="125" cy="130"/>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grpSp>
          <p:nvGrpSpPr>
            <p:cNvPr id="49218" name="Group 88"/>
            <p:cNvGrpSpPr>
              <a:grpSpLocks/>
            </p:cNvGrpSpPr>
            <p:nvPr/>
          </p:nvGrpSpPr>
          <p:grpSpPr bwMode="auto">
            <a:xfrm>
              <a:off x="4790" y="2260"/>
              <a:ext cx="166" cy="174"/>
              <a:chOff x="4790" y="2260"/>
              <a:chExt cx="166" cy="174"/>
            </a:xfrm>
          </p:grpSpPr>
          <p:sp>
            <p:nvSpPr>
              <p:cNvPr id="49359" name="Freeform 89"/>
              <p:cNvSpPr>
                <a:spLocks/>
              </p:cNvSpPr>
              <p:nvPr/>
            </p:nvSpPr>
            <p:spPr bwMode="auto">
              <a:xfrm>
                <a:off x="4790" y="2260"/>
                <a:ext cx="166" cy="174"/>
              </a:xfrm>
              <a:custGeom>
                <a:avLst/>
                <a:gdLst>
                  <a:gd name="T0" fmla="*/ 165 w 166"/>
                  <a:gd name="T1" fmla="*/ 0 h 174"/>
                  <a:gd name="T2" fmla="*/ 0 w 166"/>
                  <a:gd name="T3" fmla="*/ 173 h 174"/>
                  <a:gd name="T4" fmla="*/ 165 w 166"/>
                  <a:gd name="T5" fmla="*/ 173 h 174"/>
                  <a:gd name="T6" fmla="*/ 165 w 166"/>
                  <a:gd name="T7" fmla="*/ 0 h 174"/>
                  <a:gd name="T8" fmla="*/ 0 60000 65536"/>
                  <a:gd name="T9" fmla="*/ 0 60000 65536"/>
                  <a:gd name="T10" fmla="*/ 0 60000 65536"/>
                  <a:gd name="T11" fmla="*/ 0 60000 65536"/>
                  <a:gd name="T12" fmla="*/ 0 w 166"/>
                  <a:gd name="T13" fmla="*/ 0 h 174"/>
                  <a:gd name="T14" fmla="*/ 166 w 166"/>
                  <a:gd name="T15" fmla="*/ 174 h 174"/>
                </a:gdLst>
                <a:ahLst/>
                <a:cxnLst>
                  <a:cxn ang="T8">
                    <a:pos x="T0" y="T1"/>
                  </a:cxn>
                  <a:cxn ang="T9">
                    <a:pos x="T2" y="T3"/>
                  </a:cxn>
                  <a:cxn ang="T10">
                    <a:pos x="T4" y="T5"/>
                  </a:cxn>
                  <a:cxn ang="T11">
                    <a:pos x="T6" y="T7"/>
                  </a:cxn>
                </a:cxnLst>
                <a:rect l="T12" t="T13" r="T14" b="T15"/>
                <a:pathLst>
                  <a:path w="166" h="174">
                    <a:moveTo>
                      <a:pt x="165" y="0"/>
                    </a:moveTo>
                    <a:lnTo>
                      <a:pt x="0" y="173"/>
                    </a:lnTo>
                    <a:lnTo>
                      <a:pt x="165" y="173"/>
                    </a:lnTo>
                    <a:lnTo>
                      <a:pt x="165"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60" name="Freeform 90"/>
              <p:cNvSpPr>
                <a:spLocks/>
              </p:cNvSpPr>
              <p:nvPr/>
            </p:nvSpPr>
            <p:spPr bwMode="auto">
              <a:xfrm>
                <a:off x="4790" y="2260"/>
                <a:ext cx="166" cy="174"/>
              </a:xfrm>
              <a:custGeom>
                <a:avLst/>
                <a:gdLst>
                  <a:gd name="T0" fmla="*/ 0 w 166"/>
                  <a:gd name="T1" fmla="*/ 173 h 174"/>
                  <a:gd name="T2" fmla="*/ 165 w 166"/>
                  <a:gd name="T3" fmla="*/ 0 h 174"/>
                  <a:gd name="T4" fmla="*/ 0 w 166"/>
                  <a:gd name="T5" fmla="*/ 0 h 174"/>
                  <a:gd name="T6" fmla="*/ 0 w 166"/>
                  <a:gd name="T7" fmla="*/ 173 h 174"/>
                  <a:gd name="T8" fmla="*/ 0 60000 65536"/>
                  <a:gd name="T9" fmla="*/ 0 60000 65536"/>
                  <a:gd name="T10" fmla="*/ 0 60000 65536"/>
                  <a:gd name="T11" fmla="*/ 0 60000 65536"/>
                  <a:gd name="T12" fmla="*/ 0 w 166"/>
                  <a:gd name="T13" fmla="*/ 0 h 174"/>
                  <a:gd name="T14" fmla="*/ 166 w 166"/>
                  <a:gd name="T15" fmla="*/ 174 h 174"/>
                </a:gdLst>
                <a:ahLst/>
                <a:cxnLst>
                  <a:cxn ang="T8">
                    <a:pos x="T0" y="T1"/>
                  </a:cxn>
                  <a:cxn ang="T9">
                    <a:pos x="T2" y="T3"/>
                  </a:cxn>
                  <a:cxn ang="T10">
                    <a:pos x="T4" y="T5"/>
                  </a:cxn>
                  <a:cxn ang="T11">
                    <a:pos x="T6" y="T7"/>
                  </a:cxn>
                </a:cxnLst>
                <a:rect l="T12" t="T13" r="T14" b="T15"/>
                <a:pathLst>
                  <a:path w="166" h="174">
                    <a:moveTo>
                      <a:pt x="0" y="173"/>
                    </a:moveTo>
                    <a:lnTo>
                      <a:pt x="165" y="0"/>
                    </a:lnTo>
                    <a:lnTo>
                      <a:pt x="0" y="0"/>
                    </a:lnTo>
                    <a:lnTo>
                      <a:pt x="0" y="173"/>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61" name="Rectangle 91"/>
              <p:cNvSpPr>
                <a:spLocks noChangeArrowheads="1"/>
              </p:cNvSpPr>
              <p:nvPr/>
            </p:nvSpPr>
            <p:spPr bwMode="auto">
              <a:xfrm>
                <a:off x="4810" y="2282"/>
                <a:ext cx="124" cy="130"/>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grpSp>
          <p:nvGrpSpPr>
            <p:cNvPr id="49219" name="Group 92"/>
            <p:cNvGrpSpPr>
              <a:grpSpLocks/>
            </p:cNvGrpSpPr>
            <p:nvPr/>
          </p:nvGrpSpPr>
          <p:grpSpPr bwMode="auto">
            <a:xfrm>
              <a:off x="4458" y="2257"/>
              <a:ext cx="168" cy="174"/>
              <a:chOff x="4458" y="2257"/>
              <a:chExt cx="168" cy="174"/>
            </a:xfrm>
          </p:grpSpPr>
          <p:sp>
            <p:nvSpPr>
              <p:cNvPr id="49356" name="Freeform 93"/>
              <p:cNvSpPr>
                <a:spLocks/>
              </p:cNvSpPr>
              <p:nvPr/>
            </p:nvSpPr>
            <p:spPr bwMode="auto">
              <a:xfrm>
                <a:off x="4458" y="2257"/>
                <a:ext cx="168" cy="174"/>
              </a:xfrm>
              <a:custGeom>
                <a:avLst/>
                <a:gdLst>
                  <a:gd name="T0" fmla="*/ 167 w 168"/>
                  <a:gd name="T1" fmla="*/ 0 h 174"/>
                  <a:gd name="T2" fmla="*/ 0 w 168"/>
                  <a:gd name="T3" fmla="*/ 173 h 174"/>
                  <a:gd name="T4" fmla="*/ 167 w 168"/>
                  <a:gd name="T5" fmla="*/ 173 h 174"/>
                  <a:gd name="T6" fmla="*/ 167 w 168"/>
                  <a:gd name="T7" fmla="*/ 0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167" y="0"/>
                    </a:moveTo>
                    <a:lnTo>
                      <a:pt x="0" y="173"/>
                    </a:lnTo>
                    <a:lnTo>
                      <a:pt x="167" y="173"/>
                    </a:lnTo>
                    <a:lnTo>
                      <a:pt x="167"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57" name="Freeform 94"/>
              <p:cNvSpPr>
                <a:spLocks/>
              </p:cNvSpPr>
              <p:nvPr/>
            </p:nvSpPr>
            <p:spPr bwMode="auto">
              <a:xfrm>
                <a:off x="4458" y="2257"/>
                <a:ext cx="168" cy="174"/>
              </a:xfrm>
              <a:custGeom>
                <a:avLst/>
                <a:gdLst>
                  <a:gd name="T0" fmla="*/ 0 w 168"/>
                  <a:gd name="T1" fmla="*/ 173 h 174"/>
                  <a:gd name="T2" fmla="*/ 167 w 168"/>
                  <a:gd name="T3" fmla="*/ 0 h 174"/>
                  <a:gd name="T4" fmla="*/ 0 w 168"/>
                  <a:gd name="T5" fmla="*/ 0 h 174"/>
                  <a:gd name="T6" fmla="*/ 0 w 168"/>
                  <a:gd name="T7" fmla="*/ 173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0" y="173"/>
                    </a:moveTo>
                    <a:lnTo>
                      <a:pt x="167" y="0"/>
                    </a:lnTo>
                    <a:lnTo>
                      <a:pt x="0" y="0"/>
                    </a:lnTo>
                    <a:lnTo>
                      <a:pt x="0" y="173"/>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58" name="Rectangle 95"/>
              <p:cNvSpPr>
                <a:spLocks noChangeArrowheads="1"/>
              </p:cNvSpPr>
              <p:nvPr/>
            </p:nvSpPr>
            <p:spPr bwMode="auto">
              <a:xfrm>
                <a:off x="4480" y="2279"/>
                <a:ext cx="123" cy="130"/>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grpSp>
          <p:nvGrpSpPr>
            <p:cNvPr id="49220" name="Group 96"/>
            <p:cNvGrpSpPr>
              <a:grpSpLocks/>
            </p:cNvGrpSpPr>
            <p:nvPr/>
          </p:nvGrpSpPr>
          <p:grpSpPr bwMode="auto">
            <a:xfrm>
              <a:off x="4293" y="2257"/>
              <a:ext cx="168" cy="174"/>
              <a:chOff x="4293" y="2257"/>
              <a:chExt cx="168" cy="174"/>
            </a:xfrm>
          </p:grpSpPr>
          <p:sp>
            <p:nvSpPr>
              <p:cNvPr id="49353" name="Freeform 97"/>
              <p:cNvSpPr>
                <a:spLocks/>
              </p:cNvSpPr>
              <p:nvPr/>
            </p:nvSpPr>
            <p:spPr bwMode="auto">
              <a:xfrm>
                <a:off x="4293" y="2257"/>
                <a:ext cx="168" cy="174"/>
              </a:xfrm>
              <a:custGeom>
                <a:avLst/>
                <a:gdLst>
                  <a:gd name="T0" fmla="*/ 167 w 168"/>
                  <a:gd name="T1" fmla="*/ 0 h 174"/>
                  <a:gd name="T2" fmla="*/ 0 w 168"/>
                  <a:gd name="T3" fmla="*/ 173 h 174"/>
                  <a:gd name="T4" fmla="*/ 167 w 168"/>
                  <a:gd name="T5" fmla="*/ 173 h 174"/>
                  <a:gd name="T6" fmla="*/ 167 w 168"/>
                  <a:gd name="T7" fmla="*/ 0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167" y="0"/>
                    </a:moveTo>
                    <a:lnTo>
                      <a:pt x="0" y="173"/>
                    </a:lnTo>
                    <a:lnTo>
                      <a:pt x="167" y="173"/>
                    </a:lnTo>
                    <a:lnTo>
                      <a:pt x="167"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54" name="Freeform 98"/>
              <p:cNvSpPr>
                <a:spLocks/>
              </p:cNvSpPr>
              <p:nvPr/>
            </p:nvSpPr>
            <p:spPr bwMode="auto">
              <a:xfrm>
                <a:off x="4293" y="2257"/>
                <a:ext cx="168" cy="174"/>
              </a:xfrm>
              <a:custGeom>
                <a:avLst/>
                <a:gdLst>
                  <a:gd name="T0" fmla="*/ 0 w 168"/>
                  <a:gd name="T1" fmla="*/ 173 h 174"/>
                  <a:gd name="T2" fmla="*/ 167 w 168"/>
                  <a:gd name="T3" fmla="*/ 0 h 174"/>
                  <a:gd name="T4" fmla="*/ 0 w 168"/>
                  <a:gd name="T5" fmla="*/ 0 h 174"/>
                  <a:gd name="T6" fmla="*/ 0 w 168"/>
                  <a:gd name="T7" fmla="*/ 173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0" y="173"/>
                    </a:moveTo>
                    <a:lnTo>
                      <a:pt x="167" y="0"/>
                    </a:lnTo>
                    <a:lnTo>
                      <a:pt x="0" y="0"/>
                    </a:lnTo>
                    <a:lnTo>
                      <a:pt x="0" y="173"/>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55" name="Rectangle 99"/>
              <p:cNvSpPr>
                <a:spLocks noChangeArrowheads="1"/>
              </p:cNvSpPr>
              <p:nvPr/>
            </p:nvSpPr>
            <p:spPr bwMode="auto">
              <a:xfrm>
                <a:off x="4315" y="2279"/>
                <a:ext cx="123" cy="130"/>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grpSp>
          <p:nvGrpSpPr>
            <p:cNvPr id="49221" name="Group 100"/>
            <p:cNvGrpSpPr>
              <a:grpSpLocks/>
            </p:cNvGrpSpPr>
            <p:nvPr/>
          </p:nvGrpSpPr>
          <p:grpSpPr bwMode="auto">
            <a:xfrm>
              <a:off x="4134" y="1536"/>
              <a:ext cx="685" cy="206"/>
              <a:chOff x="4134" y="1536"/>
              <a:chExt cx="685" cy="206"/>
            </a:xfrm>
          </p:grpSpPr>
          <p:sp>
            <p:nvSpPr>
              <p:cNvPr id="49314" name="Freeform 101"/>
              <p:cNvSpPr>
                <a:spLocks/>
              </p:cNvSpPr>
              <p:nvPr/>
            </p:nvSpPr>
            <p:spPr bwMode="auto">
              <a:xfrm>
                <a:off x="4631" y="1666"/>
                <a:ext cx="63" cy="76"/>
              </a:xfrm>
              <a:custGeom>
                <a:avLst/>
                <a:gdLst>
                  <a:gd name="T0" fmla="*/ 0 w 63"/>
                  <a:gd name="T1" fmla="*/ 64 h 76"/>
                  <a:gd name="T2" fmla="*/ 62 w 63"/>
                  <a:gd name="T3" fmla="*/ 0 h 76"/>
                  <a:gd name="T4" fmla="*/ 62 w 63"/>
                  <a:gd name="T5" fmla="*/ 32 h 76"/>
                  <a:gd name="T6" fmla="*/ 21 w 63"/>
                  <a:gd name="T7" fmla="*/ 75 h 76"/>
                  <a:gd name="T8" fmla="*/ 0 w 63"/>
                  <a:gd name="T9" fmla="*/ 64 h 76"/>
                  <a:gd name="T10" fmla="*/ 0 60000 65536"/>
                  <a:gd name="T11" fmla="*/ 0 60000 65536"/>
                  <a:gd name="T12" fmla="*/ 0 60000 65536"/>
                  <a:gd name="T13" fmla="*/ 0 60000 65536"/>
                  <a:gd name="T14" fmla="*/ 0 60000 65536"/>
                  <a:gd name="T15" fmla="*/ 0 w 63"/>
                  <a:gd name="T16" fmla="*/ 0 h 76"/>
                  <a:gd name="T17" fmla="*/ 63 w 63"/>
                  <a:gd name="T18" fmla="*/ 76 h 76"/>
                </a:gdLst>
                <a:ahLst/>
                <a:cxnLst>
                  <a:cxn ang="T10">
                    <a:pos x="T0" y="T1"/>
                  </a:cxn>
                  <a:cxn ang="T11">
                    <a:pos x="T2" y="T3"/>
                  </a:cxn>
                  <a:cxn ang="T12">
                    <a:pos x="T4" y="T5"/>
                  </a:cxn>
                  <a:cxn ang="T13">
                    <a:pos x="T6" y="T7"/>
                  </a:cxn>
                  <a:cxn ang="T14">
                    <a:pos x="T8" y="T9"/>
                  </a:cxn>
                </a:cxnLst>
                <a:rect l="T15" t="T16" r="T17" b="T18"/>
                <a:pathLst>
                  <a:path w="63" h="76">
                    <a:moveTo>
                      <a:pt x="0" y="64"/>
                    </a:moveTo>
                    <a:lnTo>
                      <a:pt x="62" y="0"/>
                    </a:lnTo>
                    <a:lnTo>
                      <a:pt x="62" y="32"/>
                    </a:lnTo>
                    <a:lnTo>
                      <a:pt x="21" y="75"/>
                    </a:lnTo>
                    <a:lnTo>
                      <a:pt x="0" y="64"/>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15" name="Freeform 102"/>
              <p:cNvSpPr>
                <a:spLocks/>
              </p:cNvSpPr>
              <p:nvPr/>
            </p:nvSpPr>
            <p:spPr bwMode="auto">
              <a:xfrm>
                <a:off x="4498" y="1666"/>
                <a:ext cx="165" cy="44"/>
              </a:xfrm>
              <a:custGeom>
                <a:avLst/>
                <a:gdLst>
                  <a:gd name="T0" fmla="*/ 0 w 165"/>
                  <a:gd name="T1" fmla="*/ 43 h 44"/>
                  <a:gd name="T2" fmla="*/ 123 w 165"/>
                  <a:gd name="T3" fmla="*/ 43 h 44"/>
                  <a:gd name="T4" fmla="*/ 164 w 165"/>
                  <a:gd name="T5" fmla="*/ 0 h 44"/>
                  <a:gd name="T6" fmla="*/ 41 w 165"/>
                  <a:gd name="T7" fmla="*/ 0 h 44"/>
                  <a:gd name="T8" fmla="*/ 0 w 165"/>
                  <a:gd name="T9" fmla="*/ 43 h 44"/>
                  <a:gd name="T10" fmla="*/ 0 60000 65536"/>
                  <a:gd name="T11" fmla="*/ 0 60000 65536"/>
                  <a:gd name="T12" fmla="*/ 0 60000 65536"/>
                  <a:gd name="T13" fmla="*/ 0 60000 65536"/>
                  <a:gd name="T14" fmla="*/ 0 60000 65536"/>
                  <a:gd name="T15" fmla="*/ 0 w 165"/>
                  <a:gd name="T16" fmla="*/ 0 h 44"/>
                  <a:gd name="T17" fmla="*/ 165 w 165"/>
                  <a:gd name="T18" fmla="*/ 44 h 44"/>
                </a:gdLst>
                <a:ahLst/>
                <a:cxnLst>
                  <a:cxn ang="T10">
                    <a:pos x="T0" y="T1"/>
                  </a:cxn>
                  <a:cxn ang="T11">
                    <a:pos x="T2" y="T3"/>
                  </a:cxn>
                  <a:cxn ang="T12">
                    <a:pos x="T4" y="T5"/>
                  </a:cxn>
                  <a:cxn ang="T13">
                    <a:pos x="T6" y="T7"/>
                  </a:cxn>
                  <a:cxn ang="T14">
                    <a:pos x="T8" y="T9"/>
                  </a:cxn>
                </a:cxnLst>
                <a:rect l="T15" t="T16" r="T17" b="T18"/>
                <a:pathLst>
                  <a:path w="165" h="44">
                    <a:moveTo>
                      <a:pt x="0" y="43"/>
                    </a:moveTo>
                    <a:lnTo>
                      <a:pt x="123" y="43"/>
                    </a:lnTo>
                    <a:lnTo>
                      <a:pt x="164" y="0"/>
                    </a:lnTo>
                    <a:lnTo>
                      <a:pt x="41" y="0"/>
                    </a:lnTo>
                    <a:lnTo>
                      <a:pt x="0" y="43"/>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16" name="Freeform 103"/>
              <p:cNvSpPr>
                <a:spLocks/>
              </p:cNvSpPr>
              <p:nvPr/>
            </p:nvSpPr>
            <p:spPr bwMode="auto">
              <a:xfrm>
                <a:off x="4466" y="1666"/>
                <a:ext cx="73" cy="66"/>
              </a:xfrm>
              <a:custGeom>
                <a:avLst/>
                <a:gdLst>
                  <a:gd name="T0" fmla="*/ 0 w 73"/>
                  <a:gd name="T1" fmla="*/ 65 h 66"/>
                  <a:gd name="T2" fmla="*/ 31 w 73"/>
                  <a:gd name="T3" fmla="*/ 43 h 66"/>
                  <a:gd name="T4" fmla="*/ 72 w 73"/>
                  <a:gd name="T5" fmla="*/ 0 h 66"/>
                  <a:gd name="T6" fmla="*/ 62 w 73"/>
                  <a:gd name="T7" fmla="*/ 0 h 66"/>
                  <a:gd name="T8" fmla="*/ 0 w 73"/>
                  <a:gd name="T9" fmla="*/ 65 h 66"/>
                  <a:gd name="T10" fmla="*/ 0 60000 65536"/>
                  <a:gd name="T11" fmla="*/ 0 60000 65536"/>
                  <a:gd name="T12" fmla="*/ 0 60000 65536"/>
                  <a:gd name="T13" fmla="*/ 0 60000 65536"/>
                  <a:gd name="T14" fmla="*/ 0 60000 65536"/>
                  <a:gd name="T15" fmla="*/ 0 w 73"/>
                  <a:gd name="T16" fmla="*/ 0 h 66"/>
                  <a:gd name="T17" fmla="*/ 73 w 73"/>
                  <a:gd name="T18" fmla="*/ 66 h 66"/>
                </a:gdLst>
                <a:ahLst/>
                <a:cxnLst>
                  <a:cxn ang="T10">
                    <a:pos x="T0" y="T1"/>
                  </a:cxn>
                  <a:cxn ang="T11">
                    <a:pos x="T2" y="T3"/>
                  </a:cxn>
                  <a:cxn ang="T12">
                    <a:pos x="T4" y="T5"/>
                  </a:cxn>
                  <a:cxn ang="T13">
                    <a:pos x="T6" y="T7"/>
                  </a:cxn>
                  <a:cxn ang="T14">
                    <a:pos x="T8" y="T9"/>
                  </a:cxn>
                </a:cxnLst>
                <a:rect l="T15" t="T16" r="T17" b="T18"/>
                <a:pathLst>
                  <a:path w="73" h="66">
                    <a:moveTo>
                      <a:pt x="0" y="65"/>
                    </a:moveTo>
                    <a:lnTo>
                      <a:pt x="31" y="43"/>
                    </a:lnTo>
                    <a:lnTo>
                      <a:pt x="72" y="0"/>
                    </a:lnTo>
                    <a:lnTo>
                      <a:pt x="62" y="0"/>
                    </a:lnTo>
                    <a:lnTo>
                      <a:pt x="0" y="65"/>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17" name="Freeform 104"/>
              <p:cNvSpPr>
                <a:spLocks/>
              </p:cNvSpPr>
              <p:nvPr/>
            </p:nvSpPr>
            <p:spPr bwMode="auto">
              <a:xfrm>
                <a:off x="4620" y="1666"/>
                <a:ext cx="74" cy="66"/>
              </a:xfrm>
              <a:custGeom>
                <a:avLst/>
                <a:gdLst>
                  <a:gd name="T0" fmla="*/ 10 w 74"/>
                  <a:gd name="T1" fmla="*/ 65 h 66"/>
                  <a:gd name="T2" fmla="*/ 0 w 74"/>
                  <a:gd name="T3" fmla="*/ 43 h 66"/>
                  <a:gd name="T4" fmla="*/ 42 w 74"/>
                  <a:gd name="T5" fmla="*/ 0 h 66"/>
                  <a:gd name="T6" fmla="*/ 73 w 74"/>
                  <a:gd name="T7" fmla="*/ 0 h 66"/>
                  <a:gd name="T8" fmla="*/ 10 w 74"/>
                  <a:gd name="T9" fmla="*/ 65 h 66"/>
                  <a:gd name="T10" fmla="*/ 0 60000 65536"/>
                  <a:gd name="T11" fmla="*/ 0 60000 65536"/>
                  <a:gd name="T12" fmla="*/ 0 60000 65536"/>
                  <a:gd name="T13" fmla="*/ 0 60000 65536"/>
                  <a:gd name="T14" fmla="*/ 0 60000 65536"/>
                  <a:gd name="T15" fmla="*/ 0 w 74"/>
                  <a:gd name="T16" fmla="*/ 0 h 66"/>
                  <a:gd name="T17" fmla="*/ 74 w 74"/>
                  <a:gd name="T18" fmla="*/ 66 h 66"/>
                </a:gdLst>
                <a:ahLst/>
                <a:cxnLst>
                  <a:cxn ang="T10">
                    <a:pos x="T0" y="T1"/>
                  </a:cxn>
                  <a:cxn ang="T11">
                    <a:pos x="T2" y="T3"/>
                  </a:cxn>
                  <a:cxn ang="T12">
                    <a:pos x="T4" y="T5"/>
                  </a:cxn>
                  <a:cxn ang="T13">
                    <a:pos x="T6" y="T7"/>
                  </a:cxn>
                  <a:cxn ang="T14">
                    <a:pos x="T8" y="T9"/>
                  </a:cxn>
                </a:cxnLst>
                <a:rect l="T15" t="T16" r="T17" b="T18"/>
                <a:pathLst>
                  <a:path w="74" h="66">
                    <a:moveTo>
                      <a:pt x="10" y="65"/>
                    </a:moveTo>
                    <a:lnTo>
                      <a:pt x="0" y="43"/>
                    </a:lnTo>
                    <a:lnTo>
                      <a:pt x="42" y="0"/>
                    </a:lnTo>
                    <a:lnTo>
                      <a:pt x="73" y="0"/>
                    </a:lnTo>
                    <a:lnTo>
                      <a:pt x="10" y="65"/>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18" name="Freeform 105"/>
              <p:cNvSpPr>
                <a:spLocks/>
              </p:cNvSpPr>
              <p:nvPr/>
            </p:nvSpPr>
            <p:spPr bwMode="auto">
              <a:xfrm>
                <a:off x="4466" y="1709"/>
                <a:ext cx="166" cy="23"/>
              </a:xfrm>
              <a:custGeom>
                <a:avLst/>
                <a:gdLst>
                  <a:gd name="T0" fmla="*/ 0 w 166"/>
                  <a:gd name="T1" fmla="*/ 22 h 23"/>
                  <a:gd name="T2" fmla="*/ 31 w 166"/>
                  <a:gd name="T3" fmla="*/ 0 h 23"/>
                  <a:gd name="T4" fmla="*/ 155 w 166"/>
                  <a:gd name="T5" fmla="*/ 0 h 23"/>
                  <a:gd name="T6" fmla="*/ 165 w 166"/>
                  <a:gd name="T7" fmla="*/ 22 h 23"/>
                  <a:gd name="T8" fmla="*/ 0 w 166"/>
                  <a:gd name="T9" fmla="*/ 22 h 23"/>
                  <a:gd name="T10" fmla="*/ 0 60000 65536"/>
                  <a:gd name="T11" fmla="*/ 0 60000 65536"/>
                  <a:gd name="T12" fmla="*/ 0 60000 65536"/>
                  <a:gd name="T13" fmla="*/ 0 60000 65536"/>
                  <a:gd name="T14" fmla="*/ 0 60000 65536"/>
                  <a:gd name="T15" fmla="*/ 0 w 166"/>
                  <a:gd name="T16" fmla="*/ 0 h 23"/>
                  <a:gd name="T17" fmla="*/ 166 w 166"/>
                  <a:gd name="T18" fmla="*/ 23 h 23"/>
                </a:gdLst>
                <a:ahLst/>
                <a:cxnLst>
                  <a:cxn ang="T10">
                    <a:pos x="T0" y="T1"/>
                  </a:cxn>
                  <a:cxn ang="T11">
                    <a:pos x="T2" y="T3"/>
                  </a:cxn>
                  <a:cxn ang="T12">
                    <a:pos x="T4" y="T5"/>
                  </a:cxn>
                  <a:cxn ang="T13">
                    <a:pos x="T6" y="T7"/>
                  </a:cxn>
                  <a:cxn ang="T14">
                    <a:pos x="T8" y="T9"/>
                  </a:cxn>
                </a:cxnLst>
                <a:rect l="T15" t="T16" r="T17" b="T18"/>
                <a:pathLst>
                  <a:path w="166" h="23">
                    <a:moveTo>
                      <a:pt x="0" y="22"/>
                    </a:moveTo>
                    <a:lnTo>
                      <a:pt x="31" y="0"/>
                    </a:lnTo>
                    <a:lnTo>
                      <a:pt x="155" y="0"/>
                    </a:lnTo>
                    <a:lnTo>
                      <a:pt x="165" y="22"/>
                    </a:lnTo>
                    <a:lnTo>
                      <a:pt x="0" y="22"/>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19" name="Freeform 106"/>
              <p:cNvSpPr>
                <a:spLocks/>
              </p:cNvSpPr>
              <p:nvPr/>
            </p:nvSpPr>
            <p:spPr bwMode="auto">
              <a:xfrm>
                <a:off x="4693" y="1602"/>
                <a:ext cx="63" cy="75"/>
              </a:xfrm>
              <a:custGeom>
                <a:avLst/>
                <a:gdLst>
                  <a:gd name="T0" fmla="*/ 0 w 63"/>
                  <a:gd name="T1" fmla="*/ 63 h 75"/>
                  <a:gd name="T2" fmla="*/ 62 w 63"/>
                  <a:gd name="T3" fmla="*/ 0 h 75"/>
                  <a:gd name="T4" fmla="*/ 62 w 63"/>
                  <a:gd name="T5" fmla="*/ 32 h 75"/>
                  <a:gd name="T6" fmla="*/ 21 w 63"/>
                  <a:gd name="T7" fmla="*/ 74 h 75"/>
                  <a:gd name="T8" fmla="*/ 0 w 63"/>
                  <a:gd name="T9" fmla="*/ 63 h 75"/>
                  <a:gd name="T10" fmla="*/ 0 60000 65536"/>
                  <a:gd name="T11" fmla="*/ 0 60000 65536"/>
                  <a:gd name="T12" fmla="*/ 0 60000 65536"/>
                  <a:gd name="T13" fmla="*/ 0 60000 65536"/>
                  <a:gd name="T14" fmla="*/ 0 60000 65536"/>
                  <a:gd name="T15" fmla="*/ 0 w 63"/>
                  <a:gd name="T16" fmla="*/ 0 h 75"/>
                  <a:gd name="T17" fmla="*/ 63 w 63"/>
                  <a:gd name="T18" fmla="*/ 75 h 75"/>
                </a:gdLst>
                <a:ahLst/>
                <a:cxnLst>
                  <a:cxn ang="T10">
                    <a:pos x="T0" y="T1"/>
                  </a:cxn>
                  <a:cxn ang="T11">
                    <a:pos x="T2" y="T3"/>
                  </a:cxn>
                  <a:cxn ang="T12">
                    <a:pos x="T4" y="T5"/>
                  </a:cxn>
                  <a:cxn ang="T13">
                    <a:pos x="T6" y="T7"/>
                  </a:cxn>
                  <a:cxn ang="T14">
                    <a:pos x="T8" y="T9"/>
                  </a:cxn>
                </a:cxnLst>
                <a:rect l="T15" t="T16" r="T17" b="T18"/>
                <a:pathLst>
                  <a:path w="63" h="75">
                    <a:moveTo>
                      <a:pt x="0" y="63"/>
                    </a:moveTo>
                    <a:lnTo>
                      <a:pt x="62" y="0"/>
                    </a:lnTo>
                    <a:lnTo>
                      <a:pt x="62" y="32"/>
                    </a:lnTo>
                    <a:lnTo>
                      <a:pt x="21" y="74"/>
                    </a:lnTo>
                    <a:lnTo>
                      <a:pt x="0" y="63"/>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20" name="Freeform 107"/>
              <p:cNvSpPr>
                <a:spLocks/>
              </p:cNvSpPr>
              <p:nvPr/>
            </p:nvSpPr>
            <p:spPr bwMode="auto">
              <a:xfrm>
                <a:off x="4755" y="1536"/>
                <a:ext cx="64" cy="76"/>
              </a:xfrm>
              <a:custGeom>
                <a:avLst/>
                <a:gdLst>
                  <a:gd name="T0" fmla="*/ 0 w 64"/>
                  <a:gd name="T1" fmla="*/ 64 h 76"/>
                  <a:gd name="T2" fmla="*/ 63 w 64"/>
                  <a:gd name="T3" fmla="*/ 0 h 76"/>
                  <a:gd name="T4" fmla="*/ 63 w 64"/>
                  <a:gd name="T5" fmla="*/ 32 h 76"/>
                  <a:gd name="T6" fmla="*/ 21 w 64"/>
                  <a:gd name="T7" fmla="*/ 75 h 76"/>
                  <a:gd name="T8" fmla="*/ 0 w 64"/>
                  <a:gd name="T9" fmla="*/ 64 h 76"/>
                  <a:gd name="T10" fmla="*/ 0 60000 65536"/>
                  <a:gd name="T11" fmla="*/ 0 60000 65536"/>
                  <a:gd name="T12" fmla="*/ 0 60000 65536"/>
                  <a:gd name="T13" fmla="*/ 0 60000 65536"/>
                  <a:gd name="T14" fmla="*/ 0 60000 65536"/>
                  <a:gd name="T15" fmla="*/ 0 w 64"/>
                  <a:gd name="T16" fmla="*/ 0 h 76"/>
                  <a:gd name="T17" fmla="*/ 64 w 64"/>
                  <a:gd name="T18" fmla="*/ 76 h 76"/>
                </a:gdLst>
                <a:ahLst/>
                <a:cxnLst>
                  <a:cxn ang="T10">
                    <a:pos x="T0" y="T1"/>
                  </a:cxn>
                  <a:cxn ang="T11">
                    <a:pos x="T2" y="T3"/>
                  </a:cxn>
                  <a:cxn ang="T12">
                    <a:pos x="T4" y="T5"/>
                  </a:cxn>
                  <a:cxn ang="T13">
                    <a:pos x="T6" y="T7"/>
                  </a:cxn>
                  <a:cxn ang="T14">
                    <a:pos x="T8" y="T9"/>
                  </a:cxn>
                </a:cxnLst>
                <a:rect l="T15" t="T16" r="T17" b="T18"/>
                <a:pathLst>
                  <a:path w="64" h="76">
                    <a:moveTo>
                      <a:pt x="0" y="64"/>
                    </a:moveTo>
                    <a:lnTo>
                      <a:pt x="63" y="0"/>
                    </a:lnTo>
                    <a:lnTo>
                      <a:pt x="63" y="32"/>
                    </a:lnTo>
                    <a:lnTo>
                      <a:pt x="21" y="75"/>
                    </a:lnTo>
                    <a:lnTo>
                      <a:pt x="0" y="64"/>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21" name="Freeform 108"/>
              <p:cNvSpPr>
                <a:spLocks/>
              </p:cNvSpPr>
              <p:nvPr/>
            </p:nvSpPr>
            <p:spPr bwMode="auto">
              <a:xfrm>
                <a:off x="4331" y="1666"/>
                <a:ext cx="168" cy="44"/>
              </a:xfrm>
              <a:custGeom>
                <a:avLst/>
                <a:gdLst>
                  <a:gd name="T0" fmla="*/ 0 w 168"/>
                  <a:gd name="T1" fmla="*/ 43 h 44"/>
                  <a:gd name="T2" fmla="*/ 125 w 168"/>
                  <a:gd name="T3" fmla="*/ 43 h 44"/>
                  <a:gd name="T4" fmla="*/ 167 w 168"/>
                  <a:gd name="T5" fmla="*/ 0 h 44"/>
                  <a:gd name="T6" fmla="*/ 42 w 168"/>
                  <a:gd name="T7" fmla="*/ 0 h 44"/>
                  <a:gd name="T8" fmla="*/ 0 w 168"/>
                  <a:gd name="T9" fmla="*/ 43 h 44"/>
                  <a:gd name="T10" fmla="*/ 0 60000 65536"/>
                  <a:gd name="T11" fmla="*/ 0 60000 65536"/>
                  <a:gd name="T12" fmla="*/ 0 60000 65536"/>
                  <a:gd name="T13" fmla="*/ 0 60000 65536"/>
                  <a:gd name="T14" fmla="*/ 0 60000 65536"/>
                  <a:gd name="T15" fmla="*/ 0 w 168"/>
                  <a:gd name="T16" fmla="*/ 0 h 44"/>
                  <a:gd name="T17" fmla="*/ 168 w 168"/>
                  <a:gd name="T18" fmla="*/ 44 h 44"/>
                </a:gdLst>
                <a:ahLst/>
                <a:cxnLst>
                  <a:cxn ang="T10">
                    <a:pos x="T0" y="T1"/>
                  </a:cxn>
                  <a:cxn ang="T11">
                    <a:pos x="T2" y="T3"/>
                  </a:cxn>
                  <a:cxn ang="T12">
                    <a:pos x="T4" y="T5"/>
                  </a:cxn>
                  <a:cxn ang="T13">
                    <a:pos x="T6" y="T7"/>
                  </a:cxn>
                  <a:cxn ang="T14">
                    <a:pos x="T8" y="T9"/>
                  </a:cxn>
                </a:cxnLst>
                <a:rect l="T15" t="T16" r="T17" b="T18"/>
                <a:pathLst>
                  <a:path w="168" h="44">
                    <a:moveTo>
                      <a:pt x="0" y="43"/>
                    </a:moveTo>
                    <a:lnTo>
                      <a:pt x="125" y="43"/>
                    </a:lnTo>
                    <a:lnTo>
                      <a:pt x="167" y="0"/>
                    </a:lnTo>
                    <a:lnTo>
                      <a:pt x="42" y="0"/>
                    </a:lnTo>
                    <a:lnTo>
                      <a:pt x="0" y="43"/>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22" name="Freeform 109"/>
              <p:cNvSpPr>
                <a:spLocks/>
              </p:cNvSpPr>
              <p:nvPr/>
            </p:nvSpPr>
            <p:spPr bwMode="auto">
              <a:xfrm>
                <a:off x="4301" y="1666"/>
                <a:ext cx="71" cy="66"/>
              </a:xfrm>
              <a:custGeom>
                <a:avLst/>
                <a:gdLst>
                  <a:gd name="T0" fmla="*/ 0 w 71"/>
                  <a:gd name="T1" fmla="*/ 65 h 66"/>
                  <a:gd name="T2" fmla="*/ 30 w 71"/>
                  <a:gd name="T3" fmla="*/ 43 h 66"/>
                  <a:gd name="T4" fmla="*/ 70 w 71"/>
                  <a:gd name="T5" fmla="*/ 0 h 66"/>
                  <a:gd name="T6" fmla="*/ 60 w 71"/>
                  <a:gd name="T7" fmla="*/ 0 h 66"/>
                  <a:gd name="T8" fmla="*/ 0 w 71"/>
                  <a:gd name="T9" fmla="*/ 65 h 66"/>
                  <a:gd name="T10" fmla="*/ 0 60000 65536"/>
                  <a:gd name="T11" fmla="*/ 0 60000 65536"/>
                  <a:gd name="T12" fmla="*/ 0 60000 65536"/>
                  <a:gd name="T13" fmla="*/ 0 60000 65536"/>
                  <a:gd name="T14" fmla="*/ 0 60000 65536"/>
                  <a:gd name="T15" fmla="*/ 0 w 71"/>
                  <a:gd name="T16" fmla="*/ 0 h 66"/>
                  <a:gd name="T17" fmla="*/ 71 w 71"/>
                  <a:gd name="T18" fmla="*/ 66 h 66"/>
                </a:gdLst>
                <a:ahLst/>
                <a:cxnLst>
                  <a:cxn ang="T10">
                    <a:pos x="T0" y="T1"/>
                  </a:cxn>
                  <a:cxn ang="T11">
                    <a:pos x="T2" y="T3"/>
                  </a:cxn>
                  <a:cxn ang="T12">
                    <a:pos x="T4" y="T5"/>
                  </a:cxn>
                  <a:cxn ang="T13">
                    <a:pos x="T6" y="T7"/>
                  </a:cxn>
                  <a:cxn ang="T14">
                    <a:pos x="T8" y="T9"/>
                  </a:cxn>
                </a:cxnLst>
                <a:rect l="T15" t="T16" r="T17" b="T18"/>
                <a:pathLst>
                  <a:path w="71" h="66">
                    <a:moveTo>
                      <a:pt x="0" y="65"/>
                    </a:moveTo>
                    <a:lnTo>
                      <a:pt x="30" y="43"/>
                    </a:lnTo>
                    <a:lnTo>
                      <a:pt x="70" y="0"/>
                    </a:lnTo>
                    <a:lnTo>
                      <a:pt x="60" y="0"/>
                    </a:lnTo>
                    <a:lnTo>
                      <a:pt x="0" y="65"/>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23" name="Freeform 110"/>
              <p:cNvSpPr>
                <a:spLocks/>
              </p:cNvSpPr>
              <p:nvPr/>
            </p:nvSpPr>
            <p:spPr bwMode="auto">
              <a:xfrm>
                <a:off x="4455" y="1666"/>
                <a:ext cx="75" cy="66"/>
              </a:xfrm>
              <a:custGeom>
                <a:avLst/>
                <a:gdLst>
                  <a:gd name="T0" fmla="*/ 11 w 75"/>
                  <a:gd name="T1" fmla="*/ 65 h 66"/>
                  <a:gd name="T2" fmla="*/ 0 w 75"/>
                  <a:gd name="T3" fmla="*/ 43 h 66"/>
                  <a:gd name="T4" fmla="*/ 42 w 75"/>
                  <a:gd name="T5" fmla="*/ 0 h 66"/>
                  <a:gd name="T6" fmla="*/ 74 w 75"/>
                  <a:gd name="T7" fmla="*/ 0 h 66"/>
                  <a:gd name="T8" fmla="*/ 11 w 75"/>
                  <a:gd name="T9" fmla="*/ 65 h 66"/>
                  <a:gd name="T10" fmla="*/ 0 60000 65536"/>
                  <a:gd name="T11" fmla="*/ 0 60000 65536"/>
                  <a:gd name="T12" fmla="*/ 0 60000 65536"/>
                  <a:gd name="T13" fmla="*/ 0 60000 65536"/>
                  <a:gd name="T14" fmla="*/ 0 60000 65536"/>
                  <a:gd name="T15" fmla="*/ 0 w 75"/>
                  <a:gd name="T16" fmla="*/ 0 h 66"/>
                  <a:gd name="T17" fmla="*/ 75 w 75"/>
                  <a:gd name="T18" fmla="*/ 66 h 66"/>
                </a:gdLst>
                <a:ahLst/>
                <a:cxnLst>
                  <a:cxn ang="T10">
                    <a:pos x="T0" y="T1"/>
                  </a:cxn>
                  <a:cxn ang="T11">
                    <a:pos x="T2" y="T3"/>
                  </a:cxn>
                  <a:cxn ang="T12">
                    <a:pos x="T4" y="T5"/>
                  </a:cxn>
                  <a:cxn ang="T13">
                    <a:pos x="T6" y="T7"/>
                  </a:cxn>
                  <a:cxn ang="T14">
                    <a:pos x="T8" y="T9"/>
                  </a:cxn>
                </a:cxnLst>
                <a:rect l="T15" t="T16" r="T17" b="T18"/>
                <a:pathLst>
                  <a:path w="75" h="66">
                    <a:moveTo>
                      <a:pt x="11" y="65"/>
                    </a:moveTo>
                    <a:lnTo>
                      <a:pt x="0" y="43"/>
                    </a:lnTo>
                    <a:lnTo>
                      <a:pt x="42" y="0"/>
                    </a:lnTo>
                    <a:lnTo>
                      <a:pt x="74" y="0"/>
                    </a:lnTo>
                    <a:lnTo>
                      <a:pt x="11" y="65"/>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24" name="Freeform 111"/>
              <p:cNvSpPr>
                <a:spLocks/>
              </p:cNvSpPr>
              <p:nvPr/>
            </p:nvSpPr>
            <p:spPr bwMode="auto">
              <a:xfrm>
                <a:off x="4301" y="1709"/>
                <a:ext cx="166" cy="23"/>
              </a:xfrm>
              <a:custGeom>
                <a:avLst/>
                <a:gdLst>
                  <a:gd name="T0" fmla="*/ 0 w 166"/>
                  <a:gd name="T1" fmla="*/ 22 h 23"/>
                  <a:gd name="T2" fmla="*/ 31 w 166"/>
                  <a:gd name="T3" fmla="*/ 0 h 23"/>
                  <a:gd name="T4" fmla="*/ 155 w 166"/>
                  <a:gd name="T5" fmla="*/ 0 h 23"/>
                  <a:gd name="T6" fmla="*/ 165 w 166"/>
                  <a:gd name="T7" fmla="*/ 22 h 23"/>
                  <a:gd name="T8" fmla="*/ 0 w 166"/>
                  <a:gd name="T9" fmla="*/ 22 h 23"/>
                  <a:gd name="T10" fmla="*/ 0 60000 65536"/>
                  <a:gd name="T11" fmla="*/ 0 60000 65536"/>
                  <a:gd name="T12" fmla="*/ 0 60000 65536"/>
                  <a:gd name="T13" fmla="*/ 0 60000 65536"/>
                  <a:gd name="T14" fmla="*/ 0 60000 65536"/>
                  <a:gd name="T15" fmla="*/ 0 w 166"/>
                  <a:gd name="T16" fmla="*/ 0 h 23"/>
                  <a:gd name="T17" fmla="*/ 166 w 166"/>
                  <a:gd name="T18" fmla="*/ 23 h 23"/>
                </a:gdLst>
                <a:ahLst/>
                <a:cxnLst>
                  <a:cxn ang="T10">
                    <a:pos x="T0" y="T1"/>
                  </a:cxn>
                  <a:cxn ang="T11">
                    <a:pos x="T2" y="T3"/>
                  </a:cxn>
                  <a:cxn ang="T12">
                    <a:pos x="T4" y="T5"/>
                  </a:cxn>
                  <a:cxn ang="T13">
                    <a:pos x="T6" y="T7"/>
                  </a:cxn>
                  <a:cxn ang="T14">
                    <a:pos x="T8" y="T9"/>
                  </a:cxn>
                </a:cxnLst>
                <a:rect l="T15" t="T16" r="T17" b="T18"/>
                <a:pathLst>
                  <a:path w="166" h="23">
                    <a:moveTo>
                      <a:pt x="0" y="22"/>
                    </a:moveTo>
                    <a:lnTo>
                      <a:pt x="31" y="0"/>
                    </a:lnTo>
                    <a:lnTo>
                      <a:pt x="155" y="0"/>
                    </a:lnTo>
                    <a:lnTo>
                      <a:pt x="165" y="22"/>
                    </a:lnTo>
                    <a:lnTo>
                      <a:pt x="0" y="22"/>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25" name="Freeform 112"/>
              <p:cNvSpPr>
                <a:spLocks/>
              </p:cNvSpPr>
              <p:nvPr/>
            </p:nvSpPr>
            <p:spPr bwMode="auto">
              <a:xfrm>
                <a:off x="4165" y="1666"/>
                <a:ext cx="167" cy="44"/>
              </a:xfrm>
              <a:custGeom>
                <a:avLst/>
                <a:gdLst>
                  <a:gd name="T0" fmla="*/ 0 w 167"/>
                  <a:gd name="T1" fmla="*/ 43 h 44"/>
                  <a:gd name="T2" fmla="*/ 125 w 167"/>
                  <a:gd name="T3" fmla="*/ 43 h 44"/>
                  <a:gd name="T4" fmla="*/ 166 w 167"/>
                  <a:gd name="T5" fmla="*/ 0 h 44"/>
                  <a:gd name="T6" fmla="*/ 42 w 167"/>
                  <a:gd name="T7" fmla="*/ 0 h 44"/>
                  <a:gd name="T8" fmla="*/ 0 w 167"/>
                  <a:gd name="T9" fmla="*/ 43 h 44"/>
                  <a:gd name="T10" fmla="*/ 0 60000 65536"/>
                  <a:gd name="T11" fmla="*/ 0 60000 65536"/>
                  <a:gd name="T12" fmla="*/ 0 60000 65536"/>
                  <a:gd name="T13" fmla="*/ 0 60000 65536"/>
                  <a:gd name="T14" fmla="*/ 0 60000 65536"/>
                  <a:gd name="T15" fmla="*/ 0 w 167"/>
                  <a:gd name="T16" fmla="*/ 0 h 44"/>
                  <a:gd name="T17" fmla="*/ 167 w 167"/>
                  <a:gd name="T18" fmla="*/ 44 h 44"/>
                </a:gdLst>
                <a:ahLst/>
                <a:cxnLst>
                  <a:cxn ang="T10">
                    <a:pos x="T0" y="T1"/>
                  </a:cxn>
                  <a:cxn ang="T11">
                    <a:pos x="T2" y="T3"/>
                  </a:cxn>
                  <a:cxn ang="T12">
                    <a:pos x="T4" y="T5"/>
                  </a:cxn>
                  <a:cxn ang="T13">
                    <a:pos x="T6" y="T7"/>
                  </a:cxn>
                  <a:cxn ang="T14">
                    <a:pos x="T8" y="T9"/>
                  </a:cxn>
                </a:cxnLst>
                <a:rect l="T15" t="T16" r="T17" b="T18"/>
                <a:pathLst>
                  <a:path w="167" h="44">
                    <a:moveTo>
                      <a:pt x="0" y="43"/>
                    </a:moveTo>
                    <a:lnTo>
                      <a:pt x="125" y="43"/>
                    </a:lnTo>
                    <a:lnTo>
                      <a:pt x="166" y="0"/>
                    </a:lnTo>
                    <a:lnTo>
                      <a:pt x="42" y="0"/>
                    </a:lnTo>
                    <a:lnTo>
                      <a:pt x="0" y="43"/>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26" name="Freeform 113"/>
              <p:cNvSpPr>
                <a:spLocks/>
              </p:cNvSpPr>
              <p:nvPr/>
            </p:nvSpPr>
            <p:spPr bwMode="auto">
              <a:xfrm>
                <a:off x="4134" y="1666"/>
                <a:ext cx="75" cy="66"/>
              </a:xfrm>
              <a:custGeom>
                <a:avLst/>
                <a:gdLst>
                  <a:gd name="T0" fmla="*/ 0 w 75"/>
                  <a:gd name="T1" fmla="*/ 65 h 66"/>
                  <a:gd name="T2" fmla="*/ 32 w 75"/>
                  <a:gd name="T3" fmla="*/ 43 h 66"/>
                  <a:gd name="T4" fmla="*/ 74 w 75"/>
                  <a:gd name="T5" fmla="*/ 0 h 66"/>
                  <a:gd name="T6" fmla="*/ 63 w 75"/>
                  <a:gd name="T7" fmla="*/ 0 h 66"/>
                  <a:gd name="T8" fmla="*/ 0 w 75"/>
                  <a:gd name="T9" fmla="*/ 65 h 66"/>
                  <a:gd name="T10" fmla="*/ 0 60000 65536"/>
                  <a:gd name="T11" fmla="*/ 0 60000 65536"/>
                  <a:gd name="T12" fmla="*/ 0 60000 65536"/>
                  <a:gd name="T13" fmla="*/ 0 60000 65536"/>
                  <a:gd name="T14" fmla="*/ 0 60000 65536"/>
                  <a:gd name="T15" fmla="*/ 0 w 75"/>
                  <a:gd name="T16" fmla="*/ 0 h 66"/>
                  <a:gd name="T17" fmla="*/ 75 w 75"/>
                  <a:gd name="T18" fmla="*/ 66 h 66"/>
                </a:gdLst>
                <a:ahLst/>
                <a:cxnLst>
                  <a:cxn ang="T10">
                    <a:pos x="T0" y="T1"/>
                  </a:cxn>
                  <a:cxn ang="T11">
                    <a:pos x="T2" y="T3"/>
                  </a:cxn>
                  <a:cxn ang="T12">
                    <a:pos x="T4" y="T5"/>
                  </a:cxn>
                  <a:cxn ang="T13">
                    <a:pos x="T6" y="T7"/>
                  </a:cxn>
                  <a:cxn ang="T14">
                    <a:pos x="T8" y="T9"/>
                  </a:cxn>
                </a:cxnLst>
                <a:rect l="T15" t="T16" r="T17" b="T18"/>
                <a:pathLst>
                  <a:path w="75" h="66">
                    <a:moveTo>
                      <a:pt x="0" y="65"/>
                    </a:moveTo>
                    <a:lnTo>
                      <a:pt x="32" y="43"/>
                    </a:lnTo>
                    <a:lnTo>
                      <a:pt x="74" y="0"/>
                    </a:lnTo>
                    <a:lnTo>
                      <a:pt x="63" y="0"/>
                    </a:lnTo>
                    <a:lnTo>
                      <a:pt x="0" y="65"/>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27" name="Freeform 114"/>
              <p:cNvSpPr>
                <a:spLocks/>
              </p:cNvSpPr>
              <p:nvPr/>
            </p:nvSpPr>
            <p:spPr bwMode="auto">
              <a:xfrm>
                <a:off x="4290" y="1666"/>
                <a:ext cx="73" cy="66"/>
              </a:xfrm>
              <a:custGeom>
                <a:avLst/>
                <a:gdLst>
                  <a:gd name="T0" fmla="*/ 10 w 73"/>
                  <a:gd name="T1" fmla="*/ 65 h 66"/>
                  <a:gd name="T2" fmla="*/ 0 w 73"/>
                  <a:gd name="T3" fmla="*/ 43 h 66"/>
                  <a:gd name="T4" fmla="*/ 41 w 73"/>
                  <a:gd name="T5" fmla="*/ 0 h 66"/>
                  <a:gd name="T6" fmla="*/ 72 w 73"/>
                  <a:gd name="T7" fmla="*/ 0 h 66"/>
                  <a:gd name="T8" fmla="*/ 10 w 73"/>
                  <a:gd name="T9" fmla="*/ 65 h 66"/>
                  <a:gd name="T10" fmla="*/ 0 60000 65536"/>
                  <a:gd name="T11" fmla="*/ 0 60000 65536"/>
                  <a:gd name="T12" fmla="*/ 0 60000 65536"/>
                  <a:gd name="T13" fmla="*/ 0 60000 65536"/>
                  <a:gd name="T14" fmla="*/ 0 60000 65536"/>
                  <a:gd name="T15" fmla="*/ 0 w 73"/>
                  <a:gd name="T16" fmla="*/ 0 h 66"/>
                  <a:gd name="T17" fmla="*/ 73 w 73"/>
                  <a:gd name="T18" fmla="*/ 66 h 66"/>
                </a:gdLst>
                <a:ahLst/>
                <a:cxnLst>
                  <a:cxn ang="T10">
                    <a:pos x="T0" y="T1"/>
                  </a:cxn>
                  <a:cxn ang="T11">
                    <a:pos x="T2" y="T3"/>
                  </a:cxn>
                  <a:cxn ang="T12">
                    <a:pos x="T4" y="T5"/>
                  </a:cxn>
                  <a:cxn ang="T13">
                    <a:pos x="T6" y="T7"/>
                  </a:cxn>
                  <a:cxn ang="T14">
                    <a:pos x="T8" y="T9"/>
                  </a:cxn>
                </a:cxnLst>
                <a:rect l="T15" t="T16" r="T17" b="T18"/>
                <a:pathLst>
                  <a:path w="73" h="66">
                    <a:moveTo>
                      <a:pt x="10" y="65"/>
                    </a:moveTo>
                    <a:lnTo>
                      <a:pt x="0" y="43"/>
                    </a:lnTo>
                    <a:lnTo>
                      <a:pt x="41" y="0"/>
                    </a:lnTo>
                    <a:lnTo>
                      <a:pt x="72" y="0"/>
                    </a:lnTo>
                    <a:lnTo>
                      <a:pt x="10" y="65"/>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28" name="Freeform 115"/>
              <p:cNvSpPr>
                <a:spLocks/>
              </p:cNvSpPr>
              <p:nvPr/>
            </p:nvSpPr>
            <p:spPr bwMode="auto">
              <a:xfrm>
                <a:off x="4134" y="1709"/>
                <a:ext cx="168" cy="23"/>
              </a:xfrm>
              <a:custGeom>
                <a:avLst/>
                <a:gdLst>
                  <a:gd name="T0" fmla="*/ 0 w 168"/>
                  <a:gd name="T1" fmla="*/ 22 h 23"/>
                  <a:gd name="T2" fmla="*/ 31 w 168"/>
                  <a:gd name="T3" fmla="*/ 0 h 23"/>
                  <a:gd name="T4" fmla="*/ 157 w 168"/>
                  <a:gd name="T5" fmla="*/ 0 h 23"/>
                  <a:gd name="T6" fmla="*/ 167 w 168"/>
                  <a:gd name="T7" fmla="*/ 22 h 23"/>
                  <a:gd name="T8" fmla="*/ 0 w 168"/>
                  <a:gd name="T9" fmla="*/ 22 h 23"/>
                  <a:gd name="T10" fmla="*/ 0 60000 65536"/>
                  <a:gd name="T11" fmla="*/ 0 60000 65536"/>
                  <a:gd name="T12" fmla="*/ 0 60000 65536"/>
                  <a:gd name="T13" fmla="*/ 0 60000 65536"/>
                  <a:gd name="T14" fmla="*/ 0 60000 65536"/>
                  <a:gd name="T15" fmla="*/ 0 w 168"/>
                  <a:gd name="T16" fmla="*/ 0 h 23"/>
                  <a:gd name="T17" fmla="*/ 168 w 168"/>
                  <a:gd name="T18" fmla="*/ 23 h 23"/>
                </a:gdLst>
                <a:ahLst/>
                <a:cxnLst>
                  <a:cxn ang="T10">
                    <a:pos x="T0" y="T1"/>
                  </a:cxn>
                  <a:cxn ang="T11">
                    <a:pos x="T2" y="T3"/>
                  </a:cxn>
                  <a:cxn ang="T12">
                    <a:pos x="T4" y="T5"/>
                  </a:cxn>
                  <a:cxn ang="T13">
                    <a:pos x="T6" y="T7"/>
                  </a:cxn>
                  <a:cxn ang="T14">
                    <a:pos x="T8" y="T9"/>
                  </a:cxn>
                </a:cxnLst>
                <a:rect l="T15" t="T16" r="T17" b="T18"/>
                <a:pathLst>
                  <a:path w="168" h="23">
                    <a:moveTo>
                      <a:pt x="0" y="22"/>
                    </a:moveTo>
                    <a:lnTo>
                      <a:pt x="31" y="0"/>
                    </a:lnTo>
                    <a:lnTo>
                      <a:pt x="157" y="0"/>
                    </a:lnTo>
                    <a:lnTo>
                      <a:pt x="167" y="22"/>
                    </a:lnTo>
                    <a:lnTo>
                      <a:pt x="0" y="22"/>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29" name="Freeform 116"/>
              <p:cNvSpPr>
                <a:spLocks/>
              </p:cNvSpPr>
              <p:nvPr/>
            </p:nvSpPr>
            <p:spPr bwMode="auto">
              <a:xfrm>
                <a:off x="4560" y="1602"/>
                <a:ext cx="166" cy="44"/>
              </a:xfrm>
              <a:custGeom>
                <a:avLst/>
                <a:gdLst>
                  <a:gd name="T0" fmla="*/ 0 w 166"/>
                  <a:gd name="T1" fmla="*/ 43 h 44"/>
                  <a:gd name="T2" fmla="*/ 124 w 166"/>
                  <a:gd name="T3" fmla="*/ 43 h 44"/>
                  <a:gd name="T4" fmla="*/ 165 w 166"/>
                  <a:gd name="T5" fmla="*/ 0 h 44"/>
                  <a:gd name="T6" fmla="*/ 41 w 166"/>
                  <a:gd name="T7" fmla="*/ 0 h 44"/>
                  <a:gd name="T8" fmla="*/ 0 w 166"/>
                  <a:gd name="T9" fmla="*/ 43 h 44"/>
                  <a:gd name="T10" fmla="*/ 0 60000 65536"/>
                  <a:gd name="T11" fmla="*/ 0 60000 65536"/>
                  <a:gd name="T12" fmla="*/ 0 60000 65536"/>
                  <a:gd name="T13" fmla="*/ 0 60000 65536"/>
                  <a:gd name="T14" fmla="*/ 0 60000 65536"/>
                  <a:gd name="T15" fmla="*/ 0 w 166"/>
                  <a:gd name="T16" fmla="*/ 0 h 44"/>
                  <a:gd name="T17" fmla="*/ 166 w 166"/>
                  <a:gd name="T18" fmla="*/ 44 h 44"/>
                </a:gdLst>
                <a:ahLst/>
                <a:cxnLst>
                  <a:cxn ang="T10">
                    <a:pos x="T0" y="T1"/>
                  </a:cxn>
                  <a:cxn ang="T11">
                    <a:pos x="T2" y="T3"/>
                  </a:cxn>
                  <a:cxn ang="T12">
                    <a:pos x="T4" y="T5"/>
                  </a:cxn>
                  <a:cxn ang="T13">
                    <a:pos x="T6" y="T7"/>
                  </a:cxn>
                  <a:cxn ang="T14">
                    <a:pos x="T8" y="T9"/>
                  </a:cxn>
                </a:cxnLst>
                <a:rect l="T15" t="T16" r="T17" b="T18"/>
                <a:pathLst>
                  <a:path w="166" h="44">
                    <a:moveTo>
                      <a:pt x="0" y="43"/>
                    </a:moveTo>
                    <a:lnTo>
                      <a:pt x="124" y="43"/>
                    </a:lnTo>
                    <a:lnTo>
                      <a:pt x="165" y="0"/>
                    </a:lnTo>
                    <a:lnTo>
                      <a:pt x="41" y="0"/>
                    </a:lnTo>
                    <a:lnTo>
                      <a:pt x="0" y="43"/>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30" name="Freeform 117"/>
              <p:cNvSpPr>
                <a:spLocks/>
              </p:cNvSpPr>
              <p:nvPr/>
            </p:nvSpPr>
            <p:spPr bwMode="auto">
              <a:xfrm>
                <a:off x="4529" y="1602"/>
                <a:ext cx="71" cy="65"/>
              </a:xfrm>
              <a:custGeom>
                <a:avLst/>
                <a:gdLst>
                  <a:gd name="T0" fmla="*/ 0 w 71"/>
                  <a:gd name="T1" fmla="*/ 64 h 65"/>
                  <a:gd name="T2" fmla="*/ 30 w 71"/>
                  <a:gd name="T3" fmla="*/ 43 h 65"/>
                  <a:gd name="T4" fmla="*/ 70 w 71"/>
                  <a:gd name="T5" fmla="*/ 0 h 65"/>
                  <a:gd name="T6" fmla="*/ 60 w 71"/>
                  <a:gd name="T7" fmla="*/ 0 h 65"/>
                  <a:gd name="T8" fmla="*/ 0 w 71"/>
                  <a:gd name="T9" fmla="*/ 64 h 65"/>
                  <a:gd name="T10" fmla="*/ 0 60000 65536"/>
                  <a:gd name="T11" fmla="*/ 0 60000 65536"/>
                  <a:gd name="T12" fmla="*/ 0 60000 65536"/>
                  <a:gd name="T13" fmla="*/ 0 60000 65536"/>
                  <a:gd name="T14" fmla="*/ 0 60000 65536"/>
                  <a:gd name="T15" fmla="*/ 0 w 71"/>
                  <a:gd name="T16" fmla="*/ 0 h 65"/>
                  <a:gd name="T17" fmla="*/ 71 w 71"/>
                  <a:gd name="T18" fmla="*/ 65 h 65"/>
                </a:gdLst>
                <a:ahLst/>
                <a:cxnLst>
                  <a:cxn ang="T10">
                    <a:pos x="T0" y="T1"/>
                  </a:cxn>
                  <a:cxn ang="T11">
                    <a:pos x="T2" y="T3"/>
                  </a:cxn>
                  <a:cxn ang="T12">
                    <a:pos x="T4" y="T5"/>
                  </a:cxn>
                  <a:cxn ang="T13">
                    <a:pos x="T6" y="T7"/>
                  </a:cxn>
                  <a:cxn ang="T14">
                    <a:pos x="T8" y="T9"/>
                  </a:cxn>
                </a:cxnLst>
                <a:rect l="T15" t="T16" r="T17" b="T18"/>
                <a:pathLst>
                  <a:path w="71" h="65">
                    <a:moveTo>
                      <a:pt x="0" y="64"/>
                    </a:moveTo>
                    <a:lnTo>
                      <a:pt x="30" y="43"/>
                    </a:lnTo>
                    <a:lnTo>
                      <a:pt x="70" y="0"/>
                    </a:lnTo>
                    <a:lnTo>
                      <a:pt x="60" y="0"/>
                    </a:lnTo>
                    <a:lnTo>
                      <a:pt x="0" y="64"/>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31" name="Freeform 118"/>
              <p:cNvSpPr>
                <a:spLocks/>
              </p:cNvSpPr>
              <p:nvPr/>
            </p:nvSpPr>
            <p:spPr bwMode="auto">
              <a:xfrm>
                <a:off x="4684" y="1602"/>
                <a:ext cx="72" cy="65"/>
              </a:xfrm>
              <a:custGeom>
                <a:avLst/>
                <a:gdLst>
                  <a:gd name="T0" fmla="*/ 10 w 72"/>
                  <a:gd name="T1" fmla="*/ 64 h 65"/>
                  <a:gd name="T2" fmla="*/ 0 w 72"/>
                  <a:gd name="T3" fmla="*/ 43 h 65"/>
                  <a:gd name="T4" fmla="*/ 41 w 72"/>
                  <a:gd name="T5" fmla="*/ 0 h 65"/>
                  <a:gd name="T6" fmla="*/ 71 w 72"/>
                  <a:gd name="T7" fmla="*/ 0 h 65"/>
                  <a:gd name="T8" fmla="*/ 10 w 72"/>
                  <a:gd name="T9" fmla="*/ 64 h 65"/>
                  <a:gd name="T10" fmla="*/ 0 60000 65536"/>
                  <a:gd name="T11" fmla="*/ 0 60000 65536"/>
                  <a:gd name="T12" fmla="*/ 0 60000 65536"/>
                  <a:gd name="T13" fmla="*/ 0 60000 65536"/>
                  <a:gd name="T14" fmla="*/ 0 60000 65536"/>
                  <a:gd name="T15" fmla="*/ 0 w 72"/>
                  <a:gd name="T16" fmla="*/ 0 h 65"/>
                  <a:gd name="T17" fmla="*/ 72 w 72"/>
                  <a:gd name="T18" fmla="*/ 65 h 65"/>
                </a:gdLst>
                <a:ahLst/>
                <a:cxnLst>
                  <a:cxn ang="T10">
                    <a:pos x="T0" y="T1"/>
                  </a:cxn>
                  <a:cxn ang="T11">
                    <a:pos x="T2" y="T3"/>
                  </a:cxn>
                  <a:cxn ang="T12">
                    <a:pos x="T4" y="T5"/>
                  </a:cxn>
                  <a:cxn ang="T13">
                    <a:pos x="T6" y="T7"/>
                  </a:cxn>
                  <a:cxn ang="T14">
                    <a:pos x="T8" y="T9"/>
                  </a:cxn>
                </a:cxnLst>
                <a:rect l="T15" t="T16" r="T17" b="T18"/>
                <a:pathLst>
                  <a:path w="72" h="65">
                    <a:moveTo>
                      <a:pt x="10" y="64"/>
                    </a:moveTo>
                    <a:lnTo>
                      <a:pt x="0" y="43"/>
                    </a:lnTo>
                    <a:lnTo>
                      <a:pt x="41" y="0"/>
                    </a:lnTo>
                    <a:lnTo>
                      <a:pt x="71" y="0"/>
                    </a:lnTo>
                    <a:lnTo>
                      <a:pt x="10" y="64"/>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32" name="Freeform 119"/>
              <p:cNvSpPr>
                <a:spLocks/>
              </p:cNvSpPr>
              <p:nvPr/>
            </p:nvSpPr>
            <p:spPr bwMode="auto">
              <a:xfrm>
                <a:off x="4529" y="1645"/>
                <a:ext cx="165" cy="22"/>
              </a:xfrm>
              <a:custGeom>
                <a:avLst/>
                <a:gdLst>
                  <a:gd name="T0" fmla="*/ 0 w 165"/>
                  <a:gd name="T1" fmla="*/ 21 h 22"/>
                  <a:gd name="T2" fmla="*/ 31 w 165"/>
                  <a:gd name="T3" fmla="*/ 0 h 22"/>
                  <a:gd name="T4" fmla="*/ 154 w 165"/>
                  <a:gd name="T5" fmla="*/ 0 h 22"/>
                  <a:gd name="T6" fmla="*/ 164 w 165"/>
                  <a:gd name="T7" fmla="*/ 21 h 22"/>
                  <a:gd name="T8" fmla="*/ 0 w 165"/>
                  <a:gd name="T9" fmla="*/ 21 h 22"/>
                  <a:gd name="T10" fmla="*/ 0 60000 65536"/>
                  <a:gd name="T11" fmla="*/ 0 60000 65536"/>
                  <a:gd name="T12" fmla="*/ 0 60000 65536"/>
                  <a:gd name="T13" fmla="*/ 0 60000 65536"/>
                  <a:gd name="T14" fmla="*/ 0 60000 65536"/>
                  <a:gd name="T15" fmla="*/ 0 w 165"/>
                  <a:gd name="T16" fmla="*/ 0 h 22"/>
                  <a:gd name="T17" fmla="*/ 165 w 165"/>
                  <a:gd name="T18" fmla="*/ 22 h 22"/>
                </a:gdLst>
                <a:ahLst/>
                <a:cxnLst>
                  <a:cxn ang="T10">
                    <a:pos x="T0" y="T1"/>
                  </a:cxn>
                  <a:cxn ang="T11">
                    <a:pos x="T2" y="T3"/>
                  </a:cxn>
                  <a:cxn ang="T12">
                    <a:pos x="T4" y="T5"/>
                  </a:cxn>
                  <a:cxn ang="T13">
                    <a:pos x="T6" y="T7"/>
                  </a:cxn>
                  <a:cxn ang="T14">
                    <a:pos x="T8" y="T9"/>
                  </a:cxn>
                </a:cxnLst>
                <a:rect l="T15" t="T16" r="T17" b="T18"/>
                <a:pathLst>
                  <a:path w="165" h="22">
                    <a:moveTo>
                      <a:pt x="0" y="21"/>
                    </a:moveTo>
                    <a:lnTo>
                      <a:pt x="31" y="0"/>
                    </a:lnTo>
                    <a:lnTo>
                      <a:pt x="154" y="0"/>
                    </a:lnTo>
                    <a:lnTo>
                      <a:pt x="164" y="21"/>
                    </a:lnTo>
                    <a:lnTo>
                      <a:pt x="0" y="21"/>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33" name="Freeform 120"/>
              <p:cNvSpPr>
                <a:spLocks/>
              </p:cNvSpPr>
              <p:nvPr/>
            </p:nvSpPr>
            <p:spPr bwMode="auto">
              <a:xfrm>
                <a:off x="4392" y="1602"/>
                <a:ext cx="169" cy="44"/>
              </a:xfrm>
              <a:custGeom>
                <a:avLst/>
                <a:gdLst>
                  <a:gd name="T0" fmla="*/ 0 w 169"/>
                  <a:gd name="T1" fmla="*/ 43 h 44"/>
                  <a:gd name="T2" fmla="*/ 126 w 169"/>
                  <a:gd name="T3" fmla="*/ 43 h 44"/>
                  <a:gd name="T4" fmla="*/ 168 w 169"/>
                  <a:gd name="T5" fmla="*/ 0 h 44"/>
                  <a:gd name="T6" fmla="*/ 42 w 169"/>
                  <a:gd name="T7" fmla="*/ 0 h 44"/>
                  <a:gd name="T8" fmla="*/ 0 w 169"/>
                  <a:gd name="T9" fmla="*/ 43 h 44"/>
                  <a:gd name="T10" fmla="*/ 0 60000 65536"/>
                  <a:gd name="T11" fmla="*/ 0 60000 65536"/>
                  <a:gd name="T12" fmla="*/ 0 60000 65536"/>
                  <a:gd name="T13" fmla="*/ 0 60000 65536"/>
                  <a:gd name="T14" fmla="*/ 0 60000 65536"/>
                  <a:gd name="T15" fmla="*/ 0 w 169"/>
                  <a:gd name="T16" fmla="*/ 0 h 44"/>
                  <a:gd name="T17" fmla="*/ 169 w 169"/>
                  <a:gd name="T18" fmla="*/ 44 h 44"/>
                </a:gdLst>
                <a:ahLst/>
                <a:cxnLst>
                  <a:cxn ang="T10">
                    <a:pos x="T0" y="T1"/>
                  </a:cxn>
                  <a:cxn ang="T11">
                    <a:pos x="T2" y="T3"/>
                  </a:cxn>
                  <a:cxn ang="T12">
                    <a:pos x="T4" y="T5"/>
                  </a:cxn>
                  <a:cxn ang="T13">
                    <a:pos x="T6" y="T7"/>
                  </a:cxn>
                  <a:cxn ang="T14">
                    <a:pos x="T8" y="T9"/>
                  </a:cxn>
                </a:cxnLst>
                <a:rect l="T15" t="T16" r="T17" b="T18"/>
                <a:pathLst>
                  <a:path w="169" h="44">
                    <a:moveTo>
                      <a:pt x="0" y="43"/>
                    </a:moveTo>
                    <a:lnTo>
                      <a:pt x="126" y="43"/>
                    </a:lnTo>
                    <a:lnTo>
                      <a:pt x="168" y="0"/>
                    </a:lnTo>
                    <a:lnTo>
                      <a:pt x="42" y="0"/>
                    </a:lnTo>
                    <a:lnTo>
                      <a:pt x="0" y="43"/>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34" name="Freeform 121"/>
              <p:cNvSpPr>
                <a:spLocks/>
              </p:cNvSpPr>
              <p:nvPr/>
            </p:nvSpPr>
            <p:spPr bwMode="auto">
              <a:xfrm>
                <a:off x="4362" y="1602"/>
                <a:ext cx="73" cy="65"/>
              </a:xfrm>
              <a:custGeom>
                <a:avLst/>
                <a:gdLst>
                  <a:gd name="T0" fmla="*/ 0 w 73"/>
                  <a:gd name="T1" fmla="*/ 64 h 65"/>
                  <a:gd name="T2" fmla="*/ 31 w 73"/>
                  <a:gd name="T3" fmla="*/ 43 h 65"/>
                  <a:gd name="T4" fmla="*/ 72 w 73"/>
                  <a:gd name="T5" fmla="*/ 0 h 65"/>
                  <a:gd name="T6" fmla="*/ 62 w 73"/>
                  <a:gd name="T7" fmla="*/ 0 h 65"/>
                  <a:gd name="T8" fmla="*/ 0 w 73"/>
                  <a:gd name="T9" fmla="*/ 64 h 65"/>
                  <a:gd name="T10" fmla="*/ 0 60000 65536"/>
                  <a:gd name="T11" fmla="*/ 0 60000 65536"/>
                  <a:gd name="T12" fmla="*/ 0 60000 65536"/>
                  <a:gd name="T13" fmla="*/ 0 60000 65536"/>
                  <a:gd name="T14" fmla="*/ 0 60000 65536"/>
                  <a:gd name="T15" fmla="*/ 0 w 73"/>
                  <a:gd name="T16" fmla="*/ 0 h 65"/>
                  <a:gd name="T17" fmla="*/ 73 w 73"/>
                  <a:gd name="T18" fmla="*/ 65 h 65"/>
                </a:gdLst>
                <a:ahLst/>
                <a:cxnLst>
                  <a:cxn ang="T10">
                    <a:pos x="T0" y="T1"/>
                  </a:cxn>
                  <a:cxn ang="T11">
                    <a:pos x="T2" y="T3"/>
                  </a:cxn>
                  <a:cxn ang="T12">
                    <a:pos x="T4" y="T5"/>
                  </a:cxn>
                  <a:cxn ang="T13">
                    <a:pos x="T6" y="T7"/>
                  </a:cxn>
                  <a:cxn ang="T14">
                    <a:pos x="T8" y="T9"/>
                  </a:cxn>
                </a:cxnLst>
                <a:rect l="T15" t="T16" r="T17" b="T18"/>
                <a:pathLst>
                  <a:path w="73" h="65">
                    <a:moveTo>
                      <a:pt x="0" y="64"/>
                    </a:moveTo>
                    <a:lnTo>
                      <a:pt x="31" y="43"/>
                    </a:lnTo>
                    <a:lnTo>
                      <a:pt x="72" y="0"/>
                    </a:lnTo>
                    <a:lnTo>
                      <a:pt x="62" y="0"/>
                    </a:lnTo>
                    <a:lnTo>
                      <a:pt x="0" y="64"/>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35" name="Freeform 122"/>
              <p:cNvSpPr>
                <a:spLocks/>
              </p:cNvSpPr>
              <p:nvPr/>
            </p:nvSpPr>
            <p:spPr bwMode="auto">
              <a:xfrm>
                <a:off x="4518" y="1602"/>
                <a:ext cx="73" cy="65"/>
              </a:xfrm>
              <a:custGeom>
                <a:avLst/>
                <a:gdLst>
                  <a:gd name="T0" fmla="*/ 10 w 73"/>
                  <a:gd name="T1" fmla="*/ 64 h 65"/>
                  <a:gd name="T2" fmla="*/ 0 w 73"/>
                  <a:gd name="T3" fmla="*/ 43 h 65"/>
                  <a:gd name="T4" fmla="*/ 41 w 73"/>
                  <a:gd name="T5" fmla="*/ 0 h 65"/>
                  <a:gd name="T6" fmla="*/ 72 w 73"/>
                  <a:gd name="T7" fmla="*/ 0 h 65"/>
                  <a:gd name="T8" fmla="*/ 10 w 73"/>
                  <a:gd name="T9" fmla="*/ 64 h 65"/>
                  <a:gd name="T10" fmla="*/ 0 60000 65536"/>
                  <a:gd name="T11" fmla="*/ 0 60000 65536"/>
                  <a:gd name="T12" fmla="*/ 0 60000 65536"/>
                  <a:gd name="T13" fmla="*/ 0 60000 65536"/>
                  <a:gd name="T14" fmla="*/ 0 60000 65536"/>
                  <a:gd name="T15" fmla="*/ 0 w 73"/>
                  <a:gd name="T16" fmla="*/ 0 h 65"/>
                  <a:gd name="T17" fmla="*/ 73 w 73"/>
                  <a:gd name="T18" fmla="*/ 65 h 65"/>
                </a:gdLst>
                <a:ahLst/>
                <a:cxnLst>
                  <a:cxn ang="T10">
                    <a:pos x="T0" y="T1"/>
                  </a:cxn>
                  <a:cxn ang="T11">
                    <a:pos x="T2" y="T3"/>
                  </a:cxn>
                  <a:cxn ang="T12">
                    <a:pos x="T4" y="T5"/>
                  </a:cxn>
                  <a:cxn ang="T13">
                    <a:pos x="T6" y="T7"/>
                  </a:cxn>
                  <a:cxn ang="T14">
                    <a:pos x="T8" y="T9"/>
                  </a:cxn>
                </a:cxnLst>
                <a:rect l="T15" t="T16" r="T17" b="T18"/>
                <a:pathLst>
                  <a:path w="73" h="65">
                    <a:moveTo>
                      <a:pt x="10" y="64"/>
                    </a:moveTo>
                    <a:lnTo>
                      <a:pt x="0" y="43"/>
                    </a:lnTo>
                    <a:lnTo>
                      <a:pt x="41" y="0"/>
                    </a:lnTo>
                    <a:lnTo>
                      <a:pt x="72" y="0"/>
                    </a:lnTo>
                    <a:lnTo>
                      <a:pt x="10" y="64"/>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36" name="Freeform 123"/>
              <p:cNvSpPr>
                <a:spLocks/>
              </p:cNvSpPr>
              <p:nvPr/>
            </p:nvSpPr>
            <p:spPr bwMode="auto">
              <a:xfrm>
                <a:off x="4362" y="1645"/>
                <a:ext cx="168" cy="22"/>
              </a:xfrm>
              <a:custGeom>
                <a:avLst/>
                <a:gdLst>
                  <a:gd name="T0" fmla="*/ 0 w 168"/>
                  <a:gd name="T1" fmla="*/ 21 h 22"/>
                  <a:gd name="T2" fmla="*/ 31 w 168"/>
                  <a:gd name="T3" fmla="*/ 0 h 22"/>
                  <a:gd name="T4" fmla="*/ 157 w 168"/>
                  <a:gd name="T5" fmla="*/ 0 h 22"/>
                  <a:gd name="T6" fmla="*/ 167 w 168"/>
                  <a:gd name="T7" fmla="*/ 21 h 22"/>
                  <a:gd name="T8" fmla="*/ 0 w 168"/>
                  <a:gd name="T9" fmla="*/ 21 h 22"/>
                  <a:gd name="T10" fmla="*/ 0 60000 65536"/>
                  <a:gd name="T11" fmla="*/ 0 60000 65536"/>
                  <a:gd name="T12" fmla="*/ 0 60000 65536"/>
                  <a:gd name="T13" fmla="*/ 0 60000 65536"/>
                  <a:gd name="T14" fmla="*/ 0 60000 65536"/>
                  <a:gd name="T15" fmla="*/ 0 w 168"/>
                  <a:gd name="T16" fmla="*/ 0 h 22"/>
                  <a:gd name="T17" fmla="*/ 168 w 168"/>
                  <a:gd name="T18" fmla="*/ 22 h 22"/>
                </a:gdLst>
                <a:ahLst/>
                <a:cxnLst>
                  <a:cxn ang="T10">
                    <a:pos x="T0" y="T1"/>
                  </a:cxn>
                  <a:cxn ang="T11">
                    <a:pos x="T2" y="T3"/>
                  </a:cxn>
                  <a:cxn ang="T12">
                    <a:pos x="T4" y="T5"/>
                  </a:cxn>
                  <a:cxn ang="T13">
                    <a:pos x="T6" y="T7"/>
                  </a:cxn>
                  <a:cxn ang="T14">
                    <a:pos x="T8" y="T9"/>
                  </a:cxn>
                </a:cxnLst>
                <a:rect l="T15" t="T16" r="T17" b="T18"/>
                <a:pathLst>
                  <a:path w="168" h="22">
                    <a:moveTo>
                      <a:pt x="0" y="21"/>
                    </a:moveTo>
                    <a:lnTo>
                      <a:pt x="31" y="0"/>
                    </a:lnTo>
                    <a:lnTo>
                      <a:pt x="157" y="0"/>
                    </a:lnTo>
                    <a:lnTo>
                      <a:pt x="167" y="21"/>
                    </a:lnTo>
                    <a:lnTo>
                      <a:pt x="0" y="21"/>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37" name="Freeform 124"/>
              <p:cNvSpPr>
                <a:spLocks/>
              </p:cNvSpPr>
              <p:nvPr/>
            </p:nvSpPr>
            <p:spPr bwMode="auto">
              <a:xfrm>
                <a:off x="4227" y="1602"/>
                <a:ext cx="166" cy="44"/>
              </a:xfrm>
              <a:custGeom>
                <a:avLst/>
                <a:gdLst>
                  <a:gd name="T0" fmla="*/ 0 w 166"/>
                  <a:gd name="T1" fmla="*/ 43 h 44"/>
                  <a:gd name="T2" fmla="*/ 124 w 166"/>
                  <a:gd name="T3" fmla="*/ 43 h 44"/>
                  <a:gd name="T4" fmla="*/ 165 w 166"/>
                  <a:gd name="T5" fmla="*/ 0 h 44"/>
                  <a:gd name="T6" fmla="*/ 41 w 166"/>
                  <a:gd name="T7" fmla="*/ 0 h 44"/>
                  <a:gd name="T8" fmla="*/ 0 w 166"/>
                  <a:gd name="T9" fmla="*/ 43 h 44"/>
                  <a:gd name="T10" fmla="*/ 0 60000 65536"/>
                  <a:gd name="T11" fmla="*/ 0 60000 65536"/>
                  <a:gd name="T12" fmla="*/ 0 60000 65536"/>
                  <a:gd name="T13" fmla="*/ 0 60000 65536"/>
                  <a:gd name="T14" fmla="*/ 0 60000 65536"/>
                  <a:gd name="T15" fmla="*/ 0 w 166"/>
                  <a:gd name="T16" fmla="*/ 0 h 44"/>
                  <a:gd name="T17" fmla="*/ 166 w 166"/>
                  <a:gd name="T18" fmla="*/ 44 h 44"/>
                </a:gdLst>
                <a:ahLst/>
                <a:cxnLst>
                  <a:cxn ang="T10">
                    <a:pos x="T0" y="T1"/>
                  </a:cxn>
                  <a:cxn ang="T11">
                    <a:pos x="T2" y="T3"/>
                  </a:cxn>
                  <a:cxn ang="T12">
                    <a:pos x="T4" y="T5"/>
                  </a:cxn>
                  <a:cxn ang="T13">
                    <a:pos x="T6" y="T7"/>
                  </a:cxn>
                  <a:cxn ang="T14">
                    <a:pos x="T8" y="T9"/>
                  </a:cxn>
                </a:cxnLst>
                <a:rect l="T15" t="T16" r="T17" b="T18"/>
                <a:pathLst>
                  <a:path w="166" h="44">
                    <a:moveTo>
                      <a:pt x="0" y="43"/>
                    </a:moveTo>
                    <a:lnTo>
                      <a:pt x="124" y="43"/>
                    </a:lnTo>
                    <a:lnTo>
                      <a:pt x="165" y="0"/>
                    </a:lnTo>
                    <a:lnTo>
                      <a:pt x="41" y="0"/>
                    </a:lnTo>
                    <a:lnTo>
                      <a:pt x="0" y="43"/>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38" name="Freeform 125"/>
              <p:cNvSpPr>
                <a:spLocks/>
              </p:cNvSpPr>
              <p:nvPr/>
            </p:nvSpPr>
            <p:spPr bwMode="auto">
              <a:xfrm>
                <a:off x="4197" y="1602"/>
                <a:ext cx="73" cy="65"/>
              </a:xfrm>
              <a:custGeom>
                <a:avLst/>
                <a:gdLst>
                  <a:gd name="T0" fmla="*/ 0 w 73"/>
                  <a:gd name="T1" fmla="*/ 64 h 65"/>
                  <a:gd name="T2" fmla="*/ 31 w 73"/>
                  <a:gd name="T3" fmla="*/ 43 h 65"/>
                  <a:gd name="T4" fmla="*/ 72 w 73"/>
                  <a:gd name="T5" fmla="*/ 0 h 65"/>
                  <a:gd name="T6" fmla="*/ 62 w 73"/>
                  <a:gd name="T7" fmla="*/ 0 h 65"/>
                  <a:gd name="T8" fmla="*/ 0 w 73"/>
                  <a:gd name="T9" fmla="*/ 64 h 65"/>
                  <a:gd name="T10" fmla="*/ 0 60000 65536"/>
                  <a:gd name="T11" fmla="*/ 0 60000 65536"/>
                  <a:gd name="T12" fmla="*/ 0 60000 65536"/>
                  <a:gd name="T13" fmla="*/ 0 60000 65536"/>
                  <a:gd name="T14" fmla="*/ 0 60000 65536"/>
                  <a:gd name="T15" fmla="*/ 0 w 73"/>
                  <a:gd name="T16" fmla="*/ 0 h 65"/>
                  <a:gd name="T17" fmla="*/ 73 w 73"/>
                  <a:gd name="T18" fmla="*/ 65 h 65"/>
                </a:gdLst>
                <a:ahLst/>
                <a:cxnLst>
                  <a:cxn ang="T10">
                    <a:pos x="T0" y="T1"/>
                  </a:cxn>
                  <a:cxn ang="T11">
                    <a:pos x="T2" y="T3"/>
                  </a:cxn>
                  <a:cxn ang="T12">
                    <a:pos x="T4" y="T5"/>
                  </a:cxn>
                  <a:cxn ang="T13">
                    <a:pos x="T6" y="T7"/>
                  </a:cxn>
                  <a:cxn ang="T14">
                    <a:pos x="T8" y="T9"/>
                  </a:cxn>
                </a:cxnLst>
                <a:rect l="T15" t="T16" r="T17" b="T18"/>
                <a:pathLst>
                  <a:path w="73" h="65">
                    <a:moveTo>
                      <a:pt x="0" y="64"/>
                    </a:moveTo>
                    <a:lnTo>
                      <a:pt x="31" y="43"/>
                    </a:lnTo>
                    <a:lnTo>
                      <a:pt x="72" y="0"/>
                    </a:lnTo>
                    <a:lnTo>
                      <a:pt x="62" y="0"/>
                    </a:lnTo>
                    <a:lnTo>
                      <a:pt x="0" y="64"/>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39" name="Freeform 126"/>
              <p:cNvSpPr>
                <a:spLocks/>
              </p:cNvSpPr>
              <p:nvPr/>
            </p:nvSpPr>
            <p:spPr bwMode="auto">
              <a:xfrm>
                <a:off x="4352" y="1602"/>
                <a:ext cx="73" cy="65"/>
              </a:xfrm>
              <a:custGeom>
                <a:avLst/>
                <a:gdLst>
                  <a:gd name="T0" fmla="*/ 10 w 73"/>
                  <a:gd name="T1" fmla="*/ 64 h 65"/>
                  <a:gd name="T2" fmla="*/ 0 w 73"/>
                  <a:gd name="T3" fmla="*/ 43 h 65"/>
                  <a:gd name="T4" fmla="*/ 41 w 73"/>
                  <a:gd name="T5" fmla="*/ 0 h 65"/>
                  <a:gd name="T6" fmla="*/ 72 w 73"/>
                  <a:gd name="T7" fmla="*/ 0 h 65"/>
                  <a:gd name="T8" fmla="*/ 10 w 73"/>
                  <a:gd name="T9" fmla="*/ 64 h 65"/>
                  <a:gd name="T10" fmla="*/ 0 60000 65536"/>
                  <a:gd name="T11" fmla="*/ 0 60000 65536"/>
                  <a:gd name="T12" fmla="*/ 0 60000 65536"/>
                  <a:gd name="T13" fmla="*/ 0 60000 65536"/>
                  <a:gd name="T14" fmla="*/ 0 60000 65536"/>
                  <a:gd name="T15" fmla="*/ 0 w 73"/>
                  <a:gd name="T16" fmla="*/ 0 h 65"/>
                  <a:gd name="T17" fmla="*/ 73 w 73"/>
                  <a:gd name="T18" fmla="*/ 65 h 65"/>
                </a:gdLst>
                <a:ahLst/>
                <a:cxnLst>
                  <a:cxn ang="T10">
                    <a:pos x="T0" y="T1"/>
                  </a:cxn>
                  <a:cxn ang="T11">
                    <a:pos x="T2" y="T3"/>
                  </a:cxn>
                  <a:cxn ang="T12">
                    <a:pos x="T4" y="T5"/>
                  </a:cxn>
                  <a:cxn ang="T13">
                    <a:pos x="T6" y="T7"/>
                  </a:cxn>
                  <a:cxn ang="T14">
                    <a:pos x="T8" y="T9"/>
                  </a:cxn>
                </a:cxnLst>
                <a:rect l="T15" t="T16" r="T17" b="T18"/>
                <a:pathLst>
                  <a:path w="73" h="65">
                    <a:moveTo>
                      <a:pt x="10" y="64"/>
                    </a:moveTo>
                    <a:lnTo>
                      <a:pt x="0" y="43"/>
                    </a:lnTo>
                    <a:lnTo>
                      <a:pt x="41" y="0"/>
                    </a:lnTo>
                    <a:lnTo>
                      <a:pt x="72" y="0"/>
                    </a:lnTo>
                    <a:lnTo>
                      <a:pt x="10" y="64"/>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40" name="Freeform 127"/>
              <p:cNvSpPr>
                <a:spLocks/>
              </p:cNvSpPr>
              <p:nvPr/>
            </p:nvSpPr>
            <p:spPr bwMode="auto">
              <a:xfrm>
                <a:off x="4197" y="1645"/>
                <a:ext cx="166" cy="22"/>
              </a:xfrm>
              <a:custGeom>
                <a:avLst/>
                <a:gdLst>
                  <a:gd name="T0" fmla="*/ 0 w 166"/>
                  <a:gd name="T1" fmla="*/ 21 h 22"/>
                  <a:gd name="T2" fmla="*/ 31 w 166"/>
                  <a:gd name="T3" fmla="*/ 0 h 22"/>
                  <a:gd name="T4" fmla="*/ 155 w 166"/>
                  <a:gd name="T5" fmla="*/ 0 h 22"/>
                  <a:gd name="T6" fmla="*/ 165 w 166"/>
                  <a:gd name="T7" fmla="*/ 21 h 22"/>
                  <a:gd name="T8" fmla="*/ 0 w 166"/>
                  <a:gd name="T9" fmla="*/ 21 h 22"/>
                  <a:gd name="T10" fmla="*/ 0 60000 65536"/>
                  <a:gd name="T11" fmla="*/ 0 60000 65536"/>
                  <a:gd name="T12" fmla="*/ 0 60000 65536"/>
                  <a:gd name="T13" fmla="*/ 0 60000 65536"/>
                  <a:gd name="T14" fmla="*/ 0 60000 65536"/>
                  <a:gd name="T15" fmla="*/ 0 w 166"/>
                  <a:gd name="T16" fmla="*/ 0 h 22"/>
                  <a:gd name="T17" fmla="*/ 166 w 166"/>
                  <a:gd name="T18" fmla="*/ 22 h 22"/>
                </a:gdLst>
                <a:ahLst/>
                <a:cxnLst>
                  <a:cxn ang="T10">
                    <a:pos x="T0" y="T1"/>
                  </a:cxn>
                  <a:cxn ang="T11">
                    <a:pos x="T2" y="T3"/>
                  </a:cxn>
                  <a:cxn ang="T12">
                    <a:pos x="T4" y="T5"/>
                  </a:cxn>
                  <a:cxn ang="T13">
                    <a:pos x="T6" y="T7"/>
                  </a:cxn>
                  <a:cxn ang="T14">
                    <a:pos x="T8" y="T9"/>
                  </a:cxn>
                </a:cxnLst>
                <a:rect l="T15" t="T16" r="T17" b="T18"/>
                <a:pathLst>
                  <a:path w="166" h="22">
                    <a:moveTo>
                      <a:pt x="0" y="21"/>
                    </a:moveTo>
                    <a:lnTo>
                      <a:pt x="31" y="0"/>
                    </a:lnTo>
                    <a:lnTo>
                      <a:pt x="155" y="0"/>
                    </a:lnTo>
                    <a:lnTo>
                      <a:pt x="165" y="21"/>
                    </a:lnTo>
                    <a:lnTo>
                      <a:pt x="0" y="21"/>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41" name="Freeform 128"/>
              <p:cNvSpPr>
                <a:spLocks/>
              </p:cNvSpPr>
              <p:nvPr/>
            </p:nvSpPr>
            <p:spPr bwMode="auto">
              <a:xfrm>
                <a:off x="4620" y="1536"/>
                <a:ext cx="168" cy="45"/>
              </a:xfrm>
              <a:custGeom>
                <a:avLst/>
                <a:gdLst>
                  <a:gd name="T0" fmla="*/ 0 w 168"/>
                  <a:gd name="T1" fmla="*/ 44 h 45"/>
                  <a:gd name="T2" fmla="*/ 125 w 168"/>
                  <a:gd name="T3" fmla="*/ 44 h 45"/>
                  <a:gd name="T4" fmla="*/ 167 w 168"/>
                  <a:gd name="T5" fmla="*/ 0 h 45"/>
                  <a:gd name="T6" fmla="*/ 42 w 168"/>
                  <a:gd name="T7" fmla="*/ 0 h 45"/>
                  <a:gd name="T8" fmla="*/ 0 w 168"/>
                  <a:gd name="T9" fmla="*/ 44 h 45"/>
                  <a:gd name="T10" fmla="*/ 0 60000 65536"/>
                  <a:gd name="T11" fmla="*/ 0 60000 65536"/>
                  <a:gd name="T12" fmla="*/ 0 60000 65536"/>
                  <a:gd name="T13" fmla="*/ 0 60000 65536"/>
                  <a:gd name="T14" fmla="*/ 0 60000 65536"/>
                  <a:gd name="T15" fmla="*/ 0 w 168"/>
                  <a:gd name="T16" fmla="*/ 0 h 45"/>
                  <a:gd name="T17" fmla="*/ 168 w 168"/>
                  <a:gd name="T18" fmla="*/ 45 h 45"/>
                </a:gdLst>
                <a:ahLst/>
                <a:cxnLst>
                  <a:cxn ang="T10">
                    <a:pos x="T0" y="T1"/>
                  </a:cxn>
                  <a:cxn ang="T11">
                    <a:pos x="T2" y="T3"/>
                  </a:cxn>
                  <a:cxn ang="T12">
                    <a:pos x="T4" y="T5"/>
                  </a:cxn>
                  <a:cxn ang="T13">
                    <a:pos x="T6" y="T7"/>
                  </a:cxn>
                  <a:cxn ang="T14">
                    <a:pos x="T8" y="T9"/>
                  </a:cxn>
                </a:cxnLst>
                <a:rect l="T15" t="T16" r="T17" b="T18"/>
                <a:pathLst>
                  <a:path w="168" h="45">
                    <a:moveTo>
                      <a:pt x="0" y="44"/>
                    </a:moveTo>
                    <a:lnTo>
                      <a:pt x="125" y="44"/>
                    </a:lnTo>
                    <a:lnTo>
                      <a:pt x="167" y="0"/>
                    </a:lnTo>
                    <a:lnTo>
                      <a:pt x="42" y="0"/>
                    </a:lnTo>
                    <a:lnTo>
                      <a:pt x="0" y="44"/>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42" name="Freeform 129"/>
              <p:cNvSpPr>
                <a:spLocks/>
              </p:cNvSpPr>
              <p:nvPr/>
            </p:nvSpPr>
            <p:spPr bwMode="auto">
              <a:xfrm>
                <a:off x="4590" y="1536"/>
                <a:ext cx="73" cy="67"/>
              </a:xfrm>
              <a:custGeom>
                <a:avLst/>
                <a:gdLst>
                  <a:gd name="T0" fmla="*/ 0 w 73"/>
                  <a:gd name="T1" fmla="*/ 66 h 67"/>
                  <a:gd name="T2" fmla="*/ 31 w 73"/>
                  <a:gd name="T3" fmla="*/ 44 h 67"/>
                  <a:gd name="T4" fmla="*/ 72 w 73"/>
                  <a:gd name="T5" fmla="*/ 0 h 67"/>
                  <a:gd name="T6" fmla="*/ 62 w 73"/>
                  <a:gd name="T7" fmla="*/ 0 h 67"/>
                  <a:gd name="T8" fmla="*/ 0 w 73"/>
                  <a:gd name="T9" fmla="*/ 66 h 67"/>
                  <a:gd name="T10" fmla="*/ 0 60000 65536"/>
                  <a:gd name="T11" fmla="*/ 0 60000 65536"/>
                  <a:gd name="T12" fmla="*/ 0 60000 65536"/>
                  <a:gd name="T13" fmla="*/ 0 60000 65536"/>
                  <a:gd name="T14" fmla="*/ 0 60000 65536"/>
                  <a:gd name="T15" fmla="*/ 0 w 73"/>
                  <a:gd name="T16" fmla="*/ 0 h 67"/>
                  <a:gd name="T17" fmla="*/ 73 w 73"/>
                  <a:gd name="T18" fmla="*/ 67 h 67"/>
                </a:gdLst>
                <a:ahLst/>
                <a:cxnLst>
                  <a:cxn ang="T10">
                    <a:pos x="T0" y="T1"/>
                  </a:cxn>
                  <a:cxn ang="T11">
                    <a:pos x="T2" y="T3"/>
                  </a:cxn>
                  <a:cxn ang="T12">
                    <a:pos x="T4" y="T5"/>
                  </a:cxn>
                  <a:cxn ang="T13">
                    <a:pos x="T6" y="T7"/>
                  </a:cxn>
                  <a:cxn ang="T14">
                    <a:pos x="T8" y="T9"/>
                  </a:cxn>
                </a:cxnLst>
                <a:rect l="T15" t="T16" r="T17" b="T18"/>
                <a:pathLst>
                  <a:path w="73" h="67">
                    <a:moveTo>
                      <a:pt x="0" y="66"/>
                    </a:moveTo>
                    <a:lnTo>
                      <a:pt x="31" y="44"/>
                    </a:lnTo>
                    <a:lnTo>
                      <a:pt x="72" y="0"/>
                    </a:lnTo>
                    <a:lnTo>
                      <a:pt x="62" y="0"/>
                    </a:lnTo>
                    <a:lnTo>
                      <a:pt x="0" y="66"/>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43" name="Freeform 130"/>
              <p:cNvSpPr>
                <a:spLocks/>
              </p:cNvSpPr>
              <p:nvPr/>
            </p:nvSpPr>
            <p:spPr bwMode="auto">
              <a:xfrm>
                <a:off x="4745" y="1536"/>
                <a:ext cx="74" cy="67"/>
              </a:xfrm>
              <a:custGeom>
                <a:avLst/>
                <a:gdLst>
                  <a:gd name="T0" fmla="*/ 10 w 74"/>
                  <a:gd name="T1" fmla="*/ 66 h 67"/>
                  <a:gd name="T2" fmla="*/ 0 w 74"/>
                  <a:gd name="T3" fmla="*/ 44 h 67"/>
                  <a:gd name="T4" fmla="*/ 42 w 74"/>
                  <a:gd name="T5" fmla="*/ 0 h 67"/>
                  <a:gd name="T6" fmla="*/ 73 w 74"/>
                  <a:gd name="T7" fmla="*/ 0 h 67"/>
                  <a:gd name="T8" fmla="*/ 10 w 74"/>
                  <a:gd name="T9" fmla="*/ 66 h 67"/>
                  <a:gd name="T10" fmla="*/ 0 60000 65536"/>
                  <a:gd name="T11" fmla="*/ 0 60000 65536"/>
                  <a:gd name="T12" fmla="*/ 0 60000 65536"/>
                  <a:gd name="T13" fmla="*/ 0 60000 65536"/>
                  <a:gd name="T14" fmla="*/ 0 60000 65536"/>
                  <a:gd name="T15" fmla="*/ 0 w 74"/>
                  <a:gd name="T16" fmla="*/ 0 h 67"/>
                  <a:gd name="T17" fmla="*/ 74 w 74"/>
                  <a:gd name="T18" fmla="*/ 67 h 67"/>
                </a:gdLst>
                <a:ahLst/>
                <a:cxnLst>
                  <a:cxn ang="T10">
                    <a:pos x="T0" y="T1"/>
                  </a:cxn>
                  <a:cxn ang="T11">
                    <a:pos x="T2" y="T3"/>
                  </a:cxn>
                  <a:cxn ang="T12">
                    <a:pos x="T4" y="T5"/>
                  </a:cxn>
                  <a:cxn ang="T13">
                    <a:pos x="T6" y="T7"/>
                  </a:cxn>
                  <a:cxn ang="T14">
                    <a:pos x="T8" y="T9"/>
                  </a:cxn>
                </a:cxnLst>
                <a:rect l="T15" t="T16" r="T17" b="T18"/>
                <a:pathLst>
                  <a:path w="74" h="67">
                    <a:moveTo>
                      <a:pt x="10" y="66"/>
                    </a:moveTo>
                    <a:lnTo>
                      <a:pt x="0" y="44"/>
                    </a:lnTo>
                    <a:lnTo>
                      <a:pt x="42" y="0"/>
                    </a:lnTo>
                    <a:lnTo>
                      <a:pt x="73" y="0"/>
                    </a:lnTo>
                    <a:lnTo>
                      <a:pt x="10" y="66"/>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44" name="Freeform 131"/>
              <p:cNvSpPr>
                <a:spLocks/>
              </p:cNvSpPr>
              <p:nvPr/>
            </p:nvSpPr>
            <p:spPr bwMode="auto">
              <a:xfrm>
                <a:off x="4590" y="1580"/>
                <a:ext cx="166" cy="23"/>
              </a:xfrm>
              <a:custGeom>
                <a:avLst/>
                <a:gdLst>
                  <a:gd name="T0" fmla="*/ 0 w 166"/>
                  <a:gd name="T1" fmla="*/ 22 h 23"/>
                  <a:gd name="T2" fmla="*/ 31 w 166"/>
                  <a:gd name="T3" fmla="*/ 0 h 23"/>
                  <a:gd name="T4" fmla="*/ 155 w 166"/>
                  <a:gd name="T5" fmla="*/ 0 h 23"/>
                  <a:gd name="T6" fmla="*/ 165 w 166"/>
                  <a:gd name="T7" fmla="*/ 22 h 23"/>
                  <a:gd name="T8" fmla="*/ 0 w 166"/>
                  <a:gd name="T9" fmla="*/ 22 h 23"/>
                  <a:gd name="T10" fmla="*/ 0 60000 65536"/>
                  <a:gd name="T11" fmla="*/ 0 60000 65536"/>
                  <a:gd name="T12" fmla="*/ 0 60000 65536"/>
                  <a:gd name="T13" fmla="*/ 0 60000 65536"/>
                  <a:gd name="T14" fmla="*/ 0 60000 65536"/>
                  <a:gd name="T15" fmla="*/ 0 w 166"/>
                  <a:gd name="T16" fmla="*/ 0 h 23"/>
                  <a:gd name="T17" fmla="*/ 166 w 166"/>
                  <a:gd name="T18" fmla="*/ 23 h 23"/>
                </a:gdLst>
                <a:ahLst/>
                <a:cxnLst>
                  <a:cxn ang="T10">
                    <a:pos x="T0" y="T1"/>
                  </a:cxn>
                  <a:cxn ang="T11">
                    <a:pos x="T2" y="T3"/>
                  </a:cxn>
                  <a:cxn ang="T12">
                    <a:pos x="T4" y="T5"/>
                  </a:cxn>
                  <a:cxn ang="T13">
                    <a:pos x="T6" y="T7"/>
                  </a:cxn>
                  <a:cxn ang="T14">
                    <a:pos x="T8" y="T9"/>
                  </a:cxn>
                </a:cxnLst>
                <a:rect l="T15" t="T16" r="T17" b="T18"/>
                <a:pathLst>
                  <a:path w="166" h="23">
                    <a:moveTo>
                      <a:pt x="0" y="22"/>
                    </a:moveTo>
                    <a:lnTo>
                      <a:pt x="31" y="0"/>
                    </a:lnTo>
                    <a:lnTo>
                      <a:pt x="155" y="0"/>
                    </a:lnTo>
                    <a:lnTo>
                      <a:pt x="165" y="22"/>
                    </a:lnTo>
                    <a:lnTo>
                      <a:pt x="0" y="22"/>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45" name="Freeform 132"/>
              <p:cNvSpPr>
                <a:spLocks/>
              </p:cNvSpPr>
              <p:nvPr/>
            </p:nvSpPr>
            <p:spPr bwMode="auto">
              <a:xfrm>
                <a:off x="4455" y="1536"/>
                <a:ext cx="166" cy="45"/>
              </a:xfrm>
              <a:custGeom>
                <a:avLst/>
                <a:gdLst>
                  <a:gd name="T0" fmla="*/ 0 w 166"/>
                  <a:gd name="T1" fmla="*/ 44 h 45"/>
                  <a:gd name="T2" fmla="*/ 124 w 166"/>
                  <a:gd name="T3" fmla="*/ 44 h 45"/>
                  <a:gd name="T4" fmla="*/ 165 w 166"/>
                  <a:gd name="T5" fmla="*/ 0 h 45"/>
                  <a:gd name="T6" fmla="*/ 41 w 166"/>
                  <a:gd name="T7" fmla="*/ 0 h 45"/>
                  <a:gd name="T8" fmla="*/ 0 w 166"/>
                  <a:gd name="T9" fmla="*/ 44 h 45"/>
                  <a:gd name="T10" fmla="*/ 0 60000 65536"/>
                  <a:gd name="T11" fmla="*/ 0 60000 65536"/>
                  <a:gd name="T12" fmla="*/ 0 60000 65536"/>
                  <a:gd name="T13" fmla="*/ 0 60000 65536"/>
                  <a:gd name="T14" fmla="*/ 0 60000 65536"/>
                  <a:gd name="T15" fmla="*/ 0 w 166"/>
                  <a:gd name="T16" fmla="*/ 0 h 45"/>
                  <a:gd name="T17" fmla="*/ 166 w 166"/>
                  <a:gd name="T18" fmla="*/ 45 h 45"/>
                </a:gdLst>
                <a:ahLst/>
                <a:cxnLst>
                  <a:cxn ang="T10">
                    <a:pos x="T0" y="T1"/>
                  </a:cxn>
                  <a:cxn ang="T11">
                    <a:pos x="T2" y="T3"/>
                  </a:cxn>
                  <a:cxn ang="T12">
                    <a:pos x="T4" y="T5"/>
                  </a:cxn>
                  <a:cxn ang="T13">
                    <a:pos x="T6" y="T7"/>
                  </a:cxn>
                  <a:cxn ang="T14">
                    <a:pos x="T8" y="T9"/>
                  </a:cxn>
                </a:cxnLst>
                <a:rect l="T15" t="T16" r="T17" b="T18"/>
                <a:pathLst>
                  <a:path w="166" h="45">
                    <a:moveTo>
                      <a:pt x="0" y="44"/>
                    </a:moveTo>
                    <a:lnTo>
                      <a:pt x="124" y="44"/>
                    </a:lnTo>
                    <a:lnTo>
                      <a:pt x="165" y="0"/>
                    </a:lnTo>
                    <a:lnTo>
                      <a:pt x="41" y="0"/>
                    </a:lnTo>
                    <a:lnTo>
                      <a:pt x="0" y="44"/>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46" name="Freeform 133"/>
              <p:cNvSpPr>
                <a:spLocks/>
              </p:cNvSpPr>
              <p:nvPr/>
            </p:nvSpPr>
            <p:spPr bwMode="auto">
              <a:xfrm>
                <a:off x="4424" y="1536"/>
                <a:ext cx="75" cy="67"/>
              </a:xfrm>
              <a:custGeom>
                <a:avLst/>
                <a:gdLst>
                  <a:gd name="T0" fmla="*/ 0 w 75"/>
                  <a:gd name="T1" fmla="*/ 66 h 67"/>
                  <a:gd name="T2" fmla="*/ 32 w 75"/>
                  <a:gd name="T3" fmla="*/ 44 h 67"/>
                  <a:gd name="T4" fmla="*/ 74 w 75"/>
                  <a:gd name="T5" fmla="*/ 0 h 67"/>
                  <a:gd name="T6" fmla="*/ 63 w 75"/>
                  <a:gd name="T7" fmla="*/ 0 h 67"/>
                  <a:gd name="T8" fmla="*/ 0 w 75"/>
                  <a:gd name="T9" fmla="*/ 66 h 67"/>
                  <a:gd name="T10" fmla="*/ 0 60000 65536"/>
                  <a:gd name="T11" fmla="*/ 0 60000 65536"/>
                  <a:gd name="T12" fmla="*/ 0 60000 65536"/>
                  <a:gd name="T13" fmla="*/ 0 60000 65536"/>
                  <a:gd name="T14" fmla="*/ 0 60000 65536"/>
                  <a:gd name="T15" fmla="*/ 0 w 75"/>
                  <a:gd name="T16" fmla="*/ 0 h 67"/>
                  <a:gd name="T17" fmla="*/ 75 w 75"/>
                  <a:gd name="T18" fmla="*/ 67 h 67"/>
                </a:gdLst>
                <a:ahLst/>
                <a:cxnLst>
                  <a:cxn ang="T10">
                    <a:pos x="T0" y="T1"/>
                  </a:cxn>
                  <a:cxn ang="T11">
                    <a:pos x="T2" y="T3"/>
                  </a:cxn>
                  <a:cxn ang="T12">
                    <a:pos x="T4" y="T5"/>
                  </a:cxn>
                  <a:cxn ang="T13">
                    <a:pos x="T6" y="T7"/>
                  </a:cxn>
                  <a:cxn ang="T14">
                    <a:pos x="T8" y="T9"/>
                  </a:cxn>
                </a:cxnLst>
                <a:rect l="T15" t="T16" r="T17" b="T18"/>
                <a:pathLst>
                  <a:path w="75" h="67">
                    <a:moveTo>
                      <a:pt x="0" y="66"/>
                    </a:moveTo>
                    <a:lnTo>
                      <a:pt x="32" y="44"/>
                    </a:lnTo>
                    <a:lnTo>
                      <a:pt x="74" y="0"/>
                    </a:lnTo>
                    <a:lnTo>
                      <a:pt x="63" y="0"/>
                    </a:lnTo>
                    <a:lnTo>
                      <a:pt x="0" y="66"/>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47" name="Freeform 134"/>
              <p:cNvSpPr>
                <a:spLocks/>
              </p:cNvSpPr>
              <p:nvPr/>
            </p:nvSpPr>
            <p:spPr bwMode="auto">
              <a:xfrm>
                <a:off x="4579" y="1536"/>
                <a:ext cx="73" cy="67"/>
              </a:xfrm>
              <a:custGeom>
                <a:avLst/>
                <a:gdLst>
                  <a:gd name="T0" fmla="*/ 10 w 73"/>
                  <a:gd name="T1" fmla="*/ 66 h 67"/>
                  <a:gd name="T2" fmla="*/ 0 w 73"/>
                  <a:gd name="T3" fmla="*/ 44 h 67"/>
                  <a:gd name="T4" fmla="*/ 41 w 73"/>
                  <a:gd name="T5" fmla="*/ 0 h 67"/>
                  <a:gd name="T6" fmla="*/ 72 w 73"/>
                  <a:gd name="T7" fmla="*/ 0 h 67"/>
                  <a:gd name="T8" fmla="*/ 10 w 73"/>
                  <a:gd name="T9" fmla="*/ 66 h 67"/>
                  <a:gd name="T10" fmla="*/ 0 60000 65536"/>
                  <a:gd name="T11" fmla="*/ 0 60000 65536"/>
                  <a:gd name="T12" fmla="*/ 0 60000 65536"/>
                  <a:gd name="T13" fmla="*/ 0 60000 65536"/>
                  <a:gd name="T14" fmla="*/ 0 60000 65536"/>
                  <a:gd name="T15" fmla="*/ 0 w 73"/>
                  <a:gd name="T16" fmla="*/ 0 h 67"/>
                  <a:gd name="T17" fmla="*/ 73 w 73"/>
                  <a:gd name="T18" fmla="*/ 67 h 67"/>
                </a:gdLst>
                <a:ahLst/>
                <a:cxnLst>
                  <a:cxn ang="T10">
                    <a:pos x="T0" y="T1"/>
                  </a:cxn>
                  <a:cxn ang="T11">
                    <a:pos x="T2" y="T3"/>
                  </a:cxn>
                  <a:cxn ang="T12">
                    <a:pos x="T4" y="T5"/>
                  </a:cxn>
                  <a:cxn ang="T13">
                    <a:pos x="T6" y="T7"/>
                  </a:cxn>
                  <a:cxn ang="T14">
                    <a:pos x="T8" y="T9"/>
                  </a:cxn>
                </a:cxnLst>
                <a:rect l="T15" t="T16" r="T17" b="T18"/>
                <a:pathLst>
                  <a:path w="73" h="67">
                    <a:moveTo>
                      <a:pt x="10" y="66"/>
                    </a:moveTo>
                    <a:lnTo>
                      <a:pt x="0" y="44"/>
                    </a:lnTo>
                    <a:lnTo>
                      <a:pt x="41" y="0"/>
                    </a:lnTo>
                    <a:lnTo>
                      <a:pt x="72" y="0"/>
                    </a:lnTo>
                    <a:lnTo>
                      <a:pt x="10" y="66"/>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48" name="Freeform 135"/>
              <p:cNvSpPr>
                <a:spLocks/>
              </p:cNvSpPr>
              <p:nvPr/>
            </p:nvSpPr>
            <p:spPr bwMode="auto">
              <a:xfrm>
                <a:off x="4424" y="1580"/>
                <a:ext cx="167" cy="23"/>
              </a:xfrm>
              <a:custGeom>
                <a:avLst/>
                <a:gdLst>
                  <a:gd name="T0" fmla="*/ 0 w 167"/>
                  <a:gd name="T1" fmla="*/ 22 h 23"/>
                  <a:gd name="T2" fmla="*/ 31 w 167"/>
                  <a:gd name="T3" fmla="*/ 0 h 23"/>
                  <a:gd name="T4" fmla="*/ 156 w 167"/>
                  <a:gd name="T5" fmla="*/ 0 h 23"/>
                  <a:gd name="T6" fmla="*/ 166 w 167"/>
                  <a:gd name="T7" fmla="*/ 22 h 23"/>
                  <a:gd name="T8" fmla="*/ 0 w 167"/>
                  <a:gd name="T9" fmla="*/ 22 h 23"/>
                  <a:gd name="T10" fmla="*/ 0 60000 65536"/>
                  <a:gd name="T11" fmla="*/ 0 60000 65536"/>
                  <a:gd name="T12" fmla="*/ 0 60000 65536"/>
                  <a:gd name="T13" fmla="*/ 0 60000 65536"/>
                  <a:gd name="T14" fmla="*/ 0 60000 65536"/>
                  <a:gd name="T15" fmla="*/ 0 w 167"/>
                  <a:gd name="T16" fmla="*/ 0 h 23"/>
                  <a:gd name="T17" fmla="*/ 167 w 167"/>
                  <a:gd name="T18" fmla="*/ 23 h 23"/>
                </a:gdLst>
                <a:ahLst/>
                <a:cxnLst>
                  <a:cxn ang="T10">
                    <a:pos x="T0" y="T1"/>
                  </a:cxn>
                  <a:cxn ang="T11">
                    <a:pos x="T2" y="T3"/>
                  </a:cxn>
                  <a:cxn ang="T12">
                    <a:pos x="T4" y="T5"/>
                  </a:cxn>
                  <a:cxn ang="T13">
                    <a:pos x="T6" y="T7"/>
                  </a:cxn>
                  <a:cxn ang="T14">
                    <a:pos x="T8" y="T9"/>
                  </a:cxn>
                </a:cxnLst>
                <a:rect l="T15" t="T16" r="T17" b="T18"/>
                <a:pathLst>
                  <a:path w="167" h="23">
                    <a:moveTo>
                      <a:pt x="0" y="22"/>
                    </a:moveTo>
                    <a:lnTo>
                      <a:pt x="31" y="0"/>
                    </a:lnTo>
                    <a:lnTo>
                      <a:pt x="156" y="0"/>
                    </a:lnTo>
                    <a:lnTo>
                      <a:pt x="166" y="22"/>
                    </a:lnTo>
                    <a:lnTo>
                      <a:pt x="0" y="22"/>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49" name="Freeform 136"/>
              <p:cNvSpPr>
                <a:spLocks/>
              </p:cNvSpPr>
              <p:nvPr/>
            </p:nvSpPr>
            <p:spPr bwMode="auto">
              <a:xfrm>
                <a:off x="4290" y="1536"/>
                <a:ext cx="166" cy="45"/>
              </a:xfrm>
              <a:custGeom>
                <a:avLst/>
                <a:gdLst>
                  <a:gd name="T0" fmla="*/ 0 w 166"/>
                  <a:gd name="T1" fmla="*/ 44 h 45"/>
                  <a:gd name="T2" fmla="*/ 124 w 166"/>
                  <a:gd name="T3" fmla="*/ 44 h 45"/>
                  <a:gd name="T4" fmla="*/ 165 w 166"/>
                  <a:gd name="T5" fmla="*/ 0 h 45"/>
                  <a:gd name="T6" fmla="*/ 41 w 166"/>
                  <a:gd name="T7" fmla="*/ 0 h 45"/>
                  <a:gd name="T8" fmla="*/ 0 w 166"/>
                  <a:gd name="T9" fmla="*/ 44 h 45"/>
                  <a:gd name="T10" fmla="*/ 0 60000 65536"/>
                  <a:gd name="T11" fmla="*/ 0 60000 65536"/>
                  <a:gd name="T12" fmla="*/ 0 60000 65536"/>
                  <a:gd name="T13" fmla="*/ 0 60000 65536"/>
                  <a:gd name="T14" fmla="*/ 0 60000 65536"/>
                  <a:gd name="T15" fmla="*/ 0 w 166"/>
                  <a:gd name="T16" fmla="*/ 0 h 45"/>
                  <a:gd name="T17" fmla="*/ 166 w 166"/>
                  <a:gd name="T18" fmla="*/ 45 h 45"/>
                </a:gdLst>
                <a:ahLst/>
                <a:cxnLst>
                  <a:cxn ang="T10">
                    <a:pos x="T0" y="T1"/>
                  </a:cxn>
                  <a:cxn ang="T11">
                    <a:pos x="T2" y="T3"/>
                  </a:cxn>
                  <a:cxn ang="T12">
                    <a:pos x="T4" y="T5"/>
                  </a:cxn>
                  <a:cxn ang="T13">
                    <a:pos x="T6" y="T7"/>
                  </a:cxn>
                  <a:cxn ang="T14">
                    <a:pos x="T8" y="T9"/>
                  </a:cxn>
                </a:cxnLst>
                <a:rect l="T15" t="T16" r="T17" b="T18"/>
                <a:pathLst>
                  <a:path w="166" h="45">
                    <a:moveTo>
                      <a:pt x="0" y="44"/>
                    </a:moveTo>
                    <a:lnTo>
                      <a:pt x="124" y="44"/>
                    </a:lnTo>
                    <a:lnTo>
                      <a:pt x="165" y="0"/>
                    </a:lnTo>
                    <a:lnTo>
                      <a:pt x="41" y="0"/>
                    </a:lnTo>
                    <a:lnTo>
                      <a:pt x="0" y="44"/>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50" name="Freeform 137"/>
              <p:cNvSpPr>
                <a:spLocks/>
              </p:cNvSpPr>
              <p:nvPr/>
            </p:nvSpPr>
            <p:spPr bwMode="auto">
              <a:xfrm>
                <a:off x="4259" y="1536"/>
                <a:ext cx="73" cy="67"/>
              </a:xfrm>
              <a:custGeom>
                <a:avLst/>
                <a:gdLst>
                  <a:gd name="T0" fmla="*/ 0 w 73"/>
                  <a:gd name="T1" fmla="*/ 66 h 67"/>
                  <a:gd name="T2" fmla="*/ 31 w 73"/>
                  <a:gd name="T3" fmla="*/ 44 h 67"/>
                  <a:gd name="T4" fmla="*/ 72 w 73"/>
                  <a:gd name="T5" fmla="*/ 0 h 67"/>
                  <a:gd name="T6" fmla="*/ 62 w 73"/>
                  <a:gd name="T7" fmla="*/ 0 h 67"/>
                  <a:gd name="T8" fmla="*/ 0 w 73"/>
                  <a:gd name="T9" fmla="*/ 66 h 67"/>
                  <a:gd name="T10" fmla="*/ 0 60000 65536"/>
                  <a:gd name="T11" fmla="*/ 0 60000 65536"/>
                  <a:gd name="T12" fmla="*/ 0 60000 65536"/>
                  <a:gd name="T13" fmla="*/ 0 60000 65536"/>
                  <a:gd name="T14" fmla="*/ 0 60000 65536"/>
                  <a:gd name="T15" fmla="*/ 0 w 73"/>
                  <a:gd name="T16" fmla="*/ 0 h 67"/>
                  <a:gd name="T17" fmla="*/ 73 w 73"/>
                  <a:gd name="T18" fmla="*/ 67 h 67"/>
                </a:gdLst>
                <a:ahLst/>
                <a:cxnLst>
                  <a:cxn ang="T10">
                    <a:pos x="T0" y="T1"/>
                  </a:cxn>
                  <a:cxn ang="T11">
                    <a:pos x="T2" y="T3"/>
                  </a:cxn>
                  <a:cxn ang="T12">
                    <a:pos x="T4" y="T5"/>
                  </a:cxn>
                  <a:cxn ang="T13">
                    <a:pos x="T6" y="T7"/>
                  </a:cxn>
                  <a:cxn ang="T14">
                    <a:pos x="T8" y="T9"/>
                  </a:cxn>
                </a:cxnLst>
                <a:rect l="T15" t="T16" r="T17" b="T18"/>
                <a:pathLst>
                  <a:path w="73" h="67">
                    <a:moveTo>
                      <a:pt x="0" y="66"/>
                    </a:moveTo>
                    <a:lnTo>
                      <a:pt x="31" y="44"/>
                    </a:lnTo>
                    <a:lnTo>
                      <a:pt x="72" y="0"/>
                    </a:lnTo>
                    <a:lnTo>
                      <a:pt x="62" y="0"/>
                    </a:lnTo>
                    <a:lnTo>
                      <a:pt x="0" y="66"/>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51" name="Freeform 138"/>
              <p:cNvSpPr>
                <a:spLocks/>
              </p:cNvSpPr>
              <p:nvPr/>
            </p:nvSpPr>
            <p:spPr bwMode="auto">
              <a:xfrm>
                <a:off x="4414" y="1536"/>
                <a:ext cx="73" cy="67"/>
              </a:xfrm>
              <a:custGeom>
                <a:avLst/>
                <a:gdLst>
                  <a:gd name="T0" fmla="*/ 10 w 73"/>
                  <a:gd name="T1" fmla="*/ 66 h 67"/>
                  <a:gd name="T2" fmla="*/ 0 w 73"/>
                  <a:gd name="T3" fmla="*/ 44 h 67"/>
                  <a:gd name="T4" fmla="*/ 41 w 73"/>
                  <a:gd name="T5" fmla="*/ 0 h 67"/>
                  <a:gd name="T6" fmla="*/ 72 w 73"/>
                  <a:gd name="T7" fmla="*/ 0 h 67"/>
                  <a:gd name="T8" fmla="*/ 10 w 73"/>
                  <a:gd name="T9" fmla="*/ 66 h 67"/>
                  <a:gd name="T10" fmla="*/ 0 60000 65536"/>
                  <a:gd name="T11" fmla="*/ 0 60000 65536"/>
                  <a:gd name="T12" fmla="*/ 0 60000 65536"/>
                  <a:gd name="T13" fmla="*/ 0 60000 65536"/>
                  <a:gd name="T14" fmla="*/ 0 60000 65536"/>
                  <a:gd name="T15" fmla="*/ 0 w 73"/>
                  <a:gd name="T16" fmla="*/ 0 h 67"/>
                  <a:gd name="T17" fmla="*/ 73 w 73"/>
                  <a:gd name="T18" fmla="*/ 67 h 67"/>
                </a:gdLst>
                <a:ahLst/>
                <a:cxnLst>
                  <a:cxn ang="T10">
                    <a:pos x="T0" y="T1"/>
                  </a:cxn>
                  <a:cxn ang="T11">
                    <a:pos x="T2" y="T3"/>
                  </a:cxn>
                  <a:cxn ang="T12">
                    <a:pos x="T4" y="T5"/>
                  </a:cxn>
                  <a:cxn ang="T13">
                    <a:pos x="T6" y="T7"/>
                  </a:cxn>
                  <a:cxn ang="T14">
                    <a:pos x="T8" y="T9"/>
                  </a:cxn>
                </a:cxnLst>
                <a:rect l="T15" t="T16" r="T17" b="T18"/>
                <a:pathLst>
                  <a:path w="73" h="67">
                    <a:moveTo>
                      <a:pt x="10" y="66"/>
                    </a:moveTo>
                    <a:lnTo>
                      <a:pt x="0" y="44"/>
                    </a:lnTo>
                    <a:lnTo>
                      <a:pt x="41" y="0"/>
                    </a:lnTo>
                    <a:lnTo>
                      <a:pt x="72" y="0"/>
                    </a:lnTo>
                    <a:lnTo>
                      <a:pt x="10" y="66"/>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52" name="Freeform 139"/>
              <p:cNvSpPr>
                <a:spLocks/>
              </p:cNvSpPr>
              <p:nvPr/>
            </p:nvSpPr>
            <p:spPr bwMode="auto">
              <a:xfrm>
                <a:off x="4259" y="1580"/>
                <a:ext cx="166" cy="23"/>
              </a:xfrm>
              <a:custGeom>
                <a:avLst/>
                <a:gdLst>
                  <a:gd name="T0" fmla="*/ 0 w 166"/>
                  <a:gd name="T1" fmla="*/ 22 h 23"/>
                  <a:gd name="T2" fmla="*/ 31 w 166"/>
                  <a:gd name="T3" fmla="*/ 0 h 23"/>
                  <a:gd name="T4" fmla="*/ 155 w 166"/>
                  <a:gd name="T5" fmla="*/ 0 h 23"/>
                  <a:gd name="T6" fmla="*/ 165 w 166"/>
                  <a:gd name="T7" fmla="*/ 22 h 23"/>
                  <a:gd name="T8" fmla="*/ 0 w 166"/>
                  <a:gd name="T9" fmla="*/ 22 h 23"/>
                  <a:gd name="T10" fmla="*/ 0 60000 65536"/>
                  <a:gd name="T11" fmla="*/ 0 60000 65536"/>
                  <a:gd name="T12" fmla="*/ 0 60000 65536"/>
                  <a:gd name="T13" fmla="*/ 0 60000 65536"/>
                  <a:gd name="T14" fmla="*/ 0 60000 65536"/>
                  <a:gd name="T15" fmla="*/ 0 w 166"/>
                  <a:gd name="T16" fmla="*/ 0 h 23"/>
                  <a:gd name="T17" fmla="*/ 166 w 166"/>
                  <a:gd name="T18" fmla="*/ 23 h 23"/>
                </a:gdLst>
                <a:ahLst/>
                <a:cxnLst>
                  <a:cxn ang="T10">
                    <a:pos x="T0" y="T1"/>
                  </a:cxn>
                  <a:cxn ang="T11">
                    <a:pos x="T2" y="T3"/>
                  </a:cxn>
                  <a:cxn ang="T12">
                    <a:pos x="T4" y="T5"/>
                  </a:cxn>
                  <a:cxn ang="T13">
                    <a:pos x="T6" y="T7"/>
                  </a:cxn>
                  <a:cxn ang="T14">
                    <a:pos x="T8" y="T9"/>
                  </a:cxn>
                </a:cxnLst>
                <a:rect l="T15" t="T16" r="T17" b="T18"/>
                <a:pathLst>
                  <a:path w="166" h="23">
                    <a:moveTo>
                      <a:pt x="0" y="22"/>
                    </a:moveTo>
                    <a:lnTo>
                      <a:pt x="31" y="0"/>
                    </a:lnTo>
                    <a:lnTo>
                      <a:pt x="155" y="0"/>
                    </a:lnTo>
                    <a:lnTo>
                      <a:pt x="165" y="22"/>
                    </a:lnTo>
                    <a:lnTo>
                      <a:pt x="0" y="22"/>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grpSp>
        <p:grpSp>
          <p:nvGrpSpPr>
            <p:cNvPr id="49222" name="Group 140"/>
            <p:cNvGrpSpPr>
              <a:grpSpLocks/>
            </p:cNvGrpSpPr>
            <p:nvPr/>
          </p:nvGrpSpPr>
          <p:grpSpPr bwMode="auto">
            <a:xfrm>
              <a:off x="4623" y="1542"/>
              <a:ext cx="685" cy="206"/>
              <a:chOff x="4623" y="1542"/>
              <a:chExt cx="685" cy="206"/>
            </a:xfrm>
          </p:grpSpPr>
          <p:sp>
            <p:nvSpPr>
              <p:cNvPr id="49275" name="Freeform 141"/>
              <p:cNvSpPr>
                <a:spLocks/>
              </p:cNvSpPr>
              <p:nvPr/>
            </p:nvSpPr>
            <p:spPr bwMode="auto">
              <a:xfrm>
                <a:off x="5120" y="1672"/>
                <a:ext cx="63" cy="76"/>
              </a:xfrm>
              <a:custGeom>
                <a:avLst/>
                <a:gdLst>
                  <a:gd name="T0" fmla="*/ 0 w 63"/>
                  <a:gd name="T1" fmla="*/ 64 h 76"/>
                  <a:gd name="T2" fmla="*/ 62 w 63"/>
                  <a:gd name="T3" fmla="*/ 0 h 76"/>
                  <a:gd name="T4" fmla="*/ 62 w 63"/>
                  <a:gd name="T5" fmla="*/ 32 h 76"/>
                  <a:gd name="T6" fmla="*/ 21 w 63"/>
                  <a:gd name="T7" fmla="*/ 75 h 76"/>
                  <a:gd name="T8" fmla="*/ 0 w 63"/>
                  <a:gd name="T9" fmla="*/ 64 h 76"/>
                  <a:gd name="T10" fmla="*/ 0 60000 65536"/>
                  <a:gd name="T11" fmla="*/ 0 60000 65536"/>
                  <a:gd name="T12" fmla="*/ 0 60000 65536"/>
                  <a:gd name="T13" fmla="*/ 0 60000 65536"/>
                  <a:gd name="T14" fmla="*/ 0 60000 65536"/>
                  <a:gd name="T15" fmla="*/ 0 w 63"/>
                  <a:gd name="T16" fmla="*/ 0 h 76"/>
                  <a:gd name="T17" fmla="*/ 63 w 63"/>
                  <a:gd name="T18" fmla="*/ 76 h 76"/>
                </a:gdLst>
                <a:ahLst/>
                <a:cxnLst>
                  <a:cxn ang="T10">
                    <a:pos x="T0" y="T1"/>
                  </a:cxn>
                  <a:cxn ang="T11">
                    <a:pos x="T2" y="T3"/>
                  </a:cxn>
                  <a:cxn ang="T12">
                    <a:pos x="T4" y="T5"/>
                  </a:cxn>
                  <a:cxn ang="T13">
                    <a:pos x="T6" y="T7"/>
                  </a:cxn>
                  <a:cxn ang="T14">
                    <a:pos x="T8" y="T9"/>
                  </a:cxn>
                </a:cxnLst>
                <a:rect l="T15" t="T16" r="T17" b="T18"/>
                <a:pathLst>
                  <a:path w="63" h="76">
                    <a:moveTo>
                      <a:pt x="0" y="64"/>
                    </a:moveTo>
                    <a:lnTo>
                      <a:pt x="62" y="0"/>
                    </a:lnTo>
                    <a:lnTo>
                      <a:pt x="62" y="32"/>
                    </a:lnTo>
                    <a:lnTo>
                      <a:pt x="21" y="75"/>
                    </a:lnTo>
                    <a:lnTo>
                      <a:pt x="0" y="64"/>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76" name="Freeform 142"/>
              <p:cNvSpPr>
                <a:spLocks/>
              </p:cNvSpPr>
              <p:nvPr/>
            </p:nvSpPr>
            <p:spPr bwMode="auto">
              <a:xfrm>
                <a:off x="4987" y="1672"/>
                <a:ext cx="165" cy="44"/>
              </a:xfrm>
              <a:custGeom>
                <a:avLst/>
                <a:gdLst>
                  <a:gd name="T0" fmla="*/ 0 w 165"/>
                  <a:gd name="T1" fmla="*/ 43 h 44"/>
                  <a:gd name="T2" fmla="*/ 123 w 165"/>
                  <a:gd name="T3" fmla="*/ 43 h 44"/>
                  <a:gd name="T4" fmla="*/ 164 w 165"/>
                  <a:gd name="T5" fmla="*/ 0 h 44"/>
                  <a:gd name="T6" fmla="*/ 41 w 165"/>
                  <a:gd name="T7" fmla="*/ 0 h 44"/>
                  <a:gd name="T8" fmla="*/ 0 w 165"/>
                  <a:gd name="T9" fmla="*/ 43 h 44"/>
                  <a:gd name="T10" fmla="*/ 0 60000 65536"/>
                  <a:gd name="T11" fmla="*/ 0 60000 65536"/>
                  <a:gd name="T12" fmla="*/ 0 60000 65536"/>
                  <a:gd name="T13" fmla="*/ 0 60000 65536"/>
                  <a:gd name="T14" fmla="*/ 0 60000 65536"/>
                  <a:gd name="T15" fmla="*/ 0 w 165"/>
                  <a:gd name="T16" fmla="*/ 0 h 44"/>
                  <a:gd name="T17" fmla="*/ 165 w 165"/>
                  <a:gd name="T18" fmla="*/ 44 h 44"/>
                </a:gdLst>
                <a:ahLst/>
                <a:cxnLst>
                  <a:cxn ang="T10">
                    <a:pos x="T0" y="T1"/>
                  </a:cxn>
                  <a:cxn ang="T11">
                    <a:pos x="T2" y="T3"/>
                  </a:cxn>
                  <a:cxn ang="T12">
                    <a:pos x="T4" y="T5"/>
                  </a:cxn>
                  <a:cxn ang="T13">
                    <a:pos x="T6" y="T7"/>
                  </a:cxn>
                  <a:cxn ang="T14">
                    <a:pos x="T8" y="T9"/>
                  </a:cxn>
                </a:cxnLst>
                <a:rect l="T15" t="T16" r="T17" b="T18"/>
                <a:pathLst>
                  <a:path w="165" h="44">
                    <a:moveTo>
                      <a:pt x="0" y="43"/>
                    </a:moveTo>
                    <a:lnTo>
                      <a:pt x="123" y="43"/>
                    </a:lnTo>
                    <a:lnTo>
                      <a:pt x="164" y="0"/>
                    </a:lnTo>
                    <a:lnTo>
                      <a:pt x="41" y="0"/>
                    </a:lnTo>
                    <a:lnTo>
                      <a:pt x="0" y="43"/>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77" name="Freeform 143"/>
              <p:cNvSpPr>
                <a:spLocks/>
              </p:cNvSpPr>
              <p:nvPr/>
            </p:nvSpPr>
            <p:spPr bwMode="auto">
              <a:xfrm>
                <a:off x="4955" y="1672"/>
                <a:ext cx="73" cy="66"/>
              </a:xfrm>
              <a:custGeom>
                <a:avLst/>
                <a:gdLst>
                  <a:gd name="T0" fmla="*/ 0 w 73"/>
                  <a:gd name="T1" fmla="*/ 65 h 66"/>
                  <a:gd name="T2" fmla="*/ 31 w 73"/>
                  <a:gd name="T3" fmla="*/ 43 h 66"/>
                  <a:gd name="T4" fmla="*/ 72 w 73"/>
                  <a:gd name="T5" fmla="*/ 0 h 66"/>
                  <a:gd name="T6" fmla="*/ 62 w 73"/>
                  <a:gd name="T7" fmla="*/ 0 h 66"/>
                  <a:gd name="T8" fmla="*/ 0 w 73"/>
                  <a:gd name="T9" fmla="*/ 65 h 66"/>
                  <a:gd name="T10" fmla="*/ 0 60000 65536"/>
                  <a:gd name="T11" fmla="*/ 0 60000 65536"/>
                  <a:gd name="T12" fmla="*/ 0 60000 65536"/>
                  <a:gd name="T13" fmla="*/ 0 60000 65536"/>
                  <a:gd name="T14" fmla="*/ 0 60000 65536"/>
                  <a:gd name="T15" fmla="*/ 0 w 73"/>
                  <a:gd name="T16" fmla="*/ 0 h 66"/>
                  <a:gd name="T17" fmla="*/ 73 w 73"/>
                  <a:gd name="T18" fmla="*/ 66 h 66"/>
                </a:gdLst>
                <a:ahLst/>
                <a:cxnLst>
                  <a:cxn ang="T10">
                    <a:pos x="T0" y="T1"/>
                  </a:cxn>
                  <a:cxn ang="T11">
                    <a:pos x="T2" y="T3"/>
                  </a:cxn>
                  <a:cxn ang="T12">
                    <a:pos x="T4" y="T5"/>
                  </a:cxn>
                  <a:cxn ang="T13">
                    <a:pos x="T6" y="T7"/>
                  </a:cxn>
                  <a:cxn ang="T14">
                    <a:pos x="T8" y="T9"/>
                  </a:cxn>
                </a:cxnLst>
                <a:rect l="T15" t="T16" r="T17" b="T18"/>
                <a:pathLst>
                  <a:path w="73" h="66">
                    <a:moveTo>
                      <a:pt x="0" y="65"/>
                    </a:moveTo>
                    <a:lnTo>
                      <a:pt x="31" y="43"/>
                    </a:lnTo>
                    <a:lnTo>
                      <a:pt x="72" y="0"/>
                    </a:lnTo>
                    <a:lnTo>
                      <a:pt x="62" y="0"/>
                    </a:lnTo>
                    <a:lnTo>
                      <a:pt x="0" y="65"/>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78" name="Freeform 144"/>
              <p:cNvSpPr>
                <a:spLocks/>
              </p:cNvSpPr>
              <p:nvPr/>
            </p:nvSpPr>
            <p:spPr bwMode="auto">
              <a:xfrm>
                <a:off x="5109" y="1672"/>
                <a:ext cx="74" cy="66"/>
              </a:xfrm>
              <a:custGeom>
                <a:avLst/>
                <a:gdLst>
                  <a:gd name="T0" fmla="*/ 10 w 74"/>
                  <a:gd name="T1" fmla="*/ 65 h 66"/>
                  <a:gd name="T2" fmla="*/ 0 w 74"/>
                  <a:gd name="T3" fmla="*/ 43 h 66"/>
                  <a:gd name="T4" fmla="*/ 42 w 74"/>
                  <a:gd name="T5" fmla="*/ 0 h 66"/>
                  <a:gd name="T6" fmla="*/ 73 w 74"/>
                  <a:gd name="T7" fmla="*/ 0 h 66"/>
                  <a:gd name="T8" fmla="*/ 10 w 74"/>
                  <a:gd name="T9" fmla="*/ 65 h 66"/>
                  <a:gd name="T10" fmla="*/ 0 60000 65536"/>
                  <a:gd name="T11" fmla="*/ 0 60000 65536"/>
                  <a:gd name="T12" fmla="*/ 0 60000 65536"/>
                  <a:gd name="T13" fmla="*/ 0 60000 65536"/>
                  <a:gd name="T14" fmla="*/ 0 60000 65536"/>
                  <a:gd name="T15" fmla="*/ 0 w 74"/>
                  <a:gd name="T16" fmla="*/ 0 h 66"/>
                  <a:gd name="T17" fmla="*/ 74 w 74"/>
                  <a:gd name="T18" fmla="*/ 66 h 66"/>
                </a:gdLst>
                <a:ahLst/>
                <a:cxnLst>
                  <a:cxn ang="T10">
                    <a:pos x="T0" y="T1"/>
                  </a:cxn>
                  <a:cxn ang="T11">
                    <a:pos x="T2" y="T3"/>
                  </a:cxn>
                  <a:cxn ang="T12">
                    <a:pos x="T4" y="T5"/>
                  </a:cxn>
                  <a:cxn ang="T13">
                    <a:pos x="T6" y="T7"/>
                  </a:cxn>
                  <a:cxn ang="T14">
                    <a:pos x="T8" y="T9"/>
                  </a:cxn>
                </a:cxnLst>
                <a:rect l="T15" t="T16" r="T17" b="T18"/>
                <a:pathLst>
                  <a:path w="74" h="66">
                    <a:moveTo>
                      <a:pt x="10" y="65"/>
                    </a:moveTo>
                    <a:lnTo>
                      <a:pt x="0" y="43"/>
                    </a:lnTo>
                    <a:lnTo>
                      <a:pt x="42" y="0"/>
                    </a:lnTo>
                    <a:lnTo>
                      <a:pt x="73" y="0"/>
                    </a:lnTo>
                    <a:lnTo>
                      <a:pt x="10" y="65"/>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79" name="Freeform 145"/>
              <p:cNvSpPr>
                <a:spLocks/>
              </p:cNvSpPr>
              <p:nvPr/>
            </p:nvSpPr>
            <p:spPr bwMode="auto">
              <a:xfrm>
                <a:off x="4955" y="1715"/>
                <a:ext cx="166" cy="23"/>
              </a:xfrm>
              <a:custGeom>
                <a:avLst/>
                <a:gdLst>
                  <a:gd name="T0" fmla="*/ 0 w 166"/>
                  <a:gd name="T1" fmla="*/ 22 h 23"/>
                  <a:gd name="T2" fmla="*/ 31 w 166"/>
                  <a:gd name="T3" fmla="*/ 0 h 23"/>
                  <a:gd name="T4" fmla="*/ 155 w 166"/>
                  <a:gd name="T5" fmla="*/ 0 h 23"/>
                  <a:gd name="T6" fmla="*/ 165 w 166"/>
                  <a:gd name="T7" fmla="*/ 22 h 23"/>
                  <a:gd name="T8" fmla="*/ 0 w 166"/>
                  <a:gd name="T9" fmla="*/ 22 h 23"/>
                  <a:gd name="T10" fmla="*/ 0 60000 65536"/>
                  <a:gd name="T11" fmla="*/ 0 60000 65536"/>
                  <a:gd name="T12" fmla="*/ 0 60000 65536"/>
                  <a:gd name="T13" fmla="*/ 0 60000 65536"/>
                  <a:gd name="T14" fmla="*/ 0 60000 65536"/>
                  <a:gd name="T15" fmla="*/ 0 w 166"/>
                  <a:gd name="T16" fmla="*/ 0 h 23"/>
                  <a:gd name="T17" fmla="*/ 166 w 166"/>
                  <a:gd name="T18" fmla="*/ 23 h 23"/>
                </a:gdLst>
                <a:ahLst/>
                <a:cxnLst>
                  <a:cxn ang="T10">
                    <a:pos x="T0" y="T1"/>
                  </a:cxn>
                  <a:cxn ang="T11">
                    <a:pos x="T2" y="T3"/>
                  </a:cxn>
                  <a:cxn ang="T12">
                    <a:pos x="T4" y="T5"/>
                  </a:cxn>
                  <a:cxn ang="T13">
                    <a:pos x="T6" y="T7"/>
                  </a:cxn>
                  <a:cxn ang="T14">
                    <a:pos x="T8" y="T9"/>
                  </a:cxn>
                </a:cxnLst>
                <a:rect l="T15" t="T16" r="T17" b="T18"/>
                <a:pathLst>
                  <a:path w="166" h="23">
                    <a:moveTo>
                      <a:pt x="0" y="22"/>
                    </a:moveTo>
                    <a:lnTo>
                      <a:pt x="31" y="0"/>
                    </a:lnTo>
                    <a:lnTo>
                      <a:pt x="155" y="0"/>
                    </a:lnTo>
                    <a:lnTo>
                      <a:pt x="165" y="22"/>
                    </a:lnTo>
                    <a:lnTo>
                      <a:pt x="0" y="22"/>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80" name="Freeform 146"/>
              <p:cNvSpPr>
                <a:spLocks/>
              </p:cNvSpPr>
              <p:nvPr/>
            </p:nvSpPr>
            <p:spPr bwMode="auto">
              <a:xfrm>
                <a:off x="5182" y="1608"/>
                <a:ext cx="63" cy="75"/>
              </a:xfrm>
              <a:custGeom>
                <a:avLst/>
                <a:gdLst>
                  <a:gd name="T0" fmla="*/ 0 w 63"/>
                  <a:gd name="T1" fmla="*/ 63 h 75"/>
                  <a:gd name="T2" fmla="*/ 62 w 63"/>
                  <a:gd name="T3" fmla="*/ 0 h 75"/>
                  <a:gd name="T4" fmla="*/ 62 w 63"/>
                  <a:gd name="T5" fmla="*/ 32 h 75"/>
                  <a:gd name="T6" fmla="*/ 21 w 63"/>
                  <a:gd name="T7" fmla="*/ 74 h 75"/>
                  <a:gd name="T8" fmla="*/ 0 w 63"/>
                  <a:gd name="T9" fmla="*/ 63 h 75"/>
                  <a:gd name="T10" fmla="*/ 0 60000 65536"/>
                  <a:gd name="T11" fmla="*/ 0 60000 65536"/>
                  <a:gd name="T12" fmla="*/ 0 60000 65536"/>
                  <a:gd name="T13" fmla="*/ 0 60000 65536"/>
                  <a:gd name="T14" fmla="*/ 0 60000 65536"/>
                  <a:gd name="T15" fmla="*/ 0 w 63"/>
                  <a:gd name="T16" fmla="*/ 0 h 75"/>
                  <a:gd name="T17" fmla="*/ 63 w 63"/>
                  <a:gd name="T18" fmla="*/ 75 h 75"/>
                </a:gdLst>
                <a:ahLst/>
                <a:cxnLst>
                  <a:cxn ang="T10">
                    <a:pos x="T0" y="T1"/>
                  </a:cxn>
                  <a:cxn ang="T11">
                    <a:pos x="T2" y="T3"/>
                  </a:cxn>
                  <a:cxn ang="T12">
                    <a:pos x="T4" y="T5"/>
                  </a:cxn>
                  <a:cxn ang="T13">
                    <a:pos x="T6" y="T7"/>
                  </a:cxn>
                  <a:cxn ang="T14">
                    <a:pos x="T8" y="T9"/>
                  </a:cxn>
                </a:cxnLst>
                <a:rect l="T15" t="T16" r="T17" b="T18"/>
                <a:pathLst>
                  <a:path w="63" h="75">
                    <a:moveTo>
                      <a:pt x="0" y="63"/>
                    </a:moveTo>
                    <a:lnTo>
                      <a:pt x="62" y="0"/>
                    </a:lnTo>
                    <a:lnTo>
                      <a:pt x="62" y="32"/>
                    </a:lnTo>
                    <a:lnTo>
                      <a:pt x="21" y="74"/>
                    </a:lnTo>
                    <a:lnTo>
                      <a:pt x="0" y="63"/>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81" name="Freeform 147"/>
              <p:cNvSpPr>
                <a:spLocks/>
              </p:cNvSpPr>
              <p:nvPr/>
            </p:nvSpPr>
            <p:spPr bwMode="auto">
              <a:xfrm>
                <a:off x="5244" y="1542"/>
                <a:ext cx="64" cy="76"/>
              </a:xfrm>
              <a:custGeom>
                <a:avLst/>
                <a:gdLst>
                  <a:gd name="T0" fmla="*/ 0 w 64"/>
                  <a:gd name="T1" fmla="*/ 64 h 76"/>
                  <a:gd name="T2" fmla="*/ 63 w 64"/>
                  <a:gd name="T3" fmla="*/ 0 h 76"/>
                  <a:gd name="T4" fmla="*/ 63 w 64"/>
                  <a:gd name="T5" fmla="*/ 32 h 76"/>
                  <a:gd name="T6" fmla="*/ 21 w 64"/>
                  <a:gd name="T7" fmla="*/ 75 h 76"/>
                  <a:gd name="T8" fmla="*/ 0 w 64"/>
                  <a:gd name="T9" fmla="*/ 64 h 76"/>
                  <a:gd name="T10" fmla="*/ 0 60000 65536"/>
                  <a:gd name="T11" fmla="*/ 0 60000 65536"/>
                  <a:gd name="T12" fmla="*/ 0 60000 65536"/>
                  <a:gd name="T13" fmla="*/ 0 60000 65536"/>
                  <a:gd name="T14" fmla="*/ 0 60000 65536"/>
                  <a:gd name="T15" fmla="*/ 0 w 64"/>
                  <a:gd name="T16" fmla="*/ 0 h 76"/>
                  <a:gd name="T17" fmla="*/ 64 w 64"/>
                  <a:gd name="T18" fmla="*/ 76 h 76"/>
                </a:gdLst>
                <a:ahLst/>
                <a:cxnLst>
                  <a:cxn ang="T10">
                    <a:pos x="T0" y="T1"/>
                  </a:cxn>
                  <a:cxn ang="T11">
                    <a:pos x="T2" y="T3"/>
                  </a:cxn>
                  <a:cxn ang="T12">
                    <a:pos x="T4" y="T5"/>
                  </a:cxn>
                  <a:cxn ang="T13">
                    <a:pos x="T6" y="T7"/>
                  </a:cxn>
                  <a:cxn ang="T14">
                    <a:pos x="T8" y="T9"/>
                  </a:cxn>
                </a:cxnLst>
                <a:rect l="T15" t="T16" r="T17" b="T18"/>
                <a:pathLst>
                  <a:path w="64" h="76">
                    <a:moveTo>
                      <a:pt x="0" y="64"/>
                    </a:moveTo>
                    <a:lnTo>
                      <a:pt x="63" y="0"/>
                    </a:lnTo>
                    <a:lnTo>
                      <a:pt x="63" y="32"/>
                    </a:lnTo>
                    <a:lnTo>
                      <a:pt x="21" y="75"/>
                    </a:lnTo>
                    <a:lnTo>
                      <a:pt x="0" y="64"/>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82" name="Freeform 148"/>
              <p:cNvSpPr>
                <a:spLocks/>
              </p:cNvSpPr>
              <p:nvPr/>
            </p:nvSpPr>
            <p:spPr bwMode="auto">
              <a:xfrm>
                <a:off x="4820" y="1672"/>
                <a:ext cx="168" cy="44"/>
              </a:xfrm>
              <a:custGeom>
                <a:avLst/>
                <a:gdLst>
                  <a:gd name="T0" fmla="*/ 0 w 168"/>
                  <a:gd name="T1" fmla="*/ 43 h 44"/>
                  <a:gd name="T2" fmla="*/ 125 w 168"/>
                  <a:gd name="T3" fmla="*/ 43 h 44"/>
                  <a:gd name="T4" fmla="*/ 167 w 168"/>
                  <a:gd name="T5" fmla="*/ 0 h 44"/>
                  <a:gd name="T6" fmla="*/ 42 w 168"/>
                  <a:gd name="T7" fmla="*/ 0 h 44"/>
                  <a:gd name="T8" fmla="*/ 0 w 168"/>
                  <a:gd name="T9" fmla="*/ 43 h 44"/>
                  <a:gd name="T10" fmla="*/ 0 60000 65536"/>
                  <a:gd name="T11" fmla="*/ 0 60000 65536"/>
                  <a:gd name="T12" fmla="*/ 0 60000 65536"/>
                  <a:gd name="T13" fmla="*/ 0 60000 65536"/>
                  <a:gd name="T14" fmla="*/ 0 60000 65536"/>
                  <a:gd name="T15" fmla="*/ 0 w 168"/>
                  <a:gd name="T16" fmla="*/ 0 h 44"/>
                  <a:gd name="T17" fmla="*/ 168 w 168"/>
                  <a:gd name="T18" fmla="*/ 44 h 44"/>
                </a:gdLst>
                <a:ahLst/>
                <a:cxnLst>
                  <a:cxn ang="T10">
                    <a:pos x="T0" y="T1"/>
                  </a:cxn>
                  <a:cxn ang="T11">
                    <a:pos x="T2" y="T3"/>
                  </a:cxn>
                  <a:cxn ang="T12">
                    <a:pos x="T4" y="T5"/>
                  </a:cxn>
                  <a:cxn ang="T13">
                    <a:pos x="T6" y="T7"/>
                  </a:cxn>
                  <a:cxn ang="T14">
                    <a:pos x="T8" y="T9"/>
                  </a:cxn>
                </a:cxnLst>
                <a:rect l="T15" t="T16" r="T17" b="T18"/>
                <a:pathLst>
                  <a:path w="168" h="44">
                    <a:moveTo>
                      <a:pt x="0" y="43"/>
                    </a:moveTo>
                    <a:lnTo>
                      <a:pt x="125" y="43"/>
                    </a:lnTo>
                    <a:lnTo>
                      <a:pt x="167" y="0"/>
                    </a:lnTo>
                    <a:lnTo>
                      <a:pt x="42" y="0"/>
                    </a:lnTo>
                    <a:lnTo>
                      <a:pt x="0" y="43"/>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83" name="Freeform 149"/>
              <p:cNvSpPr>
                <a:spLocks/>
              </p:cNvSpPr>
              <p:nvPr/>
            </p:nvSpPr>
            <p:spPr bwMode="auto">
              <a:xfrm>
                <a:off x="4790" y="1672"/>
                <a:ext cx="71" cy="66"/>
              </a:xfrm>
              <a:custGeom>
                <a:avLst/>
                <a:gdLst>
                  <a:gd name="T0" fmla="*/ 0 w 71"/>
                  <a:gd name="T1" fmla="*/ 65 h 66"/>
                  <a:gd name="T2" fmla="*/ 30 w 71"/>
                  <a:gd name="T3" fmla="*/ 43 h 66"/>
                  <a:gd name="T4" fmla="*/ 70 w 71"/>
                  <a:gd name="T5" fmla="*/ 0 h 66"/>
                  <a:gd name="T6" fmla="*/ 60 w 71"/>
                  <a:gd name="T7" fmla="*/ 0 h 66"/>
                  <a:gd name="T8" fmla="*/ 0 w 71"/>
                  <a:gd name="T9" fmla="*/ 65 h 66"/>
                  <a:gd name="T10" fmla="*/ 0 60000 65536"/>
                  <a:gd name="T11" fmla="*/ 0 60000 65536"/>
                  <a:gd name="T12" fmla="*/ 0 60000 65536"/>
                  <a:gd name="T13" fmla="*/ 0 60000 65536"/>
                  <a:gd name="T14" fmla="*/ 0 60000 65536"/>
                  <a:gd name="T15" fmla="*/ 0 w 71"/>
                  <a:gd name="T16" fmla="*/ 0 h 66"/>
                  <a:gd name="T17" fmla="*/ 71 w 71"/>
                  <a:gd name="T18" fmla="*/ 66 h 66"/>
                </a:gdLst>
                <a:ahLst/>
                <a:cxnLst>
                  <a:cxn ang="T10">
                    <a:pos x="T0" y="T1"/>
                  </a:cxn>
                  <a:cxn ang="T11">
                    <a:pos x="T2" y="T3"/>
                  </a:cxn>
                  <a:cxn ang="T12">
                    <a:pos x="T4" y="T5"/>
                  </a:cxn>
                  <a:cxn ang="T13">
                    <a:pos x="T6" y="T7"/>
                  </a:cxn>
                  <a:cxn ang="T14">
                    <a:pos x="T8" y="T9"/>
                  </a:cxn>
                </a:cxnLst>
                <a:rect l="T15" t="T16" r="T17" b="T18"/>
                <a:pathLst>
                  <a:path w="71" h="66">
                    <a:moveTo>
                      <a:pt x="0" y="65"/>
                    </a:moveTo>
                    <a:lnTo>
                      <a:pt x="30" y="43"/>
                    </a:lnTo>
                    <a:lnTo>
                      <a:pt x="70" y="0"/>
                    </a:lnTo>
                    <a:lnTo>
                      <a:pt x="60" y="0"/>
                    </a:lnTo>
                    <a:lnTo>
                      <a:pt x="0" y="65"/>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84" name="Freeform 150"/>
              <p:cNvSpPr>
                <a:spLocks/>
              </p:cNvSpPr>
              <p:nvPr/>
            </p:nvSpPr>
            <p:spPr bwMode="auto">
              <a:xfrm>
                <a:off x="4944" y="1672"/>
                <a:ext cx="75" cy="66"/>
              </a:xfrm>
              <a:custGeom>
                <a:avLst/>
                <a:gdLst>
                  <a:gd name="T0" fmla="*/ 11 w 75"/>
                  <a:gd name="T1" fmla="*/ 65 h 66"/>
                  <a:gd name="T2" fmla="*/ 0 w 75"/>
                  <a:gd name="T3" fmla="*/ 43 h 66"/>
                  <a:gd name="T4" fmla="*/ 42 w 75"/>
                  <a:gd name="T5" fmla="*/ 0 h 66"/>
                  <a:gd name="T6" fmla="*/ 74 w 75"/>
                  <a:gd name="T7" fmla="*/ 0 h 66"/>
                  <a:gd name="T8" fmla="*/ 11 w 75"/>
                  <a:gd name="T9" fmla="*/ 65 h 66"/>
                  <a:gd name="T10" fmla="*/ 0 60000 65536"/>
                  <a:gd name="T11" fmla="*/ 0 60000 65536"/>
                  <a:gd name="T12" fmla="*/ 0 60000 65536"/>
                  <a:gd name="T13" fmla="*/ 0 60000 65536"/>
                  <a:gd name="T14" fmla="*/ 0 60000 65536"/>
                  <a:gd name="T15" fmla="*/ 0 w 75"/>
                  <a:gd name="T16" fmla="*/ 0 h 66"/>
                  <a:gd name="T17" fmla="*/ 75 w 75"/>
                  <a:gd name="T18" fmla="*/ 66 h 66"/>
                </a:gdLst>
                <a:ahLst/>
                <a:cxnLst>
                  <a:cxn ang="T10">
                    <a:pos x="T0" y="T1"/>
                  </a:cxn>
                  <a:cxn ang="T11">
                    <a:pos x="T2" y="T3"/>
                  </a:cxn>
                  <a:cxn ang="T12">
                    <a:pos x="T4" y="T5"/>
                  </a:cxn>
                  <a:cxn ang="T13">
                    <a:pos x="T6" y="T7"/>
                  </a:cxn>
                  <a:cxn ang="T14">
                    <a:pos x="T8" y="T9"/>
                  </a:cxn>
                </a:cxnLst>
                <a:rect l="T15" t="T16" r="T17" b="T18"/>
                <a:pathLst>
                  <a:path w="75" h="66">
                    <a:moveTo>
                      <a:pt x="11" y="65"/>
                    </a:moveTo>
                    <a:lnTo>
                      <a:pt x="0" y="43"/>
                    </a:lnTo>
                    <a:lnTo>
                      <a:pt x="42" y="0"/>
                    </a:lnTo>
                    <a:lnTo>
                      <a:pt x="74" y="0"/>
                    </a:lnTo>
                    <a:lnTo>
                      <a:pt x="11" y="65"/>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85" name="Freeform 151"/>
              <p:cNvSpPr>
                <a:spLocks/>
              </p:cNvSpPr>
              <p:nvPr/>
            </p:nvSpPr>
            <p:spPr bwMode="auto">
              <a:xfrm>
                <a:off x="4790" y="1715"/>
                <a:ext cx="166" cy="23"/>
              </a:xfrm>
              <a:custGeom>
                <a:avLst/>
                <a:gdLst>
                  <a:gd name="T0" fmla="*/ 0 w 166"/>
                  <a:gd name="T1" fmla="*/ 22 h 23"/>
                  <a:gd name="T2" fmla="*/ 31 w 166"/>
                  <a:gd name="T3" fmla="*/ 0 h 23"/>
                  <a:gd name="T4" fmla="*/ 155 w 166"/>
                  <a:gd name="T5" fmla="*/ 0 h 23"/>
                  <a:gd name="T6" fmla="*/ 165 w 166"/>
                  <a:gd name="T7" fmla="*/ 22 h 23"/>
                  <a:gd name="T8" fmla="*/ 0 w 166"/>
                  <a:gd name="T9" fmla="*/ 22 h 23"/>
                  <a:gd name="T10" fmla="*/ 0 60000 65536"/>
                  <a:gd name="T11" fmla="*/ 0 60000 65536"/>
                  <a:gd name="T12" fmla="*/ 0 60000 65536"/>
                  <a:gd name="T13" fmla="*/ 0 60000 65536"/>
                  <a:gd name="T14" fmla="*/ 0 60000 65536"/>
                  <a:gd name="T15" fmla="*/ 0 w 166"/>
                  <a:gd name="T16" fmla="*/ 0 h 23"/>
                  <a:gd name="T17" fmla="*/ 166 w 166"/>
                  <a:gd name="T18" fmla="*/ 23 h 23"/>
                </a:gdLst>
                <a:ahLst/>
                <a:cxnLst>
                  <a:cxn ang="T10">
                    <a:pos x="T0" y="T1"/>
                  </a:cxn>
                  <a:cxn ang="T11">
                    <a:pos x="T2" y="T3"/>
                  </a:cxn>
                  <a:cxn ang="T12">
                    <a:pos x="T4" y="T5"/>
                  </a:cxn>
                  <a:cxn ang="T13">
                    <a:pos x="T6" y="T7"/>
                  </a:cxn>
                  <a:cxn ang="T14">
                    <a:pos x="T8" y="T9"/>
                  </a:cxn>
                </a:cxnLst>
                <a:rect l="T15" t="T16" r="T17" b="T18"/>
                <a:pathLst>
                  <a:path w="166" h="23">
                    <a:moveTo>
                      <a:pt x="0" y="22"/>
                    </a:moveTo>
                    <a:lnTo>
                      <a:pt x="31" y="0"/>
                    </a:lnTo>
                    <a:lnTo>
                      <a:pt x="155" y="0"/>
                    </a:lnTo>
                    <a:lnTo>
                      <a:pt x="165" y="22"/>
                    </a:lnTo>
                    <a:lnTo>
                      <a:pt x="0" y="22"/>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86" name="Freeform 152"/>
              <p:cNvSpPr>
                <a:spLocks/>
              </p:cNvSpPr>
              <p:nvPr/>
            </p:nvSpPr>
            <p:spPr bwMode="auto">
              <a:xfrm>
                <a:off x="4654" y="1672"/>
                <a:ext cx="167" cy="44"/>
              </a:xfrm>
              <a:custGeom>
                <a:avLst/>
                <a:gdLst>
                  <a:gd name="T0" fmla="*/ 0 w 167"/>
                  <a:gd name="T1" fmla="*/ 43 h 44"/>
                  <a:gd name="T2" fmla="*/ 125 w 167"/>
                  <a:gd name="T3" fmla="*/ 43 h 44"/>
                  <a:gd name="T4" fmla="*/ 166 w 167"/>
                  <a:gd name="T5" fmla="*/ 0 h 44"/>
                  <a:gd name="T6" fmla="*/ 42 w 167"/>
                  <a:gd name="T7" fmla="*/ 0 h 44"/>
                  <a:gd name="T8" fmla="*/ 0 w 167"/>
                  <a:gd name="T9" fmla="*/ 43 h 44"/>
                  <a:gd name="T10" fmla="*/ 0 60000 65536"/>
                  <a:gd name="T11" fmla="*/ 0 60000 65536"/>
                  <a:gd name="T12" fmla="*/ 0 60000 65536"/>
                  <a:gd name="T13" fmla="*/ 0 60000 65536"/>
                  <a:gd name="T14" fmla="*/ 0 60000 65536"/>
                  <a:gd name="T15" fmla="*/ 0 w 167"/>
                  <a:gd name="T16" fmla="*/ 0 h 44"/>
                  <a:gd name="T17" fmla="*/ 167 w 167"/>
                  <a:gd name="T18" fmla="*/ 44 h 44"/>
                </a:gdLst>
                <a:ahLst/>
                <a:cxnLst>
                  <a:cxn ang="T10">
                    <a:pos x="T0" y="T1"/>
                  </a:cxn>
                  <a:cxn ang="T11">
                    <a:pos x="T2" y="T3"/>
                  </a:cxn>
                  <a:cxn ang="T12">
                    <a:pos x="T4" y="T5"/>
                  </a:cxn>
                  <a:cxn ang="T13">
                    <a:pos x="T6" y="T7"/>
                  </a:cxn>
                  <a:cxn ang="T14">
                    <a:pos x="T8" y="T9"/>
                  </a:cxn>
                </a:cxnLst>
                <a:rect l="T15" t="T16" r="T17" b="T18"/>
                <a:pathLst>
                  <a:path w="167" h="44">
                    <a:moveTo>
                      <a:pt x="0" y="43"/>
                    </a:moveTo>
                    <a:lnTo>
                      <a:pt x="125" y="43"/>
                    </a:lnTo>
                    <a:lnTo>
                      <a:pt x="166" y="0"/>
                    </a:lnTo>
                    <a:lnTo>
                      <a:pt x="42" y="0"/>
                    </a:lnTo>
                    <a:lnTo>
                      <a:pt x="0" y="43"/>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87" name="Freeform 153"/>
              <p:cNvSpPr>
                <a:spLocks/>
              </p:cNvSpPr>
              <p:nvPr/>
            </p:nvSpPr>
            <p:spPr bwMode="auto">
              <a:xfrm>
                <a:off x="4623" y="1672"/>
                <a:ext cx="75" cy="66"/>
              </a:xfrm>
              <a:custGeom>
                <a:avLst/>
                <a:gdLst>
                  <a:gd name="T0" fmla="*/ 0 w 75"/>
                  <a:gd name="T1" fmla="*/ 65 h 66"/>
                  <a:gd name="T2" fmla="*/ 32 w 75"/>
                  <a:gd name="T3" fmla="*/ 43 h 66"/>
                  <a:gd name="T4" fmla="*/ 74 w 75"/>
                  <a:gd name="T5" fmla="*/ 0 h 66"/>
                  <a:gd name="T6" fmla="*/ 63 w 75"/>
                  <a:gd name="T7" fmla="*/ 0 h 66"/>
                  <a:gd name="T8" fmla="*/ 0 w 75"/>
                  <a:gd name="T9" fmla="*/ 65 h 66"/>
                  <a:gd name="T10" fmla="*/ 0 60000 65536"/>
                  <a:gd name="T11" fmla="*/ 0 60000 65536"/>
                  <a:gd name="T12" fmla="*/ 0 60000 65536"/>
                  <a:gd name="T13" fmla="*/ 0 60000 65536"/>
                  <a:gd name="T14" fmla="*/ 0 60000 65536"/>
                  <a:gd name="T15" fmla="*/ 0 w 75"/>
                  <a:gd name="T16" fmla="*/ 0 h 66"/>
                  <a:gd name="T17" fmla="*/ 75 w 75"/>
                  <a:gd name="T18" fmla="*/ 66 h 66"/>
                </a:gdLst>
                <a:ahLst/>
                <a:cxnLst>
                  <a:cxn ang="T10">
                    <a:pos x="T0" y="T1"/>
                  </a:cxn>
                  <a:cxn ang="T11">
                    <a:pos x="T2" y="T3"/>
                  </a:cxn>
                  <a:cxn ang="T12">
                    <a:pos x="T4" y="T5"/>
                  </a:cxn>
                  <a:cxn ang="T13">
                    <a:pos x="T6" y="T7"/>
                  </a:cxn>
                  <a:cxn ang="T14">
                    <a:pos x="T8" y="T9"/>
                  </a:cxn>
                </a:cxnLst>
                <a:rect l="T15" t="T16" r="T17" b="T18"/>
                <a:pathLst>
                  <a:path w="75" h="66">
                    <a:moveTo>
                      <a:pt x="0" y="65"/>
                    </a:moveTo>
                    <a:lnTo>
                      <a:pt x="32" y="43"/>
                    </a:lnTo>
                    <a:lnTo>
                      <a:pt x="74" y="0"/>
                    </a:lnTo>
                    <a:lnTo>
                      <a:pt x="63" y="0"/>
                    </a:lnTo>
                    <a:lnTo>
                      <a:pt x="0" y="65"/>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88" name="Freeform 154"/>
              <p:cNvSpPr>
                <a:spLocks/>
              </p:cNvSpPr>
              <p:nvPr/>
            </p:nvSpPr>
            <p:spPr bwMode="auto">
              <a:xfrm>
                <a:off x="4779" y="1672"/>
                <a:ext cx="73" cy="66"/>
              </a:xfrm>
              <a:custGeom>
                <a:avLst/>
                <a:gdLst>
                  <a:gd name="T0" fmla="*/ 10 w 73"/>
                  <a:gd name="T1" fmla="*/ 65 h 66"/>
                  <a:gd name="T2" fmla="*/ 0 w 73"/>
                  <a:gd name="T3" fmla="*/ 43 h 66"/>
                  <a:gd name="T4" fmla="*/ 41 w 73"/>
                  <a:gd name="T5" fmla="*/ 0 h 66"/>
                  <a:gd name="T6" fmla="*/ 72 w 73"/>
                  <a:gd name="T7" fmla="*/ 0 h 66"/>
                  <a:gd name="T8" fmla="*/ 10 w 73"/>
                  <a:gd name="T9" fmla="*/ 65 h 66"/>
                  <a:gd name="T10" fmla="*/ 0 60000 65536"/>
                  <a:gd name="T11" fmla="*/ 0 60000 65536"/>
                  <a:gd name="T12" fmla="*/ 0 60000 65536"/>
                  <a:gd name="T13" fmla="*/ 0 60000 65536"/>
                  <a:gd name="T14" fmla="*/ 0 60000 65536"/>
                  <a:gd name="T15" fmla="*/ 0 w 73"/>
                  <a:gd name="T16" fmla="*/ 0 h 66"/>
                  <a:gd name="T17" fmla="*/ 73 w 73"/>
                  <a:gd name="T18" fmla="*/ 66 h 66"/>
                </a:gdLst>
                <a:ahLst/>
                <a:cxnLst>
                  <a:cxn ang="T10">
                    <a:pos x="T0" y="T1"/>
                  </a:cxn>
                  <a:cxn ang="T11">
                    <a:pos x="T2" y="T3"/>
                  </a:cxn>
                  <a:cxn ang="T12">
                    <a:pos x="T4" y="T5"/>
                  </a:cxn>
                  <a:cxn ang="T13">
                    <a:pos x="T6" y="T7"/>
                  </a:cxn>
                  <a:cxn ang="T14">
                    <a:pos x="T8" y="T9"/>
                  </a:cxn>
                </a:cxnLst>
                <a:rect l="T15" t="T16" r="T17" b="T18"/>
                <a:pathLst>
                  <a:path w="73" h="66">
                    <a:moveTo>
                      <a:pt x="10" y="65"/>
                    </a:moveTo>
                    <a:lnTo>
                      <a:pt x="0" y="43"/>
                    </a:lnTo>
                    <a:lnTo>
                      <a:pt x="41" y="0"/>
                    </a:lnTo>
                    <a:lnTo>
                      <a:pt x="72" y="0"/>
                    </a:lnTo>
                    <a:lnTo>
                      <a:pt x="10" y="65"/>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89" name="Freeform 155"/>
              <p:cNvSpPr>
                <a:spLocks/>
              </p:cNvSpPr>
              <p:nvPr/>
            </p:nvSpPr>
            <p:spPr bwMode="auto">
              <a:xfrm>
                <a:off x="4623" y="1715"/>
                <a:ext cx="168" cy="23"/>
              </a:xfrm>
              <a:custGeom>
                <a:avLst/>
                <a:gdLst>
                  <a:gd name="T0" fmla="*/ 0 w 168"/>
                  <a:gd name="T1" fmla="*/ 22 h 23"/>
                  <a:gd name="T2" fmla="*/ 31 w 168"/>
                  <a:gd name="T3" fmla="*/ 0 h 23"/>
                  <a:gd name="T4" fmla="*/ 157 w 168"/>
                  <a:gd name="T5" fmla="*/ 0 h 23"/>
                  <a:gd name="T6" fmla="*/ 167 w 168"/>
                  <a:gd name="T7" fmla="*/ 22 h 23"/>
                  <a:gd name="T8" fmla="*/ 0 w 168"/>
                  <a:gd name="T9" fmla="*/ 22 h 23"/>
                  <a:gd name="T10" fmla="*/ 0 60000 65536"/>
                  <a:gd name="T11" fmla="*/ 0 60000 65536"/>
                  <a:gd name="T12" fmla="*/ 0 60000 65536"/>
                  <a:gd name="T13" fmla="*/ 0 60000 65536"/>
                  <a:gd name="T14" fmla="*/ 0 60000 65536"/>
                  <a:gd name="T15" fmla="*/ 0 w 168"/>
                  <a:gd name="T16" fmla="*/ 0 h 23"/>
                  <a:gd name="T17" fmla="*/ 168 w 168"/>
                  <a:gd name="T18" fmla="*/ 23 h 23"/>
                </a:gdLst>
                <a:ahLst/>
                <a:cxnLst>
                  <a:cxn ang="T10">
                    <a:pos x="T0" y="T1"/>
                  </a:cxn>
                  <a:cxn ang="T11">
                    <a:pos x="T2" y="T3"/>
                  </a:cxn>
                  <a:cxn ang="T12">
                    <a:pos x="T4" y="T5"/>
                  </a:cxn>
                  <a:cxn ang="T13">
                    <a:pos x="T6" y="T7"/>
                  </a:cxn>
                  <a:cxn ang="T14">
                    <a:pos x="T8" y="T9"/>
                  </a:cxn>
                </a:cxnLst>
                <a:rect l="T15" t="T16" r="T17" b="T18"/>
                <a:pathLst>
                  <a:path w="168" h="23">
                    <a:moveTo>
                      <a:pt x="0" y="22"/>
                    </a:moveTo>
                    <a:lnTo>
                      <a:pt x="31" y="0"/>
                    </a:lnTo>
                    <a:lnTo>
                      <a:pt x="157" y="0"/>
                    </a:lnTo>
                    <a:lnTo>
                      <a:pt x="167" y="22"/>
                    </a:lnTo>
                    <a:lnTo>
                      <a:pt x="0" y="22"/>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90" name="Freeform 156"/>
              <p:cNvSpPr>
                <a:spLocks/>
              </p:cNvSpPr>
              <p:nvPr/>
            </p:nvSpPr>
            <p:spPr bwMode="auto">
              <a:xfrm>
                <a:off x="5049" y="1608"/>
                <a:ext cx="166" cy="44"/>
              </a:xfrm>
              <a:custGeom>
                <a:avLst/>
                <a:gdLst>
                  <a:gd name="T0" fmla="*/ 0 w 166"/>
                  <a:gd name="T1" fmla="*/ 43 h 44"/>
                  <a:gd name="T2" fmla="*/ 124 w 166"/>
                  <a:gd name="T3" fmla="*/ 43 h 44"/>
                  <a:gd name="T4" fmla="*/ 165 w 166"/>
                  <a:gd name="T5" fmla="*/ 0 h 44"/>
                  <a:gd name="T6" fmla="*/ 41 w 166"/>
                  <a:gd name="T7" fmla="*/ 0 h 44"/>
                  <a:gd name="T8" fmla="*/ 0 w 166"/>
                  <a:gd name="T9" fmla="*/ 43 h 44"/>
                  <a:gd name="T10" fmla="*/ 0 60000 65536"/>
                  <a:gd name="T11" fmla="*/ 0 60000 65536"/>
                  <a:gd name="T12" fmla="*/ 0 60000 65536"/>
                  <a:gd name="T13" fmla="*/ 0 60000 65536"/>
                  <a:gd name="T14" fmla="*/ 0 60000 65536"/>
                  <a:gd name="T15" fmla="*/ 0 w 166"/>
                  <a:gd name="T16" fmla="*/ 0 h 44"/>
                  <a:gd name="T17" fmla="*/ 166 w 166"/>
                  <a:gd name="T18" fmla="*/ 44 h 44"/>
                </a:gdLst>
                <a:ahLst/>
                <a:cxnLst>
                  <a:cxn ang="T10">
                    <a:pos x="T0" y="T1"/>
                  </a:cxn>
                  <a:cxn ang="T11">
                    <a:pos x="T2" y="T3"/>
                  </a:cxn>
                  <a:cxn ang="T12">
                    <a:pos x="T4" y="T5"/>
                  </a:cxn>
                  <a:cxn ang="T13">
                    <a:pos x="T6" y="T7"/>
                  </a:cxn>
                  <a:cxn ang="T14">
                    <a:pos x="T8" y="T9"/>
                  </a:cxn>
                </a:cxnLst>
                <a:rect l="T15" t="T16" r="T17" b="T18"/>
                <a:pathLst>
                  <a:path w="166" h="44">
                    <a:moveTo>
                      <a:pt x="0" y="43"/>
                    </a:moveTo>
                    <a:lnTo>
                      <a:pt x="124" y="43"/>
                    </a:lnTo>
                    <a:lnTo>
                      <a:pt x="165" y="0"/>
                    </a:lnTo>
                    <a:lnTo>
                      <a:pt x="41" y="0"/>
                    </a:lnTo>
                    <a:lnTo>
                      <a:pt x="0" y="43"/>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91" name="Freeform 157"/>
              <p:cNvSpPr>
                <a:spLocks/>
              </p:cNvSpPr>
              <p:nvPr/>
            </p:nvSpPr>
            <p:spPr bwMode="auto">
              <a:xfrm>
                <a:off x="5018" y="1608"/>
                <a:ext cx="71" cy="65"/>
              </a:xfrm>
              <a:custGeom>
                <a:avLst/>
                <a:gdLst>
                  <a:gd name="T0" fmla="*/ 0 w 71"/>
                  <a:gd name="T1" fmla="*/ 64 h 65"/>
                  <a:gd name="T2" fmla="*/ 30 w 71"/>
                  <a:gd name="T3" fmla="*/ 43 h 65"/>
                  <a:gd name="T4" fmla="*/ 70 w 71"/>
                  <a:gd name="T5" fmla="*/ 0 h 65"/>
                  <a:gd name="T6" fmla="*/ 60 w 71"/>
                  <a:gd name="T7" fmla="*/ 0 h 65"/>
                  <a:gd name="T8" fmla="*/ 0 w 71"/>
                  <a:gd name="T9" fmla="*/ 64 h 65"/>
                  <a:gd name="T10" fmla="*/ 0 60000 65536"/>
                  <a:gd name="T11" fmla="*/ 0 60000 65536"/>
                  <a:gd name="T12" fmla="*/ 0 60000 65536"/>
                  <a:gd name="T13" fmla="*/ 0 60000 65536"/>
                  <a:gd name="T14" fmla="*/ 0 60000 65536"/>
                  <a:gd name="T15" fmla="*/ 0 w 71"/>
                  <a:gd name="T16" fmla="*/ 0 h 65"/>
                  <a:gd name="T17" fmla="*/ 71 w 71"/>
                  <a:gd name="T18" fmla="*/ 65 h 65"/>
                </a:gdLst>
                <a:ahLst/>
                <a:cxnLst>
                  <a:cxn ang="T10">
                    <a:pos x="T0" y="T1"/>
                  </a:cxn>
                  <a:cxn ang="T11">
                    <a:pos x="T2" y="T3"/>
                  </a:cxn>
                  <a:cxn ang="T12">
                    <a:pos x="T4" y="T5"/>
                  </a:cxn>
                  <a:cxn ang="T13">
                    <a:pos x="T6" y="T7"/>
                  </a:cxn>
                  <a:cxn ang="T14">
                    <a:pos x="T8" y="T9"/>
                  </a:cxn>
                </a:cxnLst>
                <a:rect l="T15" t="T16" r="T17" b="T18"/>
                <a:pathLst>
                  <a:path w="71" h="65">
                    <a:moveTo>
                      <a:pt x="0" y="64"/>
                    </a:moveTo>
                    <a:lnTo>
                      <a:pt x="30" y="43"/>
                    </a:lnTo>
                    <a:lnTo>
                      <a:pt x="70" y="0"/>
                    </a:lnTo>
                    <a:lnTo>
                      <a:pt x="60" y="0"/>
                    </a:lnTo>
                    <a:lnTo>
                      <a:pt x="0" y="64"/>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92" name="Freeform 158"/>
              <p:cNvSpPr>
                <a:spLocks/>
              </p:cNvSpPr>
              <p:nvPr/>
            </p:nvSpPr>
            <p:spPr bwMode="auto">
              <a:xfrm>
                <a:off x="5173" y="1608"/>
                <a:ext cx="72" cy="65"/>
              </a:xfrm>
              <a:custGeom>
                <a:avLst/>
                <a:gdLst>
                  <a:gd name="T0" fmla="*/ 10 w 72"/>
                  <a:gd name="T1" fmla="*/ 64 h 65"/>
                  <a:gd name="T2" fmla="*/ 0 w 72"/>
                  <a:gd name="T3" fmla="*/ 43 h 65"/>
                  <a:gd name="T4" fmla="*/ 41 w 72"/>
                  <a:gd name="T5" fmla="*/ 0 h 65"/>
                  <a:gd name="T6" fmla="*/ 71 w 72"/>
                  <a:gd name="T7" fmla="*/ 0 h 65"/>
                  <a:gd name="T8" fmla="*/ 10 w 72"/>
                  <a:gd name="T9" fmla="*/ 64 h 65"/>
                  <a:gd name="T10" fmla="*/ 0 60000 65536"/>
                  <a:gd name="T11" fmla="*/ 0 60000 65536"/>
                  <a:gd name="T12" fmla="*/ 0 60000 65536"/>
                  <a:gd name="T13" fmla="*/ 0 60000 65536"/>
                  <a:gd name="T14" fmla="*/ 0 60000 65536"/>
                  <a:gd name="T15" fmla="*/ 0 w 72"/>
                  <a:gd name="T16" fmla="*/ 0 h 65"/>
                  <a:gd name="T17" fmla="*/ 72 w 72"/>
                  <a:gd name="T18" fmla="*/ 65 h 65"/>
                </a:gdLst>
                <a:ahLst/>
                <a:cxnLst>
                  <a:cxn ang="T10">
                    <a:pos x="T0" y="T1"/>
                  </a:cxn>
                  <a:cxn ang="T11">
                    <a:pos x="T2" y="T3"/>
                  </a:cxn>
                  <a:cxn ang="T12">
                    <a:pos x="T4" y="T5"/>
                  </a:cxn>
                  <a:cxn ang="T13">
                    <a:pos x="T6" y="T7"/>
                  </a:cxn>
                  <a:cxn ang="T14">
                    <a:pos x="T8" y="T9"/>
                  </a:cxn>
                </a:cxnLst>
                <a:rect l="T15" t="T16" r="T17" b="T18"/>
                <a:pathLst>
                  <a:path w="72" h="65">
                    <a:moveTo>
                      <a:pt x="10" y="64"/>
                    </a:moveTo>
                    <a:lnTo>
                      <a:pt x="0" y="43"/>
                    </a:lnTo>
                    <a:lnTo>
                      <a:pt x="41" y="0"/>
                    </a:lnTo>
                    <a:lnTo>
                      <a:pt x="71" y="0"/>
                    </a:lnTo>
                    <a:lnTo>
                      <a:pt x="10" y="64"/>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93" name="Freeform 159"/>
              <p:cNvSpPr>
                <a:spLocks/>
              </p:cNvSpPr>
              <p:nvPr/>
            </p:nvSpPr>
            <p:spPr bwMode="auto">
              <a:xfrm>
                <a:off x="5018" y="1651"/>
                <a:ext cx="165" cy="22"/>
              </a:xfrm>
              <a:custGeom>
                <a:avLst/>
                <a:gdLst>
                  <a:gd name="T0" fmla="*/ 0 w 165"/>
                  <a:gd name="T1" fmla="*/ 21 h 22"/>
                  <a:gd name="T2" fmla="*/ 31 w 165"/>
                  <a:gd name="T3" fmla="*/ 0 h 22"/>
                  <a:gd name="T4" fmla="*/ 154 w 165"/>
                  <a:gd name="T5" fmla="*/ 0 h 22"/>
                  <a:gd name="T6" fmla="*/ 164 w 165"/>
                  <a:gd name="T7" fmla="*/ 21 h 22"/>
                  <a:gd name="T8" fmla="*/ 0 w 165"/>
                  <a:gd name="T9" fmla="*/ 21 h 22"/>
                  <a:gd name="T10" fmla="*/ 0 60000 65536"/>
                  <a:gd name="T11" fmla="*/ 0 60000 65536"/>
                  <a:gd name="T12" fmla="*/ 0 60000 65536"/>
                  <a:gd name="T13" fmla="*/ 0 60000 65536"/>
                  <a:gd name="T14" fmla="*/ 0 60000 65536"/>
                  <a:gd name="T15" fmla="*/ 0 w 165"/>
                  <a:gd name="T16" fmla="*/ 0 h 22"/>
                  <a:gd name="T17" fmla="*/ 165 w 165"/>
                  <a:gd name="T18" fmla="*/ 22 h 22"/>
                </a:gdLst>
                <a:ahLst/>
                <a:cxnLst>
                  <a:cxn ang="T10">
                    <a:pos x="T0" y="T1"/>
                  </a:cxn>
                  <a:cxn ang="T11">
                    <a:pos x="T2" y="T3"/>
                  </a:cxn>
                  <a:cxn ang="T12">
                    <a:pos x="T4" y="T5"/>
                  </a:cxn>
                  <a:cxn ang="T13">
                    <a:pos x="T6" y="T7"/>
                  </a:cxn>
                  <a:cxn ang="T14">
                    <a:pos x="T8" y="T9"/>
                  </a:cxn>
                </a:cxnLst>
                <a:rect l="T15" t="T16" r="T17" b="T18"/>
                <a:pathLst>
                  <a:path w="165" h="22">
                    <a:moveTo>
                      <a:pt x="0" y="21"/>
                    </a:moveTo>
                    <a:lnTo>
                      <a:pt x="31" y="0"/>
                    </a:lnTo>
                    <a:lnTo>
                      <a:pt x="154" y="0"/>
                    </a:lnTo>
                    <a:lnTo>
                      <a:pt x="164" y="21"/>
                    </a:lnTo>
                    <a:lnTo>
                      <a:pt x="0" y="21"/>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94" name="Freeform 160"/>
              <p:cNvSpPr>
                <a:spLocks/>
              </p:cNvSpPr>
              <p:nvPr/>
            </p:nvSpPr>
            <p:spPr bwMode="auto">
              <a:xfrm>
                <a:off x="4881" y="1608"/>
                <a:ext cx="169" cy="44"/>
              </a:xfrm>
              <a:custGeom>
                <a:avLst/>
                <a:gdLst>
                  <a:gd name="T0" fmla="*/ 0 w 169"/>
                  <a:gd name="T1" fmla="*/ 43 h 44"/>
                  <a:gd name="T2" fmla="*/ 126 w 169"/>
                  <a:gd name="T3" fmla="*/ 43 h 44"/>
                  <a:gd name="T4" fmla="*/ 168 w 169"/>
                  <a:gd name="T5" fmla="*/ 0 h 44"/>
                  <a:gd name="T6" fmla="*/ 42 w 169"/>
                  <a:gd name="T7" fmla="*/ 0 h 44"/>
                  <a:gd name="T8" fmla="*/ 0 w 169"/>
                  <a:gd name="T9" fmla="*/ 43 h 44"/>
                  <a:gd name="T10" fmla="*/ 0 60000 65536"/>
                  <a:gd name="T11" fmla="*/ 0 60000 65536"/>
                  <a:gd name="T12" fmla="*/ 0 60000 65536"/>
                  <a:gd name="T13" fmla="*/ 0 60000 65536"/>
                  <a:gd name="T14" fmla="*/ 0 60000 65536"/>
                  <a:gd name="T15" fmla="*/ 0 w 169"/>
                  <a:gd name="T16" fmla="*/ 0 h 44"/>
                  <a:gd name="T17" fmla="*/ 169 w 169"/>
                  <a:gd name="T18" fmla="*/ 44 h 44"/>
                </a:gdLst>
                <a:ahLst/>
                <a:cxnLst>
                  <a:cxn ang="T10">
                    <a:pos x="T0" y="T1"/>
                  </a:cxn>
                  <a:cxn ang="T11">
                    <a:pos x="T2" y="T3"/>
                  </a:cxn>
                  <a:cxn ang="T12">
                    <a:pos x="T4" y="T5"/>
                  </a:cxn>
                  <a:cxn ang="T13">
                    <a:pos x="T6" y="T7"/>
                  </a:cxn>
                  <a:cxn ang="T14">
                    <a:pos x="T8" y="T9"/>
                  </a:cxn>
                </a:cxnLst>
                <a:rect l="T15" t="T16" r="T17" b="T18"/>
                <a:pathLst>
                  <a:path w="169" h="44">
                    <a:moveTo>
                      <a:pt x="0" y="43"/>
                    </a:moveTo>
                    <a:lnTo>
                      <a:pt x="126" y="43"/>
                    </a:lnTo>
                    <a:lnTo>
                      <a:pt x="168" y="0"/>
                    </a:lnTo>
                    <a:lnTo>
                      <a:pt x="42" y="0"/>
                    </a:lnTo>
                    <a:lnTo>
                      <a:pt x="0" y="43"/>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95" name="Freeform 161"/>
              <p:cNvSpPr>
                <a:spLocks/>
              </p:cNvSpPr>
              <p:nvPr/>
            </p:nvSpPr>
            <p:spPr bwMode="auto">
              <a:xfrm>
                <a:off x="4851" y="1608"/>
                <a:ext cx="73" cy="65"/>
              </a:xfrm>
              <a:custGeom>
                <a:avLst/>
                <a:gdLst>
                  <a:gd name="T0" fmla="*/ 0 w 73"/>
                  <a:gd name="T1" fmla="*/ 64 h 65"/>
                  <a:gd name="T2" fmla="*/ 31 w 73"/>
                  <a:gd name="T3" fmla="*/ 43 h 65"/>
                  <a:gd name="T4" fmla="*/ 72 w 73"/>
                  <a:gd name="T5" fmla="*/ 0 h 65"/>
                  <a:gd name="T6" fmla="*/ 62 w 73"/>
                  <a:gd name="T7" fmla="*/ 0 h 65"/>
                  <a:gd name="T8" fmla="*/ 0 w 73"/>
                  <a:gd name="T9" fmla="*/ 64 h 65"/>
                  <a:gd name="T10" fmla="*/ 0 60000 65536"/>
                  <a:gd name="T11" fmla="*/ 0 60000 65536"/>
                  <a:gd name="T12" fmla="*/ 0 60000 65536"/>
                  <a:gd name="T13" fmla="*/ 0 60000 65536"/>
                  <a:gd name="T14" fmla="*/ 0 60000 65536"/>
                  <a:gd name="T15" fmla="*/ 0 w 73"/>
                  <a:gd name="T16" fmla="*/ 0 h 65"/>
                  <a:gd name="T17" fmla="*/ 73 w 73"/>
                  <a:gd name="T18" fmla="*/ 65 h 65"/>
                </a:gdLst>
                <a:ahLst/>
                <a:cxnLst>
                  <a:cxn ang="T10">
                    <a:pos x="T0" y="T1"/>
                  </a:cxn>
                  <a:cxn ang="T11">
                    <a:pos x="T2" y="T3"/>
                  </a:cxn>
                  <a:cxn ang="T12">
                    <a:pos x="T4" y="T5"/>
                  </a:cxn>
                  <a:cxn ang="T13">
                    <a:pos x="T6" y="T7"/>
                  </a:cxn>
                  <a:cxn ang="T14">
                    <a:pos x="T8" y="T9"/>
                  </a:cxn>
                </a:cxnLst>
                <a:rect l="T15" t="T16" r="T17" b="T18"/>
                <a:pathLst>
                  <a:path w="73" h="65">
                    <a:moveTo>
                      <a:pt x="0" y="64"/>
                    </a:moveTo>
                    <a:lnTo>
                      <a:pt x="31" y="43"/>
                    </a:lnTo>
                    <a:lnTo>
                      <a:pt x="72" y="0"/>
                    </a:lnTo>
                    <a:lnTo>
                      <a:pt x="62" y="0"/>
                    </a:lnTo>
                    <a:lnTo>
                      <a:pt x="0" y="64"/>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96" name="Freeform 162"/>
              <p:cNvSpPr>
                <a:spLocks/>
              </p:cNvSpPr>
              <p:nvPr/>
            </p:nvSpPr>
            <p:spPr bwMode="auto">
              <a:xfrm>
                <a:off x="5007" y="1608"/>
                <a:ext cx="73" cy="65"/>
              </a:xfrm>
              <a:custGeom>
                <a:avLst/>
                <a:gdLst>
                  <a:gd name="T0" fmla="*/ 10 w 73"/>
                  <a:gd name="T1" fmla="*/ 64 h 65"/>
                  <a:gd name="T2" fmla="*/ 0 w 73"/>
                  <a:gd name="T3" fmla="*/ 43 h 65"/>
                  <a:gd name="T4" fmla="*/ 41 w 73"/>
                  <a:gd name="T5" fmla="*/ 0 h 65"/>
                  <a:gd name="T6" fmla="*/ 72 w 73"/>
                  <a:gd name="T7" fmla="*/ 0 h 65"/>
                  <a:gd name="T8" fmla="*/ 10 w 73"/>
                  <a:gd name="T9" fmla="*/ 64 h 65"/>
                  <a:gd name="T10" fmla="*/ 0 60000 65536"/>
                  <a:gd name="T11" fmla="*/ 0 60000 65536"/>
                  <a:gd name="T12" fmla="*/ 0 60000 65536"/>
                  <a:gd name="T13" fmla="*/ 0 60000 65536"/>
                  <a:gd name="T14" fmla="*/ 0 60000 65536"/>
                  <a:gd name="T15" fmla="*/ 0 w 73"/>
                  <a:gd name="T16" fmla="*/ 0 h 65"/>
                  <a:gd name="T17" fmla="*/ 73 w 73"/>
                  <a:gd name="T18" fmla="*/ 65 h 65"/>
                </a:gdLst>
                <a:ahLst/>
                <a:cxnLst>
                  <a:cxn ang="T10">
                    <a:pos x="T0" y="T1"/>
                  </a:cxn>
                  <a:cxn ang="T11">
                    <a:pos x="T2" y="T3"/>
                  </a:cxn>
                  <a:cxn ang="T12">
                    <a:pos x="T4" y="T5"/>
                  </a:cxn>
                  <a:cxn ang="T13">
                    <a:pos x="T6" y="T7"/>
                  </a:cxn>
                  <a:cxn ang="T14">
                    <a:pos x="T8" y="T9"/>
                  </a:cxn>
                </a:cxnLst>
                <a:rect l="T15" t="T16" r="T17" b="T18"/>
                <a:pathLst>
                  <a:path w="73" h="65">
                    <a:moveTo>
                      <a:pt x="10" y="64"/>
                    </a:moveTo>
                    <a:lnTo>
                      <a:pt x="0" y="43"/>
                    </a:lnTo>
                    <a:lnTo>
                      <a:pt x="41" y="0"/>
                    </a:lnTo>
                    <a:lnTo>
                      <a:pt x="72" y="0"/>
                    </a:lnTo>
                    <a:lnTo>
                      <a:pt x="10" y="64"/>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97" name="Freeform 163"/>
              <p:cNvSpPr>
                <a:spLocks/>
              </p:cNvSpPr>
              <p:nvPr/>
            </p:nvSpPr>
            <p:spPr bwMode="auto">
              <a:xfrm>
                <a:off x="4851" y="1651"/>
                <a:ext cx="168" cy="22"/>
              </a:xfrm>
              <a:custGeom>
                <a:avLst/>
                <a:gdLst>
                  <a:gd name="T0" fmla="*/ 0 w 168"/>
                  <a:gd name="T1" fmla="*/ 21 h 22"/>
                  <a:gd name="T2" fmla="*/ 31 w 168"/>
                  <a:gd name="T3" fmla="*/ 0 h 22"/>
                  <a:gd name="T4" fmla="*/ 157 w 168"/>
                  <a:gd name="T5" fmla="*/ 0 h 22"/>
                  <a:gd name="T6" fmla="*/ 167 w 168"/>
                  <a:gd name="T7" fmla="*/ 21 h 22"/>
                  <a:gd name="T8" fmla="*/ 0 w 168"/>
                  <a:gd name="T9" fmla="*/ 21 h 22"/>
                  <a:gd name="T10" fmla="*/ 0 60000 65536"/>
                  <a:gd name="T11" fmla="*/ 0 60000 65536"/>
                  <a:gd name="T12" fmla="*/ 0 60000 65536"/>
                  <a:gd name="T13" fmla="*/ 0 60000 65536"/>
                  <a:gd name="T14" fmla="*/ 0 60000 65536"/>
                  <a:gd name="T15" fmla="*/ 0 w 168"/>
                  <a:gd name="T16" fmla="*/ 0 h 22"/>
                  <a:gd name="T17" fmla="*/ 168 w 168"/>
                  <a:gd name="T18" fmla="*/ 22 h 22"/>
                </a:gdLst>
                <a:ahLst/>
                <a:cxnLst>
                  <a:cxn ang="T10">
                    <a:pos x="T0" y="T1"/>
                  </a:cxn>
                  <a:cxn ang="T11">
                    <a:pos x="T2" y="T3"/>
                  </a:cxn>
                  <a:cxn ang="T12">
                    <a:pos x="T4" y="T5"/>
                  </a:cxn>
                  <a:cxn ang="T13">
                    <a:pos x="T6" y="T7"/>
                  </a:cxn>
                  <a:cxn ang="T14">
                    <a:pos x="T8" y="T9"/>
                  </a:cxn>
                </a:cxnLst>
                <a:rect l="T15" t="T16" r="T17" b="T18"/>
                <a:pathLst>
                  <a:path w="168" h="22">
                    <a:moveTo>
                      <a:pt x="0" y="21"/>
                    </a:moveTo>
                    <a:lnTo>
                      <a:pt x="31" y="0"/>
                    </a:lnTo>
                    <a:lnTo>
                      <a:pt x="157" y="0"/>
                    </a:lnTo>
                    <a:lnTo>
                      <a:pt x="167" y="21"/>
                    </a:lnTo>
                    <a:lnTo>
                      <a:pt x="0" y="21"/>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98" name="Freeform 164"/>
              <p:cNvSpPr>
                <a:spLocks/>
              </p:cNvSpPr>
              <p:nvPr/>
            </p:nvSpPr>
            <p:spPr bwMode="auto">
              <a:xfrm>
                <a:off x="4716" y="1608"/>
                <a:ext cx="166" cy="44"/>
              </a:xfrm>
              <a:custGeom>
                <a:avLst/>
                <a:gdLst>
                  <a:gd name="T0" fmla="*/ 0 w 166"/>
                  <a:gd name="T1" fmla="*/ 43 h 44"/>
                  <a:gd name="T2" fmla="*/ 124 w 166"/>
                  <a:gd name="T3" fmla="*/ 43 h 44"/>
                  <a:gd name="T4" fmla="*/ 165 w 166"/>
                  <a:gd name="T5" fmla="*/ 0 h 44"/>
                  <a:gd name="T6" fmla="*/ 41 w 166"/>
                  <a:gd name="T7" fmla="*/ 0 h 44"/>
                  <a:gd name="T8" fmla="*/ 0 w 166"/>
                  <a:gd name="T9" fmla="*/ 43 h 44"/>
                  <a:gd name="T10" fmla="*/ 0 60000 65536"/>
                  <a:gd name="T11" fmla="*/ 0 60000 65536"/>
                  <a:gd name="T12" fmla="*/ 0 60000 65536"/>
                  <a:gd name="T13" fmla="*/ 0 60000 65536"/>
                  <a:gd name="T14" fmla="*/ 0 60000 65536"/>
                  <a:gd name="T15" fmla="*/ 0 w 166"/>
                  <a:gd name="T16" fmla="*/ 0 h 44"/>
                  <a:gd name="T17" fmla="*/ 166 w 166"/>
                  <a:gd name="T18" fmla="*/ 44 h 44"/>
                </a:gdLst>
                <a:ahLst/>
                <a:cxnLst>
                  <a:cxn ang="T10">
                    <a:pos x="T0" y="T1"/>
                  </a:cxn>
                  <a:cxn ang="T11">
                    <a:pos x="T2" y="T3"/>
                  </a:cxn>
                  <a:cxn ang="T12">
                    <a:pos x="T4" y="T5"/>
                  </a:cxn>
                  <a:cxn ang="T13">
                    <a:pos x="T6" y="T7"/>
                  </a:cxn>
                  <a:cxn ang="T14">
                    <a:pos x="T8" y="T9"/>
                  </a:cxn>
                </a:cxnLst>
                <a:rect l="T15" t="T16" r="T17" b="T18"/>
                <a:pathLst>
                  <a:path w="166" h="44">
                    <a:moveTo>
                      <a:pt x="0" y="43"/>
                    </a:moveTo>
                    <a:lnTo>
                      <a:pt x="124" y="43"/>
                    </a:lnTo>
                    <a:lnTo>
                      <a:pt x="165" y="0"/>
                    </a:lnTo>
                    <a:lnTo>
                      <a:pt x="41" y="0"/>
                    </a:lnTo>
                    <a:lnTo>
                      <a:pt x="0" y="43"/>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99" name="Freeform 165"/>
              <p:cNvSpPr>
                <a:spLocks/>
              </p:cNvSpPr>
              <p:nvPr/>
            </p:nvSpPr>
            <p:spPr bwMode="auto">
              <a:xfrm>
                <a:off x="4686" y="1608"/>
                <a:ext cx="73" cy="65"/>
              </a:xfrm>
              <a:custGeom>
                <a:avLst/>
                <a:gdLst>
                  <a:gd name="T0" fmla="*/ 0 w 73"/>
                  <a:gd name="T1" fmla="*/ 64 h 65"/>
                  <a:gd name="T2" fmla="*/ 31 w 73"/>
                  <a:gd name="T3" fmla="*/ 43 h 65"/>
                  <a:gd name="T4" fmla="*/ 72 w 73"/>
                  <a:gd name="T5" fmla="*/ 0 h 65"/>
                  <a:gd name="T6" fmla="*/ 62 w 73"/>
                  <a:gd name="T7" fmla="*/ 0 h 65"/>
                  <a:gd name="T8" fmla="*/ 0 w 73"/>
                  <a:gd name="T9" fmla="*/ 64 h 65"/>
                  <a:gd name="T10" fmla="*/ 0 60000 65536"/>
                  <a:gd name="T11" fmla="*/ 0 60000 65536"/>
                  <a:gd name="T12" fmla="*/ 0 60000 65536"/>
                  <a:gd name="T13" fmla="*/ 0 60000 65536"/>
                  <a:gd name="T14" fmla="*/ 0 60000 65536"/>
                  <a:gd name="T15" fmla="*/ 0 w 73"/>
                  <a:gd name="T16" fmla="*/ 0 h 65"/>
                  <a:gd name="T17" fmla="*/ 73 w 73"/>
                  <a:gd name="T18" fmla="*/ 65 h 65"/>
                </a:gdLst>
                <a:ahLst/>
                <a:cxnLst>
                  <a:cxn ang="T10">
                    <a:pos x="T0" y="T1"/>
                  </a:cxn>
                  <a:cxn ang="T11">
                    <a:pos x="T2" y="T3"/>
                  </a:cxn>
                  <a:cxn ang="T12">
                    <a:pos x="T4" y="T5"/>
                  </a:cxn>
                  <a:cxn ang="T13">
                    <a:pos x="T6" y="T7"/>
                  </a:cxn>
                  <a:cxn ang="T14">
                    <a:pos x="T8" y="T9"/>
                  </a:cxn>
                </a:cxnLst>
                <a:rect l="T15" t="T16" r="T17" b="T18"/>
                <a:pathLst>
                  <a:path w="73" h="65">
                    <a:moveTo>
                      <a:pt x="0" y="64"/>
                    </a:moveTo>
                    <a:lnTo>
                      <a:pt x="31" y="43"/>
                    </a:lnTo>
                    <a:lnTo>
                      <a:pt x="72" y="0"/>
                    </a:lnTo>
                    <a:lnTo>
                      <a:pt x="62" y="0"/>
                    </a:lnTo>
                    <a:lnTo>
                      <a:pt x="0" y="64"/>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00" name="Freeform 166"/>
              <p:cNvSpPr>
                <a:spLocks/>
              </p:cNvSpPr>
              <p:nvPr/>
            </p:nvSpPr>
            <p:spPr bwMode="auto">
              <a:xfrm>
                <a:off x="4841" y="1608"/>
                <a:ext cx="73" cy="65"/>
              </a:xfrm>
              <a:custGeom>
                <a:avLst/>
                <a:gdLst>
                  <a:gd name="T0" fmla="*/ 10 w 73"/>
                  <a:gd name="T1" fmla="*/ 64 h 65"/>
                  <a:gd name="T2" fmla="*/ 0 w 73"/>
                  <a:gd name="T3" fmla="*/ 43 h 65"/>
                  <a:gd name="T4" fmla="*/ 41 w 73"/>
                  <a:gd name="T5" fmla="*/ 0 h 65"/>
                  <a:gd name="T6" fmla="*/ 72 w 73"/>
                  <a:gd name="T7" fmla="*/ 0 h 65"/>
                  <a:gd name="T8" fmla="*/ 10 w 73"/>
                  <a:gd name="T9" fmla="*/ 64 h 65"/>
                  <a:gd name="T10" fmla="*/ 0 60000 65536"/>
                  <a:gd name="T11" fmla="*/ 0 60000 65536"/>
                  <a:gd name="T12" fmla="*/ 0 60000 65536"/>
                  <a:gd name="T13" fmla="*/ 0 60000 65536"/>
                  <a:gd name="T14" fmla="*/ 0 60000 65536"/>
                  <a:gd name="T15" fmla="*/ 0 w 73"/>
                  <a:gd name="T16" fmla="*/ 0 h 65"/>
                  <a:gd name="T17" fmla="*/ 73 w 73"/>
                  <a:gd name="T18" fmla="*/ 65 h 65"/>
                </a:gdLst>
                <a:ahLst/>
                <a:cxnLst>
                  <a:cxn ang="T10">
                    <a:pos x="T0" y="T1"/>
                  </a:cxn>
                  <a:cxn ang="T11">
                    <a:pos x="T2" y="T3"/>
                  </a:cxn>
                  <a:cxn ang="T12">
                    <a:pos x="T4" y="T5"/>
                  </a:cxn>
                  <a:cxn ang="T13">
                    <a:pos x="T6" y="T7"/>
                  </a:cxn>
                  <a:cxn ang="T14">
                    <a:pos x="T8" y="T9"/>
                  </a:cxn>
                </a:cxnLst>
                <a:rect l="T15" t="T16" r="T17" b="T18"/>
                <a:pathLst>
                  <a:path w="73" h="65">
                    <a:moveTo>
                      <a:pt x="10" y="64"/>
                    </a:moveTo>
                    <a:lnTo>
                      <a:pt x="0" y="43"/>
                    </a:lnTo>
                    <a:lnTo>
                      <a:pt x="41" y="0"/>
                    </a:lnTo>
                    <a:lnTo>
                      <a:pt x="72" y="0"/>
                    </a:lnTo>
                    <a:lnTo>
                      <a:pt x="10" y="64"/>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01" name="Freeform 167"/>
              <p:cNvSpPr>
                <a:spLocks/>
              </p:cNvSpPr>
              <p:nvPr/>
            </p:nvSpPr>
            <p:spPr bwMode="auto">
              <a:xfrm>
                <a:off x="4686" y="1651"/>
                <a:ext cx="166" cy="22"/>
              </a:xfrm>
              <a:custGeom>
                <a:avLst/>
                <a:gdLst>
                  <a:gd name="T0" fmla="*/ 0 w 166"/>
                  <a:gd name="T1" fmla="*/ 21 h 22"/>
                  <a:gd name="T2" fmla="*/ 31 w 166"/>
                  <a:gd name="T3" fmla="*/ 0 h 22"/>
                  <a:gd name="T4" fmla="*/ 155 w 166"/>
                  <a:gd name="T5" fmla="*/ 0 h 22"/>
                  <a:gd name="T6" fmla="*/ 165 w 166"/>
                  <a:gd name="T7" fmla="*/ 21 h 22"/>
                  <a:gd name="T8" fmla="*/ 0 w 166"/>
                  <a:gd name="T9" fmla="*/ 21 h 22"/>
                  <a:gd name="T10" fmla="*/ 0 60000 65536"/>
                  <a:gd name="T11" fmla="*/ 0 60000 65536"/>
                  <a:gd name="T12" fmla="*/ 0 60000 65536"/>
                  <a:gd name="T13" fmla="*/ 0 60000 65536"/>
                  <a:gd name="T14" fmla="*/ 0 60000 65536"/>
                  <a:gd name="T15" fmla="*/ 0 w 166"/>
                  <a:gd name="T16" fmla="*/ 0 h 22"/>
                  <a:gd name="T17" fmla="*/ 166 w 166"/>
                  <a:gd name="T18" fmla="*/ 22 h 22"/>
                </a:gdLst>
                <a:ahLst/>
                <a:cxnLst>
                  <a:cxn ang="T10">
                    <a:pos x="T0" y="T1"/>
                  </a:cxn>
                  <a:cxn ang="T11">
                    <a:pos x="T2" y="T3"/>
                  </a:cxn>
                  <a:cxn ang="T12">
                    <a:pos x="T4" y="T5"/>
                  </a:cxn>
                  <a:cxn ang="T13">
                    <a:pos x="T6" y="T7"/>
                  </a:cxn>
                  <a:cxn ang="T14">
                    <a:pos x="T8" y="T9"/>
                  </a:cxn>
                </a:cxnLst>
                <a:rect l="T15" t="T16" r="T17" b="T18"/>
                <a:pathLst>
                  <a:path w="166" h="22">
                    <a:moveTo>
                      <a:pt x="0" y="21"/>
                    </a:moveTo>
                    <a:lnTo>
                      <a:pt x="31" y="0"/>
                    </a:lnTo>
                    <a:lnTo>
                      <a:pt x="155" y="0"/>
                    </a:lnTo>
                    <a:lnTo>
                      <a:pt x="165" y="21"/>
                    </a:lnTo>
                    <a:lnTo>
                      <a:pt x="0" y="21"/>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02" name="Freeform 168"/>
              <p:cNvSpPr>
                <a:spLocks/>
              </p:cNvSpPr>
              <p:nvPr/>
            </p:nvSpPr>
            <p:spPr bwMode="auto">
              <a:xfrm>
                <a:off x="5109" y="1542"/>
                <a:ext cx="168" cy="45"/>
              </a:xfrm>
              <a:custGeom>
                <a:avLst/>
                <a:gdLst>
                  <a:gd name="T0" fmla="*/ 0 w 168"/>
                  <a:gd name="T1" fmla="*/ 44 h 45"/>
                  <a:gd name="T2" fmla="*/ 125 w 168"/>
                  <a:gd name="T3" fmla="*/ 44 h 45"/>
                  <a:gd name="T4" fmla="*/ 167 w 168"/>
                  <a:gd name="T5" fmla="*/ 0 h 45"/>
                  <a:gd name="T6" fmla="*/ 42 w 168"/>
                  <a:gd name="T7" fmla="*/ 0 h 45"/>
                  <a:gd name="T8" fmla="*/ 0 w 168"/>
                  <a:gd name="T9" fmla="*/ 44 h 45"/>
                  <a:gd name="T10" fmla="*/ 0 60000 65536"/>
                  <a:gd name="T11" fmla="*/ 0 60000 65536"/>
                  <a:gd name="T12" fmla="*/ 0 60000 65536"/>
                  <a:gd name="T13" fmla="*/ 0 60000 65536"/>
                  <a:gd name="T14" fmla="*/ 0 60000 65536"/>
                  <a:gd name="T15" fmla="*/ 0 w 168"/>
                  <a:gd name="T16" fmla="*/ 0 h 45"/>
                  <a:gd name="T17" fmla="*/ 168 w 168"/>
                  <a:gd name="T18" fmla="*/ 45 h 45"/>
                </a:gdLst>
                <a:ahLst/>
                <a:cxnLst>
                  <a:cxn ang="T10">
                    <a:pos x="T0" y="T1"/>
                  </a:cxn>
                  <a:cxn ang="T11">
                    <a:pos x="T2" y="T3"/>
                  </a:cxn>
                  <a:cxn ang="T12">
                    <a:pos x="T4" y="T5"/>
                  </a:cxn>
                  <a:cxn ang="T13">
                    <a:pos x="T6" y="T7"/>
                  </a:cxn>
                  <a:cxn ang="T14">
                    <a:pos x="T8" y="T9"/>
                  </a:cxn>
                </a:cxnLst>
                <a:rect l="T15" t="T16" r="T17" b="T18"/>
                <a:pathLst>
                  <a:path w="168" h="45">
                    <a:moveTo>
                      <a:pt x="0" y="44"/>
                    </a:moveTo>
                    <a:lnTo>
                      <a:pt x="125" y="44"/>
                    </a:lnTo>
                    <a:lnTo>
                      <a:pt x="167" y="0"/>
                    </a:lnTo>
                    <a:lnTo>
                      <a:pt x="42" y="0"/>
                    </a:lnTo>
                    <a:lnTo>
                      <a:pt x="0" y="44"/>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03" name="Freeform 169"/>
              <p:cNvSpPr>
                <a:spLocks/>
              </p:cNvSpPr>
              <p:nvPr/>
            </p:nvSpPr>
            <p:spPr bwMode="auto">
              <a:xfrm>
                <a:off x="5079" y="1542"/>
                <a:ext cx="73" cy="67"/>
              </a:xfrm>
              <a:custGeom>
                <a:avLst/>
                <a:gdLst>
                  <a:gd name="T0" fmla="*/ 0 w 73"/>
                  <a:gd name="T1" fmla="*/ 66 h 67"/>
                  <a:gd name="T2" fmla="*/ 31 w 73"/>
                  <a:gd name="T3" fmla="*/ 44 h 67"/>
                  <a:gd name="T4" fmla="*/ 72 w 73"/>
                  <a:gd name="T5" fmla="*/ 0 h 67"/>
                  <a:gd name="T6" fmla="*/ 62 w 73"/>
                  <a:gd name="T7" fmla="*/ 0 h 67"/>
                  <a:gd name="T8" fmla="*/ 0 w 73"/>
                  <a:gd name="T9" fmla="*/ 66 h 67"/>
                  <a:gd name="T10" fmla="*/ 0 60000 65536"/>
                  <a:gd name="T11" fmla="*/ 0 60000 65536"/>
                  <a:gd name="T12" fmla="*/ 0 60000 65536"/>
                  <a:gd name="T13" fmla="*/ 0 60000 65536"/>
                  <a:gd name="T14" fmla="*/ 0 60000 65536"/>
                  <a:gd name="T15" fmla="*/ 0 w 73"/>
                  <a:gd name="T16" fmla="*/ 0 h 67"/>
                  <a:gd name="T17" fmla="*/ 73 w 73"/>
                  <a:gd name="T18" fmla="*/ 67 h 67"/>
                </a:gdLst>
                <a:ahLst/>
                <a:cxnLst>
                  <a:cxn ang="T10">
                    <a:pos x="T0" y="T1"/>
                  </a:cxn>
                  <a:cxn ang="T11">
                    <a:pos x="T2" y="T3"/>
                  </a:cxn>
                  <a:cxn ang="T12">
                    <a:pos x="T4" y="T5"/>
                  </a:cxn>
                  <a:cxn ang="T13">
                    <a:pos x="T6" y="T7"/>
                  </a:cxn>
                  <a:cxn ang="T14">
                    <a:pos x="T8" y="T9"/>
                  </a:cxn>
                </a:cxnLst>
                <a:rect l="T15" t="T16" r="T17" b="T18"/>
                <a:pathLst>
                  <a:path w="73" h="67">
                    <a:moveTo>
                      <a:pt x="0" y="66"/>
                    </a:moveTo>
                    <a:lnTo>
                      <a:pt x="31" y="44"/>
                    </a:lnTo>
                    <a:lnTo>
                      <a:pt x="72" y="0"/>
                    </a:lnTo>
                    <a:lnTo>
                      <a:pt x="62" y="0"/>
                    </a:lnTo>
                    <a:lnTo>
                      <a:pt x="0" y="66"/>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04" name="Freeform 170"/>
              <p:cNvSpPr>
                <a:spLocks/>
              </p:cNvSpPr>
              <p:nvPr/>
            </p:nvSpPr>
            <p:spPr bwMode="auto">
              <a:xfrm>
                <a:off x="5234" y="1542"/>
                <a:ext cx="74" cy="67"/>
              </a:xfrm>
              <a:custGeom>
                <a:avLst/>
                <a:gdLst>
                  <a:gd name="T0" fmla="*/ 10 w 74"/>
                  <a:gd name="T1" fmla="*/ 66 h 67"/>
                  <a:gd name="T2" fmla="*/ 0 w 74"/>
                  <a:gd name="T3" fmla="*/ 44 h 67"/>
                  <a:gd name="T4" fmla="*/ 42 w 74"/>
                  <a:gd name="T5" fmla="*/ 0 h 67"/>
                  <a:gd name="T6" fmla="*/ 73 w 74"/>
                  <a:gd name="T7" fmla="*/ 0 h 67"/>
                  <a:gd name="T8" fmla="*/ 10 w 74"/>
                  <a:gd name="T9" fmla="*/ 66 h 67"/>
                  <a:gd name="T10" fmla="*/ 0 60000 65536"/>
                  <a:gd name="T11" fmla="*/ 0 60000 65536"/>
                  <a:gd name="T12" fmla="*/ 0 60000 65536"/>
                  <a:gd name="T13" fmla="*/ 0 60000 65536"/>
                  <a:gd name="T14" fmla="*/ 0 60000 65536"/>
                  <a:gd name="T15" fmla="*/ 0 w 74"/>
                  <a:gd name="T16" fmla="*/ 0 h 67"/>
                  <a:gd name="T17" fmla="*/ 74 w 74"/>
                  <a:gd name="T18" fmla="*/ 67 h 67"/>
                </a:gdLst>
                <a:ahLst/>
                <a:cxnLst>
                  <a:cxn ang="T10">
                    <a:pos x="T0" y="T1"/>
                  </a:cxn>
                  <a:cxn ang="T11">
                    <a:pos x="T2" y="T3"/>
                  </a:cxn>
                  <a:cxn ang="T12">
                    <a:pos x="T4" y="T5"/>
                  </a:cxn>
                  <a:cxn ang="T13">
                    <a:pos x="T6" y="T7"/>
                  </a:cxn>
                  <a:cxn ang="T14">
                    <a:pos x="T8" y="T9"/>
                  </a:cxn>
                </a:cxnLst>
                <a:rect l="T15" t="T16" r="T17" b="T18"/>
                <a:pathLst>
                  <a:path w="74" h="67">
                    <a:moveTo>
                      <a:pt x="10" y="66"/>
                    </a:moveTo>
                    <a:lnTo>
                      <a:pt x="0" y="44"/>
                    </a:lnTo>
                    <a:lnTo>
                      <a:pt x="42" y="0"/>
                    </a:lnTo>
                    <a:lnTo>
                      <a:pt x="73" y="0"/>
                    </a:lnTo>
                    <a:lnTo>
                      <a:pt x="10" y="66"/>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05" name="Freeform 171"/>
              <p:cNvSpPr>
                <a:spLocks/>
              </p:cNvSpPr>
              <p:nvPr/>
            </p:nvSpPr>
            <p:spPr bwMode="auto">
              <a:xfrm>
                <a:off x="5079" y="1586"/>
                <a:ext cx="166" cy="23"/>
              </a:xfrm>
              <a:custGeom>
                <a:avLst/>
                <a:gdLst>
                  <a:gd name="T0" fmla="*/ 0 w 166"/>
                  <a:gd name="T1" fmla="*/ 22 h 23"/>
                  <a:gd name="T2" fmla="*/ 31 w 166"/>
                  <a:gd name="T3" fmla="*/ 0 h 23"/>
                  <a:gd name="T4" fmla="*/ 155 w 166"/>
                  <a:gd name="T5" fmla="*/ 0 h 23"/>
                  <a:gd name="T6" fmla="*/ 165 w 166"/>
                  <a:gd name="T7" fmla="*/ 22 h 23"/>
                  <a:gd name="T8" fmla="*/ 0 w 166"/>
                  <a:gd name="T9" fmla="*/ 22 h 23"/>
                  <a:gd name="T10" fmla="*/ 0 60000 65536"/>
                  <a:gd name="T11" fmla="*/ 0 60000 65536"/>
                  <a:gd name="T12" fmla="*/ 0 60000 65536"/>
                  <a:gd name="T13" fmla="*/ 0 60000 65536"/>
                  <a:gd name="T14" fmla="*/ 0 60000 65536"/>
                  <a:gd name="T15" fmla="*/ 0 w 166"/>
                  <a:gd name="T16" fmla="*/ 0 h 23"/>
                  <a:gd name="T17" fmla="*/ 166 w 166"/>
                  <a:gd name="T18" fmla="*/ 23 h 23"/>
                </a:gdLst>
                <a:ahLst/>
                <a:cxnLst>
                  <a:cxn ang="T10">
                    <a:pos x="T0" y="T1"/>
                  </a:cxn>
                  <a:cxn ang="T11">
                    <a:pos x="T2" y="T3"/>
                  </a:cxn>
                  <a:cxn ang="T12">
                    <a:pos x="T4" y="T5"/>
                  </a:cxn>
                  <a:cxn ang="T13">
                    <a:pos x="T6" y="T7"/>
                  </a:cxn>
                  <a:cxn ang="T14">
                    <a:pos x="T8" y="T9"/>
                  </a:cxn>
                </a:cxnLst>
                <a:rect l="T15" t="T16" r="T17" b="T18"/>
                <a:pathLst>
                  <a:path w="166" h="23">
                    <a:moveTo>
                      <a:pt x="0" y="22"/>
                    </a:moveTo>
                    <a:lnTo>
                      <a:pt x="31" y="0"/>
                    </a:lnTo>
                    <a:lnTo>
                      <a:pt x="155" y="0"/>
                    </a:lnTo>
                    <a:lnTo>
                      <a:pt x="165" y="22"/>
                    </a:lnTo>
                    <a:lnTo>
                      <a:pt x="0" y="22"/>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06" name="Freeform 172"/>
              <p:cNvSpPr>
                <a:spLocks/>
              </p:cNvSpPr>
              <p:nvPr/>
            </p:nvSpPr>
            <p:spPr bwMode="auto">
              <a:xfrm>
                <a:off x="4944" y="1542"/>
                <a:ext cx="166" cy="45"/>
              </a:xfrm>
              <a:custGeom>
                <a:avLst/>
                <a:gdLst>
                  <a:gd name="T0" fmla="*/ 0 w 166"/>
                  <a:gd name="T1" fmla="*/ 44 h 45"/>
                  <a:gd name="T2" fmla="*/ 124 w 166"/>
                  <a:gd name="T3" fmla="*/ 44 h 45"/>
                  <a:gd name="T4" fmla="*/ 165 w 166"/>
                  <a:gd name="T5" fmla="*/ 0 h 45"/>
                  <a:gd name="T6" fmla="*/ 41 w 166"/>
                  <a:gd name="T7" fmla="*/ 0 h 45"/>
                  <a:gd name="T8" fmla="*/ 0 w 166"/>
                  <a:gd name="T9" fmla="*/ 44 h 45"/>
                  <a:gd name="T10" fmla="*/ 0 60000 65536"/>
                  <a:gd name="T11" fmla="*/ 0 60000 65536"/>
                  <a:gd name="T12" fmla="*/ 0 60000 65536"/>
                  <a:gd name="T13" fmla="*/ 0 60000 65536"/>
                  <a:gd name="T14" fmla="*/ 0 60000 65536"/>
                  <a:gd name="T15" fmla="*/ 0 w 166"/>
                  <a:gd name="T16" fmla="*/ 0 h 45"/>
                  <a:gd name="T17" fmla="*/ 166 w 166"/>
                  <a:gd name="T18" fmla="*/ 45 h 45"/>
                </a:gdLst>
                <a:ahLst/>
                <a:cxnLst>
                  <a:cxn ang="T10">
                    <a:pos x="T0" y="T1"/>
                  </a:cxn>
                  <a:cxn ang="T11">
                    <a:pos x="T2" y="T3"/>
                  </a:cxn>
                  <a:cxn ang="T12">
                    <a:pos x="T4" y="T5"/>
                  </a:cxn>
                  <a:cxn ang="T13">
                    <a:pos x="T6" y="T7"/>
                  </a:cxn>
                  <a:cxn ang="T14">
                    <a:pos x="T8" y="T9"/>
                  </a:cxn>
                </a:cxnLst>
                <a:rect l="T15" t="T16" r="T17" b="T18"/>
                <a:pathLst>
                  <a:path w="166" h="45">
                    <a:moveTo>
                      <a:pt x="0" y="44"/>
                    </a:moveTo>
                    <a:lnTo>
                      <a:pt x="124" y="44"/>
                    </a:lnTo>
                    <a:lnTo>
                      <a:pt x="165" y="0"/>
                    </a:lnTo>
                    <a:lnTo>
                      <a:pt x="41" y="0"/>
                    </a:lnTo>
                    <a:lnTo>
                      <a:pt x="0" y="44"/>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07" name="Freeform 173"/>
              <p:cNvSpPr>
                <a:spLocks/>
              </p:cNvSpPr>
              <p:nvPr/>
            </p:nvSpPr>
            <p:spPr bwMode="auto">
              <a:xfrm>
                <a:off x="4913" y="1542"/>
                <a:ext cx="75" cy="67"/>
              </a:xfrm>
              <a:custGeom>
                <a:avLst/>
                <a:gdLst>
                  <a:gd name="T0" fmla="*/ 0 w 75"/>
                  <a:gd name="T1" fmla="*/ 66 h 67"/>
                  <a:gd name="T2" fmla="*/ 32 w 75"/>
                  <a:gd name="T3" fmla="*/ 44 h 67"/>
                  <a:gd name="T4" fmla="*/ 74 w 75"/>
                  <a:gd name="T5" fmla="*/ 0 h 67"/>
                  <a:gd name="T6" fmla="*/ 63 w 75"/>
                  <a:gd name="T7" fmla="*/ 0 h 67"/>
                  <a:gd name="T8" fmla="*/ 0 w 75"/>
                  <a:gd name="T9" fmla="*/ 66 h 67"/>
                  <a:gd name="T10" fmla="*/ 0 60000 65536"/>
                  <a:gd name="T11" fmla="*/ 0 60000 65536"/>
                  <a:gd name="T12" fmla="*/ 0 60000 65536"/>
                  <a:gd name="T13" fmla="*/ 0 60000 65536"/>
                  <a:gd name="T14" fmla="*/ 0 60000 65536"/>
                  <a:gd name="T15" fmla="*/ 0 w 75"/>
                  <a:gd name="T16" fmla="*/ 0 h 67"/>
                  <a:gd name="T17" fmla="*/ 75 w 75"/>
                  <a:gd name="T18" fmla="*/ 67 h 67"/>
                </a:gdLst>
                <a:ahLst/>
                <a:cxnLst>
                  <a:cxn ang="T10">
                    <a:pos x="T0" y="T1"/>
                  </a:cxn>
                  <a:cxn ang="T11">
                    <a:pos x="T2" y="T3"/>
                  </a:cxn>
                  <a:cxn ang="T12">
                    <a:pos x="T4" y="T5"/>
                  </a:cxn>
                  <a:cxn ang="T13">
                    <a:pos x="T6" y="T7"/>
                  </a:cxn>
                  <a:cxn ang="T14">
                    <a:pos x="T8" y="T9"/>
                  </a:cxn>
                </a:cxnLst>
                <a:rect l="T15" t="T16" r="T17" b="T18"/>
                <a:pathLst>
                  <a:path w="75" h="67">
                    <a:moveTo>
                      <a:pt x="0" y="66"/>
                    </a:moveTo>
                    <a:lnTo>
                      <a:pt x="32" y="44"/>
                    </a:lnTo>
                    <a:lnTo>
                      <a:pt x="74" y="0"/>
                    </a:lnTo>
                    <a:lnTo>
                      <a:pt x="63" y="0"/>
                    </a:lnTo>
                    <a:lnTo>
                      <a:pt x="0" y="66"/>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08" name="Freeform 174"/>
              <p:cNvSpPr>
                <a:spLocks/>
              </p:cNvSpPr>
              <p:nvPr/>
            </p:nvSpPr>
            <p:spPr bwMode="auto">
              <a:xfrm>
                <a:off x="5068" y="1542"/>
                <a:ext cx="73" cy="67"/>
              </a:xfrm>
              <a:custGeom>
                <a:avLst/>
                <a:gdLst>
                  <a:gd name="T0" fmla="*/ 10 w 73"/>
                  <a:gd name="T1" fmla="*/ 66 h 67"/>
                  <a:gd name="T2" fmla="*/ 0 w 73"/>
                  <a:gd name="T3" fmla="*/ 44 h 67"/>
                  <a:gd name="T4" fmla="*/ 41 w 73"/>
                  <a:gd name="T5" fmla="*/ 0 h 67"/>
                  <a:gd name="T6" fmla="*/ 72 w 73"/>
                  <a:gd name="T7" fmla="*/ 0 h 67"/>
                  <a:gd name="T8" fmla="*/ 10 w 73"/>
                  <a:gd name="T9" fmla="*/ 66 h 67"/>
                  <a:gd name="T10" fmla="*/ 0 60000 65536"/>
                  <a:gd name="T11" fmla="*/ 0 60000 65536"/>
                  <a:gd name="T12" fmla="*/ 0 60000 65536"/>
                  <a:gd name="T13" fmla="*/ 0 60000 65536"/>
                  <a:gd name="T14" fmla="*/ 0 60000 65536"/>
                  <a:gd name="T15" fmla="*/ 0 w 73"/>
                  <a:gd name="T16" fmla="*/ 0 h 67"/>
                  <a:gd name="T17" fmla="*/ 73 w 73"/>
                  <a:gd name="T18" fmla="*/ 67 h 67"/>
                </a:gdLst>
                <a:ahLst/>
                <a:cxnLst>
                  <a:cxn ang="T10">
                    <a:pos x="T0" y="T1"/>
                  </a:cxn>
                  <a:cxn ang="T11">
                    <a:pos x="T2" y="T3"/>
                  </a:cxn>
                  <a:cxn ang="T12">
                    <a:pos x="T4" y="T5"/>
                  </a:cxn>
                  <a:cxn ang="T13">
                    <a:pos x="T6" y="T7"/>
                  </a:cxn>
                  <a:cxn ang="T14">
                    <a:pos x="T8" y="T9"/>
                  </a:cxn>
                </a:cxnLst>
                <a:rect l="T15" t="T16" r="T17" b="T18"/>
                <a:pathLst>
                  <a:path w="73" h="67">
                    <a:moveTo>
                      <a:pt x="10" y="66"/>
                    </a:moveTo>
                    <a:lnTo>
                      <a:pt x="0" y="44"/>
                    </a:lnTo>
                    <a:lnTo>
                      <a:pt x="41" y="0"/>
                    </a:lnTo>
                    <a:lnTo>
                      <a:pt x="72" y="0"/>
                    </a:lnTo>
                    <a:lnTo>
                      <a:pt x="10" y="66"/>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09" name="Freeform 175"/>
              <p:cNvSpPr>
                <a:spLocks/>
              </p:cNvSpPr>
              <p:nvPr/>
            </p:nvSpPr>
            <p:spPr bwMode="auto">
              <a:xfrm>
                <a:off x="4913" y="1586"/>
                <a:ext cx="167" cy="23"/>
              </a:xfrm>
              <a:custGeom>
                <a:avLst/>
                <a:gdLst>
                  <a:gd name="T0" fmla="*/ 0 w 167"/>
                  <a:gd name="T1" fmla="*/ 22 h 23"/>
                  <a:gd name="T2" fmla="*/ 31 w 167"/>
                  <a:gd name="T3" fmla="*/ 0 h 23"/>
                  <a:gd name="T4" fmla="*/ 156 w 167"/>
                  <a:gd name="T5" fmla="*/ 0 h 23"/>
                  <a:gd name="T6" fmla="*/ 166 w 167"/>
                  <a:gd name="T7" fmla="*/ 22 h 23"/>
                  <a:gd name="T8" fmla="*/ 0 w 167"/>
                  <a:gd name="T9" fmla="*/ 22 h 23"/>
                  <a:gd name="T10" fmla="*/ 0 60000 65536"/>
                  <a:gd name="T11" fmla="*/ 0 60000 65536"/>
                  <a:gd name="T12" fmla="*/ 0 60000 65536"/>
                  <a:gd name="T13" fmla="*/ 0 60000 65536"/>
                  <a:gd name="T14" fmla="*/ 0 60000 65536"/>
                  <a:gd name="T15" fmla="*/ 0 w 167"/>
                  <a:gd name="T16" fmla="*/ 0 h 23"/>
                  <a:gd name="T17" fmla="*/ 167 w 167"/>
                  <a:gd name="T18" fmla="*/ 23 h 23"/>
                </a:gdLst>
                <a:ahLst/>
                <a:cxnLst>
                  <a:cxn ang="T10">
                    <a:pos x="T0" y="T1"/>
                  </a:cxn>
                  <a:cxn ang="T11">
                    <a:pos x="T2" y="T3"/>
                  </a:cxn>
                  <a:cxn ang="T12">
                    <a:pos x="T4" y="T5"/>
                  </a:cxn>
                  <a:cxn ang="T13">
                    <a:pos x="T6" y="T7"/>
                  </a:cxn>
                  <a:cxn ang="T14">
                    <a:pos x="T8" y="T9"/>
                  </a:cxn>
                </a:cxnLst>
                <a:rect l="T15" t="T16" r="T17" b="T18"/>
                <a:pathLst>
                  <a:path w="167" h="23">
                    <a:moveTo>
                      <a:pt x="0" y="22"/>
                    </a:moveTo>
                    <a:lnTo>
                      <a:pt x="31" y="0"/>
                    </a:lnTo>
                    <a:lnTo>
                      <a:pt x="156" y="0"/>
                    </a:lnTo>
                    <a:lnTo>
                      <a:pt x="166" y="22"/>
                    </a:lnTo>
                    <a:lnTo>
                      <a:pt x="0" y="22"/>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10" name="Freeform 176"/>
              <p:cNvSpPr>
                <a:spLocks/>
              </p:cNvSpPr>
              <p:nvPr/>
            </p:nvSpPr>
            <p:spPr bwMode="auto">
              <a:xfrm>
                <a:off x="4779" y="1542"/>
                <a:ext cx="166" cy="45"/>
              </a:xfrm>
              <a:custGeom>
                <a:avLst/>
                <a:gdLst>
                  <a:gd name="T0" fmla="*/ 0 w 166"/>
                  <a:gd name="T1" fmla="*/ 44 h 45"/>
                  <a:gd name="T2" fmla="*/ 124 w 166"/>
                  <a:gd name="T3" fmla="*/ 44 h 45"/>
                  <a:gd name="T4" fmla="*/ 165 w 166"/>
                  <a:gd name="T5" fmla="*/ 0 h 45"/>
                  <a:gd name="T6" fmla="*/ 41 w 166"/>
                  <a:gd name="T7" fmla="*/ 0 h 45"/>
                  <a:gd name="T8" fmla="*/ 0 w 166"/>
                  <a:gd name="T9" fmla="*/ 44 h 45"/>
                  <a:gd name="T10" fmla="*/ 0 60000 65536"/>
                  <a:gd name="T11" fmla="*/ 0 60000 65536"/>
                  <a:gd name="T12" fmla="*/ 0 60000 65536"/>
                  <a:gd name="T13" fmla="*/ 0 60000 65536"/>
                  <a:gd name="T14" fmla="*/ 0 60000 65536"/>
                  <a:gd name="T15" fmla="*/ 0 w 166"/>
                  <a:gd name="T16" fmla="*/ 0 h 45"/>
                  <a:gd name="T17" fmla="*/ 166 w 166"/>
                  <a:gd name="T18" fmla="*/ 45 h 45"/>
                </a:gdLst>
                <a:ahLst/>
                <a:cxnLst>
                  <a:cxn ang="T10">
                    <a:pos x="T0" y="T1"/>
                  </a:cxn>
                  <a:cxn ang="T11">
                    <a:pos x="T2" y="T3"/>
                  </a:cxn>
                  <a:cxn ang="T12">
                    <a:pos x="T4" y="T5"/>
                  </a:cxn>
                  <a:cxn ang="T13">
                    <a:pos x="T6" y="T7"/>
                  </a:cxn>
                  <a:cxn ang="T14">
                    <a:pos x="T8" y="T9"/>
                  </a:cxn>
                </a:cxnLst>
                <a:rect l="T15" t="T16" r="T17" b="T18"/>
                <a:pathLst>
                  <a:path w="166" h="45">
                    <a:moveTo>
                      <a:pt x="0" y="44"/>
                    </a:moveTo>
                    <a:lnTo>
                      <a:pt x="124" y="44"/>
                    </a:lnTo>
                    <a:lnTo>
                      <a:pt x="165" y="0"/>
                    </a:lnTo>
                    <a:lnTo>
                      <a:pt x="41" y="0"/>
                    </a:lnTo>
                    <a:lnTo>
                      <a:pt x="0" y="44"/>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11" name="Freeform 177"/>
              <p:cNvSpPr>
                <a:spLocks/>
              </p:cNvSpPr>
              <p:nvPr/>
            </p:nvSpPr>
            <p:spPr bwMode="auto">
              <a:xfrm>
                <a:off x="4748" y="1542"/>
                <a:ext cx="73" cy="67"/>
              </a:xfrm>
              <a:custGeom>
                <a:avLst/>
                <a:gdLst>
                  <a:gd name="T0" fmla="*/ 0 w 73"/>
                  <a:gd name="T1" fmla="*/ 66 h 67"/>
                  <a:gd name="T2" fmla="*/ 31 w 73"/>
                  <a:gd name="T3" fmla="*/ 44 h 67"/>
                  <a:gd name="T4" fmla="*/ 72 w 73"/>
                  <a:gd name="T5" fmla="*/ 0 h 67"/>
                  <a:gd name="T6" fmla="*/ 62 w 73"/>
                  <a:gd name="T7" fmla="*/ 0 h 67"/>
                  <a:gd name="T8" fmla="*/ 0 w 73"/>
                  <a:gd name="T9" fmla="*/ 66 h 67"/>
                  <a:gd name="T10" fmla="*/ 0 60000 65536"/>
                  <a:gd name="T11" fmla="*/ 0 60000 65536"/>
                  <a:gd name="T12" fmla="*/ 0 60000 65536"/>
                  <a:gd name="T13" fmla="*/ 0 60000 65536"/>
                  <a:gd name="T14" fmla="*/ 0 60000 65536"/>
                  <a:gd name="T15" fmla="*/ 0 w 73"/>
                  <a:gd name="T16" fmla="*/ 0 h 67"/>
                  <a:gd name="T17" fmla="*/ 73 w 73"/>
                  <a:gd name="T18" fmla="*/ 67 h 67"/>
                </a:gdLst>
                <a:ahLst/>
                <a:cxnLst>
                  <a:cxn ang="T10">
                    <a:pos x="T0" y="T1"/>
                  </a:cxn>
                  <a:cxn ang="T11">
                    <a:pos x="T2" y="T3"/>
                  </a:cxn>
                  <a:cxn ang="T12">
                    <a:pos x="T4" y="T5"/>
                  </a:cxn>
                  <a:cxn ang="T13">
                    <a:pos x="T6" y="T7"/>
                  </a:cxn>
                  <a:cxn ang="T14">
                    <a:pos x="T8" y="T9"/>
                  </a:cxn>
                </a:cxnLst>
                <a:rect l="T15" t="T16" r="T17" b="T18"/>
                <a:pathLst>
                  <a:path w="73" h="67">
                    <a:moveTo>
                      <a:pt x="0" y="66"/>
                    </a:moveTo>
                    <a:lnTo>
                      <a:pt x="31" y="44"/>
                    </a:lnTo>
                    <a:lnTo>
                      <a:pt x="72" y="0"/>
                    </a:lnTo>
                    <a:lnTo>
                      <a:pt x="62" y="0"/>
                    </a:lnTo>
                    <a:lnTo>
                      <a:pt x="0" y="66"/>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12" name="Freeform 178"/>
              <p:cNvSpPr>
                <a:spLocks/>
              </p:cNvSpPr>
              <p:nvPr/>
            </p:nvSpPr>
            <p:spPr bwMode="auto">
              <a:xfrm>
                <a:off x="4903" y="1542"/>
                <a:ext cx="73" cy="67"/>
              </a:xfrm>
              <a:custGeom>
                <a:avLst/>
                <a:gdLst>
                  <a:gd name="T0" fmla="*/ 10 w 73"/>
                  <a:gd name="T1" fmla="*/ 66 h 67"/>
                  <a:gd name="T2" fmla="*/ 0 w 73"/>
                  <a:gd name="T3" fmla="*/ 44 h 67"/>
                  <a:gd name="T4" fmla="*/ 41 w 73"/>
                  <a:gd name="T5" fmla="*/ 0 h 67"/>
                  <a:gd name="T6" fmla="*/ 72 w 73"/>
                  <a:gd name="T7" fmla="*/ 0 h 67"/>
                  <a:gd name="T8" fmla="*/ 10 w 73"/>
                  <a:gd name="T9" fmla="*/ 66 h 67"/>
                  <a:gd name="T10" fmla="*/ 0 60000 65536"/>
                  <a:gd name="T11" fmla="*/ 0 60000 65536"/>
                  <a:gd name="T12" fmla="*/ 0 60000 65536"/>
                  <a:gd name="T13" fmla="*/ 0 60000 65536"/>
                  <a:gd name="T14" fmla="*/ 0 60000 65536"/>
                  <a:gd name="T15" fmla="*/ 0 w 73"/>
                  <a:gd name="T16" fmla="*/ 0 h 67"/>
                  <a:gd name="T17" fmla="*/ 73 w 73"/>
                  <a:gd name="T18" fmla="*/ 67 h 67"/>
                </a:gdLst>
                <a:ahLst/>
                <a:cxnLst>
                  <a:cxn ang="T10">
                    <a:pos x="T0" y="T1"/>
                  </a:cxn>
                  <a:cxn ang="T11">
                    <a:pos x="T2" y="T3"/>
                  </a:cxn>
                  <a:cxn ang="T12">
                    <a:pos x="T4" y="T5"/>
                  </a:cxn>
                  <a:cxn ang="T13">
                    <a:pos x="T6" y="T7"/>
                  </a:cxn>
                  <a:cxn ang="T14">
                    <a:pos x="T8" y="T9"/>
                  </a:cxn>
                </a:cxnLst>
                <a:rect l="T15" t="T16" r="T17" b="T18"/>
                <a:pathLst>
                  <a:path w="73" h="67">
                    <a:moveTo>
                      <a:pt x="10" y="66"/>
                    </a:moveTo>
                    <a:lnTo>
                      <a:pt x="0" y="44"/>
                    </a:lnTo>
                    <a:lnTo>
                      <a:pt x="41" y="0"/>
                    </a:lnTo>
                    <a:lnTo>
                      <a:pt x="72" y="0"/>
                    </a:lnTo>
                    <a:lnTo>
                      <a:pt x="10" y="66"/>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313" name="Freeform 179"/>
              <p:cNvSpPr>
                <a:spLocks/>
              </p:cNvSpPr>
              <p:nvPr/>
            </p:nvSpPr>
            <p:spPr bwMode="auto">
              <a:xfrm>
                <a:off x="4748" y="1586"/>
                <a:ext cx="166" cy="23"/>
              </a:xfrm>
              <a:custGeom>
                <a:avLst/>
                <a:gdLst>
                  <a:gd name="T0" fmla="*/ 0 w 166"/>
                  <a:gd name="T1" fmla="*/ 22 h 23"/>
                  <a:gd name="T2" fmla="*/ 31 w 166"/>
                  <a:gd name="T3" fmla="*/ 0 h 23"/>
                  <a:gd name="T4" fmla="*/ 155 w 166"/>
                  <a:gd name="T5" fmla="*/ 0 h 23"/>
                  <a:gd name="T6" fmla="*/ 165 w 166"/>
                  <a:gd name="T7" fmla="*/ 22 h 23"/>
                  <a:gd name="T8" fmla="*/ 0 w 166"/>
                  <a:gd name="T9" fmla="*/ 22 h 23"/>
                  <a:gd name="T10" fmla="*/ 0 60000 65536"/>
                  <a:gd name="T11" fmla="*/ 0 60000 65536"/>
                  <a:gd name="T12" fmla="*/ 0 60000 65536"/>
                  <a:gd name="T13" fmla="*/ 0 60000 65536"/>
                  <a:gd name="T14" fmla="*/ 0 60000 65536"/>
                  <a:gd name="T15" fmla="*/ 0 w 166"/>
                  <a:gd name="T16" fmla="*/ 0 h 23"/>
                  <a:gd name="T17" fmla="*/ 166 w 166"/>
                  <a:gd name="T18" fmla="*/ 23 h 23"/>
                </a:gdLst>
                <a:ahLst/>
                <a:cxnLst>
                  <a:cxn ang="T10">
                    <a:pos x="T0" y="T1"/>
                  </a:cxn>
                  <a:cxn ang="T11">
                    <a:pos x="T2" y="T3"/>
                  </a:cxn>
                  <a:cxn ang="T12">
                    <a:pos x="T4" y="T5"/>
                  </a:cxn>
                  <a:cxn ang="T13">
                    <a:pos x="T6" y="T7"/>
                  </a:cxn>
                  <a:cxn ang="T14">
                    <a:pos x="T8" y="T9"/>
                  </a:cxn>
                </a:cxnLst>
                <a:rect l="T15" t="T16" r="T17" b="T18"/>
                <a:pathLst>
                  <a:path w="166" h="23">
                    <a:moveTo>
                      <a:pt x="0" y="22"/>
                    </a:moveTo>
                    <a:lnTo>
                      <a:pt x="31" y="0"/>
                    </a:lnTo>
                    <a:lnTo>
                      <a:pt x="155" y="0"/>
                    </a:lnTo>
                    <a:lnTo>
                      <a:pt x="165" y="22"/>
                    </a:lnTo>
                    <a:lnTo>
                      <a:pt x="0" y="22"/>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grpSp>
        <p:grpSp>
          <p:nvGrpSpPr>
            <p:cNvPr id="49223" name="Group 180"/>
            <p:cNvGrpSpPr>
              <a:grpSpLocks/>
            </p:cNvGrpSpPr>
            <p:nvPr/>
          </p:nvGrpSpPr>
          <p:grpSpPr bwMode="auto">
            <a:xfrm>
              <a:off x="4128" y="2080"/>
              <a:ext cx="168" cy="174"/>
              <a:chOff x="4128" y="2080"/>
              <a:chExt cx="168" cy="174"/>
            </a:xfrm>
          </p:grpSpPr>
          <p:sp>
            <p:nvSpPr>
              <p:cNvPr id="49272" name="Freeform 181"/>
              <p:cNvSpPr>
                <a:spLocks/>
              </p:cNvSpPr>
              <p:nvPr/>
            </p:nvSpPr>
            <p:spPr bwMode="auto">
              <a:xfrm>
                <a:off x="4128" y="2080"/>
                <a:ext cx="168" cy="174"/>
              </a:xfrm>
              <a:custGeom>
                <a:avLst/>
                <a:gdLst>
                  <a:gd name="T0" fmla="*/ 167 w 168"/>
                  <a:gd name="T1" fmla="*/ 0 h 174"/>
                  <a:gd name="T2" fmla="*/ 0 w 168"/>
                  <a:gd name="T3" fmla="*/ 173 h 174"/>
                  <a:gd name="T4" fmla="*/ 167 w 168"/>
                  <a:gd name="T5" fmla="*/ 173 h 174"/>
                  <a:gd name="T6" fmla="*/ 167 w 168"/>
                  <a:gd name="T7" fmla="*/ 0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167" y="0"/>
                    </a:moveTo>
                    <a:lnTo>
                      <a:pt x="0" y="173"/>
                    </a:lnTo>
                    <a:lnTo>
                      <a:pt x="167" y="173"/>
                    </a:lnTo>
                    <a:lnTo>
                      <a:pt x="167"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73" name="Freeform 182"/>
              <p:cNvSpPr>
                <a:spLocks/>
              </p:cNvSpPr>
              <p:nvPr/>
            </p:nvSpPr>
            <p:spPr bwMode="auto">
              <a:xfrm>
                <a:off x="4128" y="2080"/>
                <a:ext cx="168" cy="174"/>
              </a:xfrm>
              <a:custGeom>
                <a:avLst/>
                <a:gdLst>
                  <a:gd name="T0" fmla="*/ 0 w 168"/>
                  <a:gd name="T1" fmla="*/ 173 h 174"/>
                  <a:gd name="T2" fmla="*/ 167 w 168"/>
                  <a:gd name="T3" fmla="*/ 0 h 174"/>
                  <a:gd name="T4" fmla="*/ 0 w 168"/>
                  <a:gd name="T5" fmla="*/ 0 h 174"/>
                  <a:gd name="T6" fmla="*/ 0 w 168"/>
                  <a:gd name="T7" fmla="*/ 173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0" y="173"/>
                    </a:moveTo>
                    <a:lnTo>
                      <a:pt x="167" y="0"/>
                    </a:lnTo>
                    <a:lnTo>
                      <a:pt x="0" y="0"/>
                    </a:lnTo>
                    <a:lnTo>
                      <a:pt x="0" y="173"/>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74" name="Rectangle 183"/>
              <p:cNvSpPr>
                <a:spLocks noChangeArrowheads="1"/>
              </p:cNvSpPr>
              <p:nvPr/>
            </p:nvSpPr>
            <p:spPr bwMode="auto">
              <a:xfrm>
                <a:off x="4150" y="2102"/>
                <a:ext cx="123" cy="130"/>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grpSp>
          <p:nvGrpSpPr>
            <p:cNvPr id="49224" name="Group 184"/>
            <p:cNvGrpSpPr>
              <a:grpSpLocks/>
            </p:cNvGrpSpPr>
            <p:nvPr/>
          </p:nvGrpSpPr>
          <p:grpSpPr bwMode="auto">
            <a:xfrm>
              <a:off x="4134" y="1903"/>
              <a:ext cx="168" cy="174"/>
              <a:chOff x="4134" y="1903"/>
              <a:chExt cx="168" cy="174"/>
            </a:xfrm>
          </p:grpSpPr>
          <p:sp>
            <p:nvSpPr>
              <p:cNvPr id="49269" name="Freeform 185"/>
              <p:cNvSpPr>
                <a:spLocks/>
              </p:cNvSpPr>
              <p:nvPr/>
            </p:nvSpPr>
            <p:spPr bwMode="auto">
              <a:xfrm>
                <a:off x="4134" y="1903"/>
                <a:ext cx="168" cy="174"/>
              </a:xfrm>
              <a:custGeom>
                <a:avLst/>
                <a:gdLst>
                  <a:gd name="T0" fmla="*/ 167 w 168"/>
                  <a:gd name="T1" fmla="*/ 0 h 174"/>
                  <a:gd name="T2" fmla="*/ 0 w 168"/>
                  <a:gd name="T3" fmla="*/ 173 h 174"/>
                  <a:gd name="T4" fmla="*/ 167 w 168"/>
                  <a:gd name="T5" fmla="*/ 173 h 174"/>
                  <a:gd name="T6" fmla="*/ 167 w 168"/>
                  <a:gd name="T7" fmla="*/ 0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167" y="0"/>
                    </a:moveTo>
                    <a:lnTo>
                      <a:pt x="0" y="173"/>
                    </a:lnTo>
                    <a:lnTo>
                      <a:pt x="167" y="173"/>
                    </a:lnTo>
                    <a:lnTo>
                      <a:pt x="167"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70" name="Freeform 186"/>
              <p:cNvSpPr>
                <a:spLocks/>
              </p:cNvSpPr>
              <p:nvPr/>
            </p:nvSpPr>
            <p:spPr bwMode="auto">
              <a:xfrm>
                <a:off x="4134" y="1903"/>
                <a:ext cx="168" cy="174"/>
              </a:xfrm>
              <a:custGeom>
                <a:avLst/>
                <a:gdLst>
                  <a:gd name="T0" fmla="*/ 0 w 168"/>
                  <a:gd name="T1" fmla="*/ 173 h 174"/>
                  <a:gd name="T2" fmla="*/ 167 w 168"/>
                  <a:gd name="T3" fmla="*/ 0 h 174"/>
                  <a:gd name="T4" fmla="*/ 0 w 168"/>
                  <a:gd name="T5" fmla="*/ 0 h 174"/>
                  <a:gd name="T6" fmla="*/ 0 w 168"/>
                  <a:gd name="T7" fmla="*/ 173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0" y="173"/>
                    </a:moveTo>
                    <a:lnTo>
                      <a:pt x="167" y="0"/>
                    </a:lnTo>
                    <a:lnTo>
                      <a:pt x="0" y="0"/>
                    </a:lnTo>
                    <a:lnTo>
                      <a:pt x="0" y="173"/>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71" name="Rectangle 187"/>
              <p:cNvSpPr>
                <a:spLocks noChangeArrowheads="1"/>
              </p:cNvSpPr>
              <p:nvPr/>
            </p:nvSpPr>
            <p:spPr bwMode="auto">
              <a:xfrm>
                <a:off x="4156" y="1925"/>
                <a:ext cx="123" cy="130"/>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grpSp>
          <p:nvGrpSpPr>
            <p:cNvPr id="49225" name="Group 188"/>
            <p:cNvGrpSpPr>
              <a:grpSpLocks/>
            </p:cNvGrpSpPr>
            <p:nvPr/>
          </p:nvGrpSpPr>
          <p:grpSpPr bwMode="auto">
            <a:xfrm>
              <a:off x="4134" y="1738"/>
              <a:ext cx="168" cy="174"/>
              <a:chOff x="4134" y="1738"/>
              <a:chExt cx="168" cy="174"/>
            </a:xfrm>
          </p:grpSpPr>
          <p:sp>
            <p:nvSpPr>
              <p:cNvPr id="49266" name="Freeform 189"/>
              <p:cNvSpPr>
                <a:spLocks/>
              </p:cNvSpPr>
              <p:nvPr/>
            </p:nvSpPr>
            <p:spPr bwMode="auto">
              <a:xfrm>
                <a:off x="4134" y="1738"/>
                <a:ext cx="168" cy="174"/>
              </a:xfrm>
              <a:custGeom>
                <a:avLst/>
                <a:gdLst>
                  <a:gd name="T0" fmla="*/ 167 w 168"/>
                  <a:gd name="T1" fmla="*/ 0 h 174"/>
                  <a:gd name="T2" fmla="*/ 0 w 168"/>
                  <a:gd name="T3" fmla="*/ 173 h 174"/>
                  <a:gd name="T4" fmla="*/ 167 w 168"/>
                  <a:gd name="T5" fmla="*/ 173 h 174"/>
                  <a:gd name="T6" fmla="*/ 167 w 168"/>
                  <a:gd name="T7" fmla="*/ 0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167" y="0"/>
                    </a:moveTo>
                    <a:lnTo>
                      <a:pt x="0" y="173"/>
                    </a:lnTo>
                    <a:lnTo>
                      <a:pt x="167" y="173"/>
                    </a:lnTo>
                    <a:lnTo>
                      <a:pt x="167"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67" name="Freeform 190"/>
              <p:cNvSpPr>
                <a:spLocks/>
              </p:cNvSpPr>
              <p:nvPr/>
            </p:nvSpPr>
            <p:spPr bwMode="auto">
              <a:xfrm>
                <a:off x="4134" y="1738"/>
                <a:ext cx="168" cy="174"/>
              </a:xfrm>
              <a:custGeom>
                <a:avLst/>
                <a:gdLst>
                  <a:gd name="T0" fmla="*/ 0 w 168"/>
                  <a:gd name="T1" fmla="*/ 173 h 174"/>
                  <a:gd name="T2" fmla="*/ 167 w 168"/>
                  <a:gd name="T3" fmla="*/ 0 h 174"/>
                  <a:gd name="T4" fmla="*/ 0 w 168"/>
                  <a:gd name="T5" fmla="*/ 0 h 174"/>
                  <a:gd name="T6" fmla="*/ 0 w 168"/>
                  <a:gd name="T7" fmla="*/ 173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0" y="173"/>
                    </a:moveTo>
                    <a:lnTo>
                      <a:pt x="167" y="0"/>
                    </a:lnTo>
                    <a:lnTo>
                      <a:pt x="0" y="0"/>
                    </a:lnTo>
                    <a:lnTo>
                      <a:pt x="0" y="173"/>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68" name="Rectangle 191"/>
              <p:cNvSpPr>
                <a:spLocks noChangeArrowheads="1"/>
              </p:cNvSpPr>
              <p:nvPr/>
            </p:nvSpPr>
            <p:spPr bwMode="auto">
              <a:xfrm>
                <a:off x="4156" y="1760"/>
                <a:ext cx="123" cy="130"/>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grpSp>
          <p:nvGrpSpPr>
            <p:cNvPr id="49226" name="Group 192"/>
            <p:cNvGrpSpPr>
              <a:grpSpLocks/>
            </p:cNvGrpSpPr>
            <p:nvPr/>
          </p:nvGrpSpPr>
          <p:grpSpPr bwMode="auto">
            <a:xfrm>
              <a:off x="4128" y="2257"/>
              <a:ext cx="168" cy="174"/>
              <a:chOff x="4128" y="2257"/>
              <a:chExt cx="168" cy="174"/>
            </a:xfrm>
          </p:grpSpPr>
          <p:sp>
            <p:nvSpPr>
              <p:cNvPr id="49263" name="Freeform 193"/>
              <p:cNvSpPr>
                <a:spLocks/>
              </p:cNvSpPr>
              <p:nvPr/>
            </p:nvSpPr>
            <p:spPr bwMode="auto">
              <a:xfrm>
                <a:off x="4128" y="2257"/>
                <a:ext cx="168" cy="174"/>
              </a:xfrm>
              <a:custGeom>
                <a:avLst/>
                <a:gdLst>
                  <a:gd name="T0" fmla="*/ 167 w 168"/>
                  <a:gd name="T1" fmla="*/ 0 h 174"/>
                  <a:gd name="T2" fmla="*/ 0 w 168"/>
                  <a:gd name="T3" fmla="*/ 173 h 174"/>
                  <a:gd name="T4" fmla="*/ 167 w 168"/>
                  <a:gd name="T5" fmla="*/ 173 h 174"/>
                  <a:gd name="T6" fmla="*/ 167 w 168"/>
                  <a:gd name="T7" fmla="*/ 0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167" y="0"/>
                    </a:moveTo>
                    <a:lnTo>
                      <a:pt x="0" y="173"/>
                    </a:lnTo>
                    <a:lnTo>
                      <a:pt x="167" y="173"/>
                    </a:lnTo>
                    <a:lnTo>
                      <a:pt x="167"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64" name="Freeform 194"/>
              <p:cNvSpPr>
                <a:spLocks/>
              </p:cNvSpPr>
              <p:nvPr/>
            </p:nvSpPr>
            <p:spPr bwMode="auto">
              <a:xfrm>
                <a:off x="4128" y="2257"/>
                <a:ext cx="168" cy="174"/>
              </a:xfrm>
              <a:custGeom>
                <a:avLst/>
                <a:gdLst>
                  <a:gd name="T0" fmla="*/ 0 w 168"/>
                  <a:gd name="T1" fmla="*/ 173 h 174"/>
                  <a:gd name="T2" fmla="*/ 167 w 168"/>
                  <a:gd name="T3" fmla="*/ 0 h 174"/>
                  <a:gd name="T4" fmla="*/ 0 w 168"/>
                  <a:gd name="T5" fmla="*/ 0 h 174"/>
                  <a:gd name="T6" fmla="*/ 0 w 168"/>
                  <a:gd name="T7" fmla="*/ 173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0" y="173"/>
                    </a:moveTo>
                    <a:lnTo>
                      <a:pt x="167" y="0"/>
                    </a:lnTo>
                    <a:lnTo>
                      <a:pt x="0" y="0"/>
                    </a:lnTo>
                    <a:lnTo>
                      <a:pt x="0" y="173"/>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65" name="Rectangle 195"/>
              <p:cNvSpPr>
                <a:spLocks noChangeArrowheads="1"/>
              </p:cNvSpPr>
              <p:nvPr/>
            </p:nvSpPr>
            <p:spPr bwMode="auto">
              <a:xfrm>
                <a:off x="4150" y="2279"/>
                <a:ext cx="123" cy="130"/>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grpSp>
          <p:nvGrpSpPr>
            <p:cNvPr id="49227" name="Group 196"/>
            <p:cNvGrpSpPr>
              <a:grpSpLocks/>
            </p:cNvGrpSpPr>
            <p:nvPr/>
          </p:nvGrpSpPr>
          <p:grpSpPr bwMode="auto">
            <a:xfrm>
              <a:off x="4623" y="2257"/>
              <a:ext cx="168" cy="174"/>
              <a:chOff x="4623" y="2257"/>
              <a:chExt cx="168" cy="174"/>
            </a:xfrm>
          </p:grpSpPr>
          <p:sp>
            <p:nvSpPr>
              <p:cNvPr id="49260" name="Freeform 197"/>
              <p:cNvSpPr>
                <a:spLocks/>
              </p:cNvSpPr>
              <p:nvPr/>
            </p:nvSpPr>
            <p:spPr bwMode="auto">
              <a:xfrm>
                <a:off x="4623" y="2257"/>
                <a:ext cx="168" cy="174"/>
              </a:xfrm>
              <a:custGeom>
                <a:avLst/>
                <a:gdLst>
                  <a:gd name="T0" fmla="*/ 167 w 168"/>
                  <a:gd name="T1" fmla="*/ 0 h 174"/>
                  <a:gd name="T2" fmla="*/ 0 w 168"/>
                  <a:gd name="T3" fmla="*/ 173 h 174"/>
                  <a:gd name="T4" fmla="*/ 167 w 168"/>
                  <a:gd name="T5" fmla="*/ 173 h 174"/>
                  <a:gd name="T6" fmla="*/ 167 w 168"/>
                  <a:gd name="T7" fmla="*/ 0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167" y="0"/>
                    </a:moveTo>
                    <a:lnTo>
                      <a:pt x="0" y="173"/>
                    </a:lnTo>
                    <a:lnTo>
                      <a:pt x="167" y="173"/>
                    </a:lnTo>
                    <a:lnTo>
                      <a:pt x="167" y="0"/>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61" name="Freeform 198"/>
              <p:cNvSpPr>
                <a:spLocks/>
              </p:cNvSpPr>
              <p:nvPr/>
            </p:nvSpPr>
            <p:spPr bwMode="auto">
              <a:xfrm>
                <a:off x="4623" y="2257"/>
                <a:ext cx="168" cy="174"/>
              </a:xfrm>
              <a:custGeom>
                <a:avLst/>
                <a:gdLst>
                  <a:gd name="T0" fmla="*/ 0 w 168"/>
                  <a:gd name="T1" fmla="*/ 173 h 174"/>
                  <a:gd name="T2" fmla="*/ 167 w 168"/>
                  <a:gd name="T3" fmla="*/ 0 h 174"/>
                  <a:gd name="T4" fmla="*/ 0 w 168"/>
                  <a:gd name="T5" fmla="*/ 0 h 174"/>
                  <a:gd name="T6" fmla="*/ 0 w 168"/>
                  <a:gd name="T7" fmla="*/ 173 h 174"/>
                  <a:gd name="T8" fmla="*/ 0 60000 65536"/>
                  <a:gd name="T9" fmla="*/ 0 60000 65536"/>
                  <a:gd name="T10" fmla="*/ 0 60000 65536"/>
                  <a:gd name="T11" fmla="*/ 0 60000 65536"/>
                  <a:gd name="T12" fmla="*/ 0 w 168"/>
                  <a:gd name="T13" fmla="*/ 0 h 174"/>
                  <a:gd name="T14" fmla="*/ 168 w 168"/>
                  <a:gd name="T15" fmla="*/ 174 h 174"/>
                </a:gdLst>
                <a:ahLst/>
                <a:cxnLst>
                  <a:cxn ang="T8">
                    <a:pos x="T0" y="T1"/>
                  </a:cxn>
                  <a:cxn ang="T9">
                    <a:pos x="T2" y="T3"/>
                  </a:cxn>
                  <a:cxn ang="T10">
                    <a:pos x="T4" y="T5"/>
                  </a:cxn>
                  <a:cxn ang="T11">
                    <a:pos x="T6" y="T7"/>
                  </a:cxn>
                </a:cxnLst>
                <a:rect l="T12" t="T13" r="T14" b="T15"/>
                <a:pathLst>
                  <a:path w="168" h="174">
                    <a:moveTo>
                      <a:pt x="0" y="173"/>
                    </a:moveTo>
                    <a:lnTo>
                      <a:pt x="167" y="0"/>
                    </a:lnTo>
                    <a:lnTo>
                      <a:pt x="0" y="0"/>
                    </a:lnTo>
                    <a:lnTo>
                      <a:pt x="0" y="173"/>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62" name="Rectangle 199"/>
              <p:cNvSpPr>
                <a:spLocks noChangeArrowheads="1"/>
              </p:cNvSpPr>
              <p:nvPr/>
            </p:nvSpPr>
            <p:spPr bwMode="auto">
              <a:xfrm>
                <a:off x="4645" y="2279"/>
                <a:ext cx="123" cy="130"/>
              </a:xfrm>
              <a:prstGeom prst="rect">
                <a:avLst/>
              </a:prstGeom>
              <a:solidFill>
                <a:srgbClr val="C1CE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grpSp>
          <p:nvGrpSpPr>
            <p:cNvPr id="49228" name="Group 200"/>
            <p:cNvGrpSpPr>
              <a:grpSpLocks/>
            </p:cNvGrpSpPr>
            <p:nvPr/>
          </p:nvGrpSpPr>
          <p:grpSpPr bwMode="auto">
            <a:xfrm>
              <a:off x="5120" y="1887"/>
              <a:ext cx="188" cy="367"/>
              <a:chOff x="5120" y="1887"/>
              <a:chExt cx="188" cy="367"/>
            </a:xfrm>
          </p:grpSpPr>
          <p:grpSp>
            <p:nvGrpSpPr>
              <p:cNvPr id="49245" name="Group 201"/>
              <p:cNvGrpSpPr>
                <a:grpSpLocks/>
              </p:cNvGrpSpPr>
              <p:nvPr/>
            </p:nvGrpSpPr>
            <p:grpSpPr bwMode="auto">
              <a:xfrm>
                <a:off x="5244" y="1887"/>
                <a:ext cx="64" cy="238"/>
                <a:chOff x="5244" y="1887"/>
                <a:chExt cx="64" cy="238"/>
              </a:xfrm>
            </p:grpSpPr>
            <p:sp>
              <p:nvSpPr>
                <p:cNvPr id="49256" name="Freeform 202"/>
                <p:cNvSpPr>
                  <a:spLocks/>
                </p:cNvSpPr>
                <p:nvPr/>
              </p:nvSpPr>
              <p:spPr bwMode="auto">
                <a:xfrm>
                  <a:off x="5244" y="2048"/>
                  <a:ext cx="64" cy="77"/>
                </a:xfrm>
                <a:custGeom>
                  <a:avLst/>
                  <a:gdLst>
                    <a:gd name="T0" fmla="*/ 0 w 64"/>
                    <a:gd name="T1" fmla="*/ 65 h 77"/>
                    <a:gd name="T2" fmla="*/ 0 w 64"/>
                    <a:gd name="T3" fmla="*/ 76 h 77"/>
                    <a:gd name="T4" fmla="*/ 63 w 64"/>
                    <a:gd name="T5" fmla="*/ 11 h 77"/>
                    <a:gd name="T6" fmla="*/ 63 w 64"/>
                    <a:gd name="T7" fmla="*/ 0 h 77"/>
                    <a:gd name="T8" fmla="*/ 0 w 64"/>
                    <a:gd name="T9" fmla="*/ 65 h 77"/>
                    <a:gd name="T10" fmla="*/ 0 60000 65536"/>
                    <a:gd name="T11" fmla="*/ 0 60000 65536"/>
                    <a:gd name="T12" fmla="*/ 0 60000 65536"/>
                    <a:gd name="T13" fmla="*/ 0 60000 65536"/>
                    <a:gd name="T14" fmla="*/ 0 60000 65536"/>
                    <a:gd name="T15" fmla="*/ 0 w 64"/>
                    <a:gd name="T16" fmla="*/ 0 h 77"/>
                    <a:gd name="T17" fmla="*/ 64 w 64"/>
                    <a:gd name="T18" fmla="*/ 77 h 77"/>
                  </a:gdLst>
                  <a:ahLst/>
                  <a:cxnLst>
                    <a:cxn ang="T10">
                      <a:pos x="T0" y="T1"/>
                    </a:cxn>
                    <a:cxn ang="T11">
                      <a:pos x="T2" y="T3"/>
                    </a:cxn>
                    <a:cxn ang="T12">
                      <a:pos x="T4" y="T5"/>
                    </a:cxn>
                    <a:cxn ang="T13">
                      <a:pos x="T6" y="T7"/>
                    </a:cxn>
                    <a:cxn ang="T14">
                      <a:pos x="T8" y="T9"/>
                    </a:cxn>
                  </a:cxnLst>
                  <a:rect l="T15" t="T16" r="T17" b="T18"/>
                  <a:pathLst>
                    <a:path w="64" h="77">
                      <a:moveTo>
                        <a:pt x="0" y="65"/>
                      </a:moveTo>
                      <a:lnTo>
                        <a:pt x="0" y="76"/>
                      </a:lnTo>
                      <a:lnTo>
                        <a:pt x="63" y="11"/>
                      </a:lnTo>
                      <a:lnTo>
                        <a:pt x="63" y="0"/>
                      </a:lnTo>
                      <a:lnTo>
                        <a:pt x="0" y="65"/>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57" name="Freeform 203"/>
                <p:cNvSpPr>
                  <a:spLocks/>
                </p:cNvSpPr>
                <p:nvPr/>
              </p:nvSpPr>
              <p:spPr bwMode="auto">
                <a:xfrm>
                  <a:off x="5266" y="1918"/>
                  <a:ext cx="42" cy="175"/>
                </a:xfrm>
                <a:custGeom>
                  <a:avLst/>
                  <a:gdLst>
                    <a:gd name="T0" fmla="*/ 0 w 42"/>
                    <a:gd name="T1" fmla="*/ 174 h 175"/>
                    <a:gd name="T2" fmla="*/ 0 w 42"/>
                    <a:gd name="T3" fmla="*/ 44 h 175"/>
                    <a:gd name="T4" fmla="*/ 41 w 42"/>
                    <a:gd name="T5" fmla="*/ 0 h 175"/>
                    <a:gd name="T6" fmla="*/ 41 w 42"/>
                    <a:gd name="T7" fmla="*/ 131 h 175"/>
                    <a:gd name="T8" fmla="*/ 0 w 42"/>
                    <a:gd name="T9" fmla="*/ 174 h 175"/>
                    <a:gd name="T10" fmla="*/ 0 60000 65536"/>
                    <a:gd name="T11" fmla="*/ 0 60000 65536"/>
                    <a:gd name="T12" fmla="*/ 0 60000 65536"/>
                    <a:gd name="T13" fmla="*/ 0 60000 65536"/>
                    <a:gd name="T14" fmla="*/ 0 60000 65536"/>
                    <a:gd name="T15" fmla="*/ 0 w 42"/>
                    <a:gd name="T16" fmla="*/ 0 h 175"/>
                    <a:gd name="T17" fmla="*/ 42 w 42"/>
                    <a:gd name="T18" fmla="*/ 175 h 175"/>
                  </a:gdLst>
                  <a:ahLst/>
                  <a:cxnLst>
                    <a:cxn ang="T10">
                      <a:pos x="T0" y="T1"/>
                    </a:cxn>
                    <a:cxn ang="T11">
                      <a:pos x="T2" y="T3"/>
                    </a:cxn>
                    <a:cxn ang="T12">
                      <a:pos x="T4" y="T5"/>
                    </a:cxn>
                    <a:cxn ang="T13">
                      <a:pos x="T6" y="T7"/>
                    </a:cxn>
                    <a:cxn ang="T14">
                      <a:pos x="T8" y="T9"/>
                    </a:cxn>
                  </a:cxnLst>
                  <a:rect l="T15" t="T16" r="T17" b="T18"/>
                  <a:pathLst>
                    <a:path w="42" h="175">
                      <a:moveTo>
                        <a:pt x="0" y="174"/>
                      </a:moveTo>
                      <a:lnTo>
                        <a:pt x="0" y="44"/>
                      </a:lnTo>
                      <a:lnTo>
                        <a:pt x="41" y="0"/>
                      </a:lnTo>
                      <a:lnTo>
                        <a:pt x="41" y="131"/>
                      </a:lnTo>
                      <a:lnTo>
                        <a:pt x="0" y="174"/>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58" name="Freeform 204"/>
                <p:cNvSpPr>
                  <a:spLocks/>
                </p:cNvSpPr>
                <p:nvPr/>
              </p:nvSpPr>
              <p:spPr bwMode="auto">
                <a:xfrm>
                  <a:off x="5244" y="1951"/>
                  <a:ext cx="23" cy="174"/>
                </a:xfrm>
                <a:custGeom>
                  <a:avLst/>
                  <a:gdLst>
                    <a:gd name="T0" fmla="*/ 0 w 23"/>
                    <a:gd name="T1" fmla="*/ 0 h 174"/>
                    <a:gd name="T2" fmla="*/ 0 w 23"/>
                    <a:gd name="T3" fmla="*/ 173 h 174"/>
                    <a:gd name="T4" fmla="*/ 22 w 23"/>
                    <a:gd name="T5" fmla="*/ 141 h 174"/>
                    <a:gd name="T6" fmla="*/ 22 w 23"/>
                    <a:gd name="T7" fmla="*/ 11 h 174"/>
                    <a:gd name="T8" fmla="*/ 0 w 23"/>
                    <a:gd name="T9" fmla="*/ 0 h 174"/>
                    <a:gd name="T10" fmla="*/ 0 60000 65536"/>
                    <a:gd name="T11" fmla="*/ 0 60000 65536"/>
                    <a:gd name="T12" fmla="*/ 0 60000 65536"/>
                    <a:gd name="T13" fmla="*/ 0 60000 65536"/>
                    <a:gd name="T14" fmla="*/ 0 60000 65536"/>
                    <a:gd name="T15" fmla="*/ 0 w 23"/>
                    <a:gd name="T16" fmla="*/ 0 h 174"/>
                    <a:gd name="T17" fmla="*/ 23 w 23"/>
                    <a:gd name="T18" fmla="*/ 174 h 174"/>
                  </a:gdLst>
                  <a:ahLst/>
                  <a:cxnLst>
                    <a:cxn ang="T10">
                      <a:pos x="T0" y="T1"/>
                    </a:cxn>
                    <a:cxn ang="T11">
                      <a:pos x="T2" y="T3"/>
                    </a:cxn>
                    <a:cxn ang="T12">
                      <a:pos x="T4" y="T5"/>
                    </a:cxn>
                    <a:cxn ang="T13">
                      <a:pos x="T6" y="T7"/>
                    </a:cxn>
                    <a:cxn ang="T14">
                      <a:pos x="T8" y="T9"/>
                    </a:cxn>
                  </a:cxnLst>
                  <a:rect l="T15" t="T16" r="T17" b="T18"/>
                  <a:pathLst>
                    <a:path w="23" h="174">
                      <a:moveTo>
                        <a:pt x="0" y="0"/>
                      </a:moveTo>
                      <a:lnTo>
                        <a:pt x="0" y="173"/>
                      </a:lnTo>
                      <a:lnTo>
                        <a:pt x="22" y="141"/>
                      </a:lnTo>
                      <a:lnTo>
                        <a:pt x="22" y="11"/>
                      </a:lnTo>
                      <a:lnTo>
                        <a:pt x="0" y="0"/>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59" name="Freeform 205"/>
                <p:cNvSpPr>
                  <a:spLocks/>
                </p:cNvSpPr>
                <p:nvPr/>
              </p:nvSpPr>
              <p:spPr bwMode="auto">
                <a:xfrm>
                  <a:off x="5244" y="1887"/>
                  <a:ext cx="64" cy="76"/>
                </a:xfrm>
                <a:custGeom>
                  <a:avLst/>
                  <a:gdLst>
                    <a:gd name="T0" fmla="*/ 0 w 64"/>
                    <a:gd name="T1" fmla="*/ 64 h 76"/>
                    <a:gd name="T2" fmla="*/ 63 w 64"/>
                    <a:gd name="T3" fmla="*/ 0 h 76"/>
                    <a:gd name="T4" fmla="*/ 63 w 64"/>
                    <a:gd name="T5" fmla="*/ 32 h 76"/>
                    <a:gd name="T6" fmla="*/ 21 w 64"/>
                    <a:gd name="T7" fmla="*/ 75 h 76"/>
                    <a:gd name="T8" fmla="*/ 0 w 64"/>
                    <a:gd name="T9" fmla="*/ 64 h 76"/>
                    <a:gd name="T10" fmla="*/ 0 60000 65536"/>
                    <a:gd name="T11" fmla="*/ 0 60000 65536"/>
                    <a:gd name="T12" fmla="*/ 0 60000 65536"/>
                    <a:gd name="T13" fmla="*/ 0 60000 65536"/>
                    <a:gd name="T14" fmla="*/ 0 60000 65536"/>
                    <a:gd name="T15" fmla="*/ 0 w 64"/>
                    <a:gd name="T16" fmla="*/ 0 h 76"/>
                    <a:gd name="T17" fmla="*/ 64 w 64"/>
                    <a:gd name="T18" fmla="*/ 76 h 76"/>
                  </a:gdLst>
                  <a:ahLst/>
                  <a:cxnLst>
                    <a:cxn ang="T10">
                      <a:pos x="T0" y="T1"/>
                    </a:cxn>
                    <a:cxn ang="T11">
                      <a:pos x="T2" y="T3"/>
                    </a:cxn>
                    <a:cxn ang="T12">
                      <a:pos x="T4" y="T5"/>
                    </a:cxn>
                    <a:cxn ang="T13">
                      <a:pos x="T6" y="T7"/>
                    </a:cxn>
                    <a:cxn ang="T14">
                      <a:pos x="T8" y="T9"/>
                    </a:cxn>
                  </a:cxnLst>
                  <a:rect l="T15" t="T16" r="T17" b="T18"/>
                  <a:pathLst>
                    <a:path w="64" h="76">
                      <a:moveTo>
                        <a:pt x="0" y="64"/>
                      </a:moveTo>
                      <a:lnTo>
                        <a:pt x="63" y="0"/>
                      </a:lnTo>
                      <a:lnTo>
                        <a:pt x="63" y="32"/>
                      </a:lnTo>
                      <a:lnTo>
                        <a:pt x="21" y="75"/>
                      </a:lnTo>
                      <a:lnTo>
                        <a:pt x="0" y="64"/>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grpSp>
          <p:grpSp>
            <p:nvGrpSpPr>
              <p:cNvPr id="49246" name="Group 206"/>
              <p:cNvGrpSpPr>
                <a:grpSpLocks/>
              </p:cNvGrpSpPr>
              <p:nvPr/>
            </p:nvGrpSpPr>
            <p:grpSpPr bwMode="auto">
              <a:xfrm>
                <a:off x="5182" y="1951"/>
                <a:ext cx="63" cy="239"/>
                <a:chOff x="5182" y="1951"/>
                <a:chExt cx="63" cy="239"/>
              </a:xfrm>
            </p:grpSpPr>
            <p:sp>
              <p:nvSpPr>
                <p:cNvPr id="49252" name="Freeform 207"/>
                <p:cNvSpPr>
                  <a:spLocks/>
                </p:cNvSpPr>
                <p:nvPr/>
              </p:nvSpPr>
              <p:spPr bwMode="auto">
                <a:xfrm>
                  <a:off x="5182" y="2114"/>
                  <a:ext cx="63" cy="76"/>
                </a:xfrm>
                <a:custGeom>
                  <a:avLst/>
                  <a:gdLst>
                    <a:gd name="T0" fmla="*/ 0 w 63"/>
                    <a:gd name="T1" fmla="*/ 64 h 76"/>
                    <a:gd name="T2" fmla="*/ 0 w 63"/>
                    <a:gd name="T3" fmla="*/ 75 h 76"/>
                    <a:gd name="T4" fmla="*/ 62 w 63"/>
                    <a:gd name="T5" fmla="*/ 11 h 76"/>
                    <a:gd name="T6" fmla="*/ 62 w 63"/>
                    <a:gd name="T7" fmla="*/ 0 h 76"/>
                    <a:gd name="T8" fmla="*/ 0 w 63"/>
                    <a:gd name="T9" fmla="*/ 64 h 76"/>
                    <a:gd name="T10" fmla="*/ 0 60000 65536"/>
                    <a:gd name="T11" fmla="*/ 0 60000 65536"/>
                    <a:gd name="T12" fmla="*/ 0 60000 65536"/>
                    <a:gd name="T13" fmla="*/ 0 60000 65536"/>
                    <a:gd name="T14" fmla="*/ 0 60000 65536"/>
                    <a:gd name="T15" fmla="*/ 0 w 63"/>
                    <a:gd name="T16" fmla="*/ 0 h 76"/>
                    <a:gd name="T17" fmla="*/ 63 w 63"/>
                    <a:gd name="T18" fmla="*/ 76 h 76"/>
                  </a:gdLst>
                  <a:ahLst/>
                  <a:cxnLst>
                    <a:cxn ang="T10">
                      <a:pos x="T0" y="T1"/>
                    </a:cxn>
                    <a:cxn ang="T11">
                      <a:pos x="T2" y="T3"/>
                    </a:cxn>
                    <a:cxn ang="T12">
                      <a:pos x="T4" y="T5"/>
                    </a:cxn>
                    <a:cxn ang="T13">
                      <a:pos x="T6" y="T7"/>
                    </a:cxn>
                    <a:cxn ang="T14">
                      <a:pos x="T8" y="T9"/>
                    </a:cxn>
                  </a:cxnLst>
                  <a:rect l="T15" t="T16" r="T17" b="T18"/>
                  <a:pathLst>
                    <a:path w="63" h="76">
                      <a:moveTo>
                        <a:pt x="0" y="64"/>
                      </a:moveTo>
                      <a:lnTo>
                        <a:pt x="0" y="75"/>
                      </a:lnTo>
                      <a:lnTo>
                        <a:pt x="62" y="11"/>
                      </a:lnTo>
                      <a:lnTo>
                        <a:pt x="62" y="0"/>
                      </a:lnTo>
                      <a:lnTo>
                        <a:pt x="0" y="64"/>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53" name="Freeform 208"/>
                <p:cNvSpPr>
                  <a:spLocks/>
                </p:cNvSpPr>
                <p:nvPr/>
              </p:nvSpPr>
              <p:spPr bwMode="auto">
                <a:xfrm>
                  <a:off x="5203" y="1984"/>
                  <a:ext cx="42" cy="174"/>
                </a:xfrm>
                <a:custGeom>
                  <a:avLst/>
                  <a:gdLst>
                    <a:gd name="T0" fmla="*/ 0 w 42"/>
                    <a:gd name="T1" fmla="*/ 173 h 174"/>
                    <a:gd name="T2" fmla="*/ 0 w 42"/>
                    <a:gd name="T3" fmla="*/ 43 h 174"/>
                    <a:gd name="T4" fmla="*/ 41 w 42"/>
                    <a:gd name="T5" fmla="*/ 0 h 174"/>
                    <a:gd name="T6" fmla="*/ 41 w 42"/>
                    <a:gd name="T7" fmla="*/ 130 h 174"/>
                    <a:gd name="T8" fmla="*/ 0 w 42"/>
                    <a:gd name="T9" fmla="*/ 173 h 174"/>
                    <a:gd name="T10" fmla="*/ 0 60000 65536"/>
                    <a:gd name="T11" fmla="*/ 0 60000 65536"/>
                    <a:gd name="T12" fmla="*/ 0 60000 65536"/>
                    <a:gd name="T13" fmla="*/ 0 60000 65536"/>
                    <a:gd name="T14" fmla="*/ 0 60000 65536"/>
                    <a:gd name="T15" fmla="*/ 0 w 42"/>
                    <a:gd name="T16" fmla="*/ 0 h 174"/>
                    <a:gd name="T17" fmla="*/ 42 w 42"/>
                    <a:gd name="T18" fmla="*/ 174 h 174"/>
                  </a:gdLst>
                  <a:ahLst/>
                  <a:cxnLst>
                    <a:cxn ang="T10">
                      <a:pos x="T0" y="T1"/>
                    </a:cxn>
                    <a:cxn ang="T11">
                      <a:pos x="T2" y="T3"/>
                    </a:cxn>
                    <a:cxn ang="T12">
                      <a:pos x="T4" y="T5"/>
                    </a:cxn>
                    <a:cxn ang="T13">
                      <a:pos x="T6" y="T7"/>
                    </a:cxn>
                    <a:cxn ang="T14">
                      <a:pos x="T8" y="T9"/>
                    </a:cxn>
                  </a:cxnLst>
                  <a:rect l="T15" t="T16" r="T17" b="T18"/>
                  <a:pathLst>
                    <a:path w="42" h="174">
                      <a:moveTo>
                        <a:pt x="0" y="173"/>
                      </a:moveTo>
                      <a:lnTo>
                        <a:pt x="0" y="43"/>
                      </a:lnTo>
                      <a:lnTo>
                        <a:pt x="41" y="0"/>
                      </a:lnTo>
                      <a:lnTo>
                        <a:pt x="41" y="130"/>
                      </a:lnTo>
                      <a:lnTo>
                        <a:pt x="0" y="173"/>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54" name="Freeform 209"/>
                <p:cNvSpPr>
                  <a:spLocks/>
                </p:cNvSpPr>
                <p:nvPr/>
              </p:nvSpPr>
              <p:spPr bwMode="auto">
                <a:xfrm>
                  <a:off x="5182" y="2016"/>
                  <a:ext cx="22" cy="174"/>
                </a:xfrm>
                <a:custGeom>
                  <a:avLst/>
                  <a:gdLst>
                    <a:gd name="T0" fmla="*/ 0 w 22"/>
                    <a:gd name="T1" fmla="*/ 0 h 174"/>
                    <a:gd name="T2" fmla="*/ 0 w 22"/>
                    <a:gd name="T3" fmla="*/ 173 h 174"/>
                    <a:gd name="T4" fmla="*/ 21 w 22"/>
                    <a:gd name="T5" fmla="*/ 141 h 174"/>
                    <a:gd name="T6" fmla="*/ 21 w 22"/>
                    <a:gd name="T7" fmla="*/ 11 h 174"/>
                    <a:gd name="T8" fmla="*/ 0 w 22"/>
                    <a:gd name="T9" fmla="*/ 0 h 174"/>
                    <a:gd name="T10" fmla="*/ 0 60000 65536"/>
                    <a:gd name="T11" fmla="*/ 0 60000 65536"/>
                    <a:gd name="T12" fmla="*/ 0 60000 65536"/>
                    <a:gd name="T13" fmla="*/ 0 60000 65536"/>
                    <a:gd name="T14" fmla="*/ 0 60000 65536"/>
                    <a:gd name="T15" fmla="*/ 0 w 22"/>
                    <a:gd name="T16" fmla="*/ 0 h 174"/>
                    <a:gd name="T17" fmla="*/ 22 w 22"/>
                    <a:gd name="T18" fmla="*/ 174 h 174"/>
                  </a:gdLst>
                  <a:ahLst/>
                  <a:cxnLst>
                    <a:cxn ang="T10">
                      <a:pos x="T0" y="T1"/>
                    </a:cxn>
                    <a:cxn ang="T11">
                      <a:pos x="T2" y="T3"/>
                    </a:cxn>
                    <a:cxn ang="T12">
                      <a:pos x="T4" y="T5"/>
                    </a:cxn>
                    <a:cxn ang="T13">
                      <a:pos x="T6" y="T7"/>
                    </a:cxn>
                    <a:cxn ang="T14">
                      <a:pos x="T8" y="T9"/>
                    </a:cxn>
                  </a:cxnLst>
                  <a:rect l="T15" t="T16" r="T17" b="T18"/>
                  <a:pathLst>
                    <a:path w="22" h="174">
                      <a:moveTo>
                        <a:pt x="0" y="0"/>
                      </a:moveTo>
                      <a:lnTo>
                        <a:pt x="0" y="173"/>
                      </a:lnTo>
                      <a:lnTo>
                        <a:pt x="21" y="141"/>
                      </a:lnTo>
                      <a:lnTo>
                        <a:pt x="21" y="11"/>
                      </a:lnTo>
                      <a:lnTo>
                        <a:pt x="0" y="0"/>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55" name="Freeform 210"/>
                <p:cNvSpPr>
                  <a:spLocks/>
                </p:cNvSpPr>
                <p:nvPr/>
              </p:nvSpPr>
              <p:spPr bwMode="auto">
                <a:xfrm>
                  <a:off x="5182" y="1951"/>
                  <a:ext cx="63" cy="77"/>
                </a:xfrm>
                <a:custGeom>
                  <a:avLst/>
                  <a:gdLst>
                    <a:gd name="T0" fmla="*/ 0 w 63"/>
                    <a:gd name="T1" fmla="*/ 65 h 77"/>
                    <a:gd name="T2" fmla="*/ 62 w 63"/>
                    <a:gd name="T3" fmla="*/ 0 h 77"/>
                    <a:gd name="T4" fmla="*/ 62 w 63"/>
                    <a:gd name="T5" fmla="*/ 33 h 77"/>
                    <a:gd name="T6" fmla="*/ 21 w 63"/>
                    <a:gd name="T7" fmla="*/ 76 h 77"/>
                    <a:gd name="T8" fmla="*/ 0 w 63"/>
                    <a:gd name="T9" fmla="*/ 65 h 77"/>
                    <a:gd name="T10" fmla="*/ 0 60000 65536"/>
                    <a:gd name="T11" fmla="*/ 0 60000 65536"/>
                    <a:gd name="T12" fmla="*/ 0 60000 65536"/>
                    <a:gd name="T13" fmla="*/ 0 60000 65536"/>
                    <a:gd name="T14" fmla="*/ 0 60000 65536"/>
                    <a:gd name="T15" fmla="*/ 0 w 63"/>
                    <a:gd name="T16" fmla="*/ 0 h 77"/>
                    <a:gd name="T17" fmla="*/ 63 w 63"/>
                    <a:gd name="T18" fmla="*/ 77 h 77"/>
                  </a:gdLst>
                  <a:ahLst/>
                  <a:cxnLst>
                    <a:cxn ang="T10">
                      <a:pos x="T0" y="T1"/>
                    </a:cxn>
                    <a:cxn ang="T11">
                      <a:pos x="T2" y="T3"/>
                    </a:cxn>
                    <a:cxn ang="T12">
                      <a:pos x="T4" y="T5"/>
                    </a:cxn>
                    <a:cxn ang="T13">
                      <a:pos x="T6" y="T7"/>
                    </a:cxn>
                    <a:cxn ang="T14">
                      <a:pos x="T8" y="T9"/>
                    </a:cxn>
                  </a:cxnLst>
                  <a:rect l="T15" t="T16" r="T17" b="T18"/>
                  <a:pathLst>
                    <a:path w="63" h="77">
                      <a:moveTo>
                        <a:pt x="0" y="65"/>
                      </a:moveTo>
                      <a:lnTo>
                        <a:pt x="62" y="0"/>
                      </a:lnTo>
                      <a:lnTo>
                        <a:pt x="62" y="33"/>
                      </a:lnTo>
                      <a:lnTo>
                        <a:pt x="21" y="76"/>
                      </a:lnTo>
                      <a:lnTo>
                        <a:pt x="0" y="65"/>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grpSp>
          <p:grpSp>
            <p:nvGrpSpPr>
              <p:cNvPr id="49247" name="Group 211"/>
              <p:cNvGrpSpPr>
                <a:grpSpLocks/>
              </p:cNvGrpSpPr>
              <p:nvPr/>
            </p:nvGrpSpPr>
            <p:grpSpPr bwMode="auto">
              <a:xfrm>
                <a:off x="5120" y="2016"/>
                <a:ext cx="63" cy="238"/>
                <a:chOff x="5120" y="2016"/>
                <a:chExt cx="63" cy="238"/>
              </a:xfrm>
            </p:grpSpPr>
            <p:sp>
              <p:nvSpPr>
                <p:cNvPr id="49248" name="Freeform 212"/>
                <p:cNvSpPr>
                  <a:spLocks/>
                </p:cNvSpPr>
                <p:nvPr/>
              </p:nvSpPr>
              <p:spPr bwMode="auto">
                <a:xfrm>
                  <a:off x="5120" y="2177"/>
                  <a:ext cx="63" cy="77"/>
                </a:xfrm>
                <a:custGeom>
                  <a:avLst/>
                  <a:gdLst>
                    <a:gd name="T0" fmla="*/ 0 w 63"/>
                    <a:gd name="T1" fmla="*/ 65 h 77"/>
                    <a:gd name="T2" fmla="*/ 0 w 63"/>
                    <a:gd name="T3" fmla="*/ 76 h 77"/>
                    <a:gd name="T4" fmla="*/ 62 w 63"/>
                    <a:gd name="T5" fmla="*/ 11 h 77"/>
                    <a:gd name="T6" fmla="*/ 62 w 63"/>
                    <a:gd name="T7" fmla="*/ 0 h 77"/>
                    <a:gd name="T8" fmla="*/ 0 w 63"/>
                    <a:gd name="T9" fmla="*/ 65 h 77"/>
                    <a:gd name="T10" fmla="*/ 0 60000 65536"/>
                    <a:gd name="T11" fmla="*/ 0 60000 65536"/>
                    <a:gd name="T12" fmla="*/ 0 60000 65536"/>
                    <a:gd name="T13" fmla="*/ 0 60000 65536"/>
                    <a:gd name="T14" fmla="*/ 0 60000 65536"/>
                    <a:gd name="T15" fmla="*/ 0 w 63"/>
                    <a:gd name="T16" fmla="*/ 0 h 77"/>
                    <a:gd name="T17" fmla="*/ 63 w 63"/>
                    <a:gd name="T18" fmla="*/ 77 h 77"/>
                  </a:gdLst>
                  <a:ahLst/>
                  <a:cxnLst>
                    <a:cxn ang="T10">
                      <a:pos x="T0" y="T1"/>
                    </a:cxn>
                    <a:cxn ang="T11">
                      <a:pos x="T2" y="T3"/>
                    </a:cxn>
                    <a:cxn ang="T12">
                      <a:pos x="T4" y="T5"/>
                    </a:cxn>
                    <a:cxn ang="T13">
                      <a:pos x="T6" y="T7"/>
                    </a:cxn>
                    <a:cxn ang="T14">
                      <a:pos x="T8" y="T9"/>
                    </a:cxn>
                  </a:cxnLst>
                  <a:rect l="T15" t="T16" r="T17" b="T18"/>
                  <a:pathLst>
                    <a:path w="63" h="77">
                      <a:moveTo>
                        <a:pt x="0" y="65"/>
                      </a:moveTo>
                      <a:lnTo>
                        <a:pt x="0" y="76"/>
                      </a:lnTo>
                      <a:lnTo>
                        <a:pt x="62" y="11"/>
                      </a:lnTo>
                      <a:lnTo>
                        <a:pt x="62" y="0"/>
                      </a:lnTo>
                      <a:lnTo>
                        <a:pt x="0" y="65"/>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49" name="Freeform 213"/>
                <p:cNvSpPr>
                  <a:spLocks/>
                </p:cNvSpPr>
                <p:nvPr/>
              </p:nvSpPr>
              <p:spPr bwMode="auto">
                <a:xfrm>
                  <a:off x="5120" y="2080"/>
                  <a:ext cx="21" cy="174"/>
                </a:xfrm>
                <a:custGeom>
                  <a:avLst/>
                  <a:gdLst>
                    <a:gd name="T0" fmla="*/ 0 w 21"/>
                    <a:gd name="T1" fmla="*/ 0 h 174"/>
                    <a:gd name="T2" fmla="*/ 0 w 21"/>
                    <a:gd name="T3" fmla="*/ 173 h 174"/>
                    <a:gd name="T4" fmla="*/ 20 w 21"/>
                    <a:gd name="T5" fmla="*/ 141 h 174"/>
                    <a:gd name="T6" fmla="*/ 20 w 21"/>
                    <a:gd name="T7" fmla="*/ 11 h 174"/>
                    <a:gd name="T8" fmla="*/ 0 w 21"/>
                    <a:gd name="T9" fmla="*/ 0 h 174"/>
                    <a:gd name="T10" fmla="*/ 0 60000 65536"/>
                    <a:gd name="T11" fmla="*/ 0 60000 65536"/>
                    <a:gd name="T12" fmla="*/ 0 60000 65536"/>
                    <a:gd name="T13" fmla="*/ 0 60000 65536"/>
                    <a:gd name="T14" fmla="*/ 0 60000 65536"/>
                    <a:gd name="T15" fmla="*/ 0 w 21"/>
                    <a:gd name="T16" fmla="*/ 0 h 174"/>
                    <a:gd name="T17" fmla="*/ 21 w 21"/>
                    <a:gd name="T18" fmla="*/ 174 h 174"/>
                  </a:gdLst>
                  <a:ahLst/>
                  <a:cxnLst>
                    <a:cxn ang="T10">
                      <a:pos x="T0" y="T1"/>
                    </a:cxn>
                    <a:cxn ang="T11">
                      <a:pos x="T2" y="T3"/>
                    </a:cxn>
                    <a:cxn ang="T12">
                      <a:pos x="T4" y="T5"/>
                    </a:cxn>
                    <a:cxn ang="T13">
                      <a:pos x="T6" y="T7"/>
                    </a:cxn>
                    <a:cxn ang="T14">
                      <a:pos x="T8" y="T9"/>
                    </a:cxn>
                  </a:cxnLst>
                  <a:rect l="T15" t="T16" r="T17" b="T18"/>
                  <a:pathLst>
                    <a:path w="21" h="174">
                      <a:moveTo>
                        <a:pt x="0" y="0"/>
                      </a:moveTo>
                      <a:lnTo>
                        <a:pt x="0" y="173"/>
                      </a:lnTo>
                      <a:lnTo>
                        <a:pt x="20" y="141"/>
                      </a:lnTo>
                      <a:lnTo>
                        <a:pt x="20" y="11"/>
                      </a:lnTo>
                      <a:lnTo>
                        <a:pt x="0" y="0"/>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50" name="Freeform 214"/>
                <p:cNvSpPr>
                  <a:spLocks/>
                </p:cNvSpPr>
                <p:nvPr/>
              </p:nvSpPr>
              <p:spPr bwMode="auto">
                <a:xfrm>
                  <a:off x="5120" y="2016"/>
                  <a:ext cx="63" cy="77"/>
                </a:xfrm>
                <a:custGeom>
                  <a:avLst/>
                  <a:gdLst>
                    <a:gd name="T0" fmla="*/ 0 w 63"/>
                    <a:gd name="T1" fmla="*/ 65 h 77"/>
                    <a:gd name="T2" fmla="*/ 62 w 63"/>
                    <a:gd name="T3" fmla="*/ 0 h 77"/>
                    <a:gd name="T4" fmla="*/ 62 w 63"/>
                    <a:gd name="T5" fmla="*/ 33 h 77"/>
                    <a:gd name="T6" fmla="*/ 21 w 63"/>
                    <a:gd name="T7" fmla="*/ 76 h 77"/>
                    <a:gd name="T8" fmla="*/ 0 w 63"/>
                    <a:gd name="T9" fmla="*/ 65 h 77"/>
                    <a:gd name="T10" fmla="*/ 0 60000 65536"/>
                    <a:gd name="T11" fmla="*/ 0 60000 65536"/>
                    <a:gd name="T12" fmla="*/ 0 60000 65536"/>
                    <a:gd name="T13" fmla="*/ 0 60000 65536"/>
                    <a:gd name="T14" fmla="*/ 0 60000 65536"/>
                    <a:gd name="T15" fmla="*/ 0 w 63"/>
                    <a:gd name="T16" fmla="*/ 0 h 77"/>
                    <a:gd name="T17" fmla="*/ 63 w 63"/>
                    <a:gd name="T18" fmla="*/ 77 h 77"/>
                  </a:gdLst>
                  <a:ahLst/>
                  <a:cxnLst>
                    <a:cxn ang="T10">
                      <a:pos x="T0" y="T1"/>
                    </a:cxn>
                    <a:cxn ang="T11">
                      <a:pos x="T2" y="T3"/>
                    </a:cxn>
                    <a:cxn ang="T12">
                      <a:pos x="T4" y="T5"/>
                    </a:cxn>
                    <a:cxn ang="T13">
                      <a:pos x="T6" y="T7"/>
                    </a:cxn>
                    <a:cxn ang="T14">
                      <a:pos x="T8" y="T9"/>
                    </a:cxn>
                  </a:cxnLst>
                  <a:rect l="T15" t="T16" r="T17" b="T18"/>
                  <a:pathLst>
                    <a:path w="63" h="77">
                      <a:moveTo>
                        <a:pt x="0" y="65"/>
                      </a:moveTo>
                      <a:lnTo>
                        <a:pt x="62" y="0"/>
                      </a:lnTo>
                      <a:lnTo>
                        <a:pt x="62" y="33"/>
                      </a:lnTo>
                      <a:lnTo>
                        <a:pt x="21" y="76"/>
                      </a:lnTo>
                      <a:lnTo>
                        <a:pt x="0" y="65"/>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51" name="Freeform 215"/>
                <p:cNvSpPr>
                  <a:spLocks/>
                </p:cNvSpPr>
                <p:nvPr/>
              </p:nvSpPr>
              <p:spPr bwMode="auto">
                <a:xfrm>
                  <a:off x="5140" y="2048"/>
                  <a:ext cx="43" cy="174"/>
                </a:xfrm>
                <a:custGeom>
                  <a:avLst/>
                  <a:gdLst>
                    <a:gd name="T0" fmla="*/ 0 w 43"/>
                    <a:gd name="T1" fmla="*/ 173 h 174"/>
                    <a:gd name="T2" fmla="*/ 0 w 43"/>
                    <a:gd name="T3" fmla="*/ 43 h 174"/>
                    <a:gd name="T4" fmla="*/ 42 w 43"/>
                    <a:gd name="T5" fmla="*/ 0 h 174"/>
                    <a:gd name="T6" fmla="*/ 42 w 43"/>
                    <a:gd name="T7" fmla="*/ 130 h 174"/>
                    <a:gd name="T8" fmla="*/ 0 w 43"/>
                    <a:gd name="T9" fmla="*/ 173 h 174"/>
                    <a:gd name="T10" fmla="*/ 0 60000 65536"/>
                    <a:gd name="T11" fmla="*/ 0 60000 65536"/>
                    <a:gd name="T12" fmla="*/ 0 60000 65536"/>
                    <a:gd name="T13" fmla="*/ 0 60000 65536"/>
                    <a:gd name="T14" fmla="*/ 0 60000 65536"/>
                    <a:gd name="T15" fmla="*/ 0 w 43"/>
                    <a:gd name="T16" fmla="*/ 0 h 174"/>
                    <a:gd name="T17" fmla="*/ 43 w 43"/>
                    <a:gd name="T18" fmla="*/ 174 h 174"/>
                  </a:gdLst>
                  <a:ahLst/>
                  <a:cxnLst>
                    <a:cxn ang="T10">
                      <a:pos x="T0" y="T1"/>
                    </a:cxn>
                    <a:cxn ang="T11">
                      <a:pos x="T2" y="T3"/>
                    </a:cxn>
                    <a:cxn ang="T12">
                      <a:pos x="T4" y="T5"/>
                    </a:cxn>
                    <a:cxn ang="T13">
                      <a:pos x="T6" y="T7"/>
                    </a:cxn>
                    <a:cxn ang="T14">
                      <a:pos x="T8" y="T9"/>
                    </a:cxn>
                  </a:cxnLst>
                  <a:rect l="T15" t="T16" r="T17" b="T18"/>
                  <a:pathLst>
                    <a:path w="43" h="174">
                      <a:moveTo>
                        <a:pt x="0" y="173"/>
                      </a:moveTo>
                      <a:lnTo>
                        <a:pt x="0" y="43"/>
                      </a:lnTo>
                      <a:lnTo>
                        <a:pt x="42" y="0"/>
                      </a:lnTo>
                      <a:lnTo>
                        <a:pt x="42" y="130"/>
                      </a:lnTo>
                      <a:lnTo>
                        <a:pt x="0" y="173"/>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grpSp>
        </p:grpSp>
        <p:grpSp>
          <p:nvGrpSpPr>
            <p:cNvPr id="49229" name="Group 216"/>
            <p:cNvGrpSpPr>
              <a:grpSpLocks/>
            </p:cNvGrpSpPr>
            <p:nvPr/>
          </p:nvGrpSpPr>
          <p:grpSpPr bwMode="auto">
            <a:xfrm>
              <a:off x="5120" y="2067"/>
              <a:ext cx="188" cy="367"/>
              <a:chOff x="5120" y="2067"/>
              <a:chExt cx="188" cy="367"/>
            </a:xfrm>
          </p:grpSpPr>
          <p:grpSp>
            <p:nvGrpSpPr>
              <p:cNvPr id="49230" name="Group 217"/>
              <p:cNvGrpSpPr>
                <a:grpSpLocks/>
              </p:cNvGrpSpPr>
              <p:nvPr/>
            </p:nvGrpSpPr>
            <p:grpSpPr bwMode="auto">
              <a:xfrm>
                <a:off x="5244" y="2067"/>
                <a:ext cx="64" cy="238"/>
                <a:chOff x="5244" y="2067"/>
                <a:chExt cx="64" cy="238"/>
              </a:xfrm>
            </p:grpSpPr>
            <p:sp>
              <p:nvSpPr>
                <p:cNvPr id="49241" name="Freeform 218"/>
                <p:cNvSpPr>
                  <a:spLocks/>
                </p:cNvSpPr>
                <p:nvPr/>
              </p:nvSpPr>
              <p:spPr bwMode="auto">
                <a:xfrm>
                  <a:off x="5244" y="2228"/>
                  <a:ext cx="64" cy="77"/>
                </a:xfrm>
                <a:custGeom>
                  <a:avLst/>
                  <a:gdLst>
                    <a:gd name="T0" fmla="*/ 0 w 64"/>
                    <a:gd name="T1" fmla="*/ 65 h 77"/>
                    <a:gd name="T2" fmla="*/ 0 w 64"/>
                    <a:gd name="T3" fmla="*/ 76 h 77"/>
                    <a:gd name="T4" fmla="*/ 63 w 64"/>
                    <a:gd name="T5" fmla="*/ 11 h 77"/>
                    <a:gd name="T6" fmla="*/ 63 w 64"/>
                    <a:gd name="T7" fmla="*/ 0 h 77"/>
                    <a:gd name="T8" fmla="*/ 0 w 64"/>
                    <a:gd name="T9" fmla="*/ 65 h 77"/>
                    <a:gd name="T10" fmla="*/ 0 60000 65536"/>
                    <a:gd name="T11" fmla="*/ 0 60000 65536"/>
                    <a:gd name="T12" fmla="*/ 0 60000 65536"/>
                    <a:gd name="T13" fmla="*/ 0 60000 65536"/>
                    <a:gd name="T14" fmla="*/ 0 60000 65536"/>
                    <a:gd name="T15" fmla="*/ 0 w 64"/>
                    <a:gd name="T16" fmla="*/ 0 h 77"/>
                    <a:gd name="T17" fmla="*/ 64 w 64"/>
                    <a:gd name="T18" fmla="*/ 77 h 77"/>
                  </a:gdLst>
                  <a:ahLst/>
                  <a:cxnLst>
                    <a:cxn ang="T10">
                      <a:pos x="T0" y="T1"/>
                    </a:cxn>
                    <a:cxn ang="T11">
                      <a:pos x="T2" y="T3"/>
                    </a:cxn>
                    <a:cxn ang="T12">
                      <a:pos x="T4" y="T5"/>
                    </a:cxn>
                    <a:cxn ang="T13">
                      <a:pos x="T6" y="T7"/>
                    </a:cxn>
                    <a:cxn ang="T14">
                      <a:pos x="T8" y="T9"/>
                    </a:cxn>
                  </a:cxnLst>
                  <a:rect l="T15" t="T16" r="T17" b="T18"/>
                  <a:pathLst>
                    <a:path w="64" h="77">
                      <a:moveTo>
                        <a:pt x="0" y="65"/>
                      </a:moveTo>
                      <a:lnTo>
                        <a:pt x="0" y="76"/>
                      </a:lnTo>
                      <a:lnTo>
                        <a:pt x="63" y="11"/>
                      </a:lnTo>
                      <a:lnTo>
                        <a:pt x="63" y="0"/>
                      </a:lnTo>
                      <a:lnTo>
                        <a:pt x="0" y="65"/>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42" name="Freeform 219"/>
                <p:cNvSpPr>
                  <a:spLocks/>
                </p:cNvSpPr>
                <p:nvPr/>
              </p:nvSpPr>
              <p:spPr bwMode="auto">
                <a:xfrm>
                  <a:off x="5266" y="2098"/>
                  <a:ext cx="42" cy="175"/>
                </a:xfrm>
                <a:custGeom>
                  <a:avLst/>
                  <a:gdLst>
                    <a:gd name="T0" fmla="*/ 0 w 42"/>
                    <a:gd name="T1" fmla="*/ 174 h 175"/>
                    <a:gd name="T2" fmla="*/ 0 w 42"/>
                    <a:gd name="T3" fmla="*/ 44 h 175"/>
                    <a:gd name="T4" fmla="*/ 41 w 42"/>
                    <a:gd name="T5" fmla="*/ 0 h 175"/>
                    <a:gd name="T6" fmla="*/ 41 w 42"/>
                    <a:gd name="T7" fmla="*/ 131 h 175"/>
                    <a:gd name="T8" fmla="*/ 0 w 42"/>
                    <a:gd name="T9" fmla="*/ 174 h 175"/>
                    <a:gd name="T10" fmla="*/ 0 60000 65536"/>
                    <a:gd name="T11" fmla="*/ 0 60000 65536"/>
                    <a:gd name="T12" fmla="*/ 0 60000 65536"/>
                    <a:gd name="T13" fmla="*/ 0 60000 65536"/>
                    <a:gd name="T14" fmla="*/ 0 60000 65536"/>
                    <a:gd name="T15" fmla="*/ 0 w 42"/>
                    <a:gd name="T16" fmla="*/ 0 h 175"/>
                    <a:gd name="T17" fmla="*/ 42 w 42"/>
                    <a:gd name="T18" fmla="*/ 175 h 175"/>
                  </a:gdLst>
                  <a:ahLst/>
                  <a:cxnLst>
                    <a:cxn ang="T10">
                      <a:pos x="T0" y="T1"/>
                    </a:cxn>
                    <a:cxn ang="T11">
                      <a:pos x="T2" y="T3"/>
                    </a:cxn>
                    <a:cxn ang="T12">
                      <a:pos x="T4" y="T5"/>
                    </a:cxn>
                    <a:cxn ang="T13">
                      <a:pos x="T6" y="T7"/>
                    </a:cxn>
                    <a:cxn ang="T14">
                      <a:pos x="T8" y="T9"/>
                    </a:cxn>
                  </a:cxnLst>
                  <a:rect l="T15" t="T16" r="T17" b="T18"/>
                  <a:pathLst>
                    <a:path w="42" h="175">
                      <a:moveTo>
                        <a:pt x="0" y="174"/>
                      </a:moveTo>
                      <a:lnTo>
                        <a:pt x="0" y="44"/>
                      </a:lnTo>
                      <a:lnTo>
                        <a:pt x="41" y="0"/>
                      </a:lnTo>
                      <a:lnTo>
                        <a:pt x="41" y="131"/>
                      </a:lnTo>
                      <a:lnTo>
                        <a:pt x="0" y="174"/>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43" name="Freeform 220"/>
                <p:cNvSpPr>
                  <a:spLocks/>
                </p:cNvSpPr>
                <p:nvPr/>
              </p:nvSpPr>
              <p:spPr bwMode="auto">
                <a:xfrm>
                  <a:off x="5244" y="2131"/>
                  <a:ext cx="23" cy="174"/>
                </a:xfrm>
                <a:custGeom>
                  <a:avLst/>
                  <a:gdLst>
                    <a:gd name="T0" fmla="*/ 0 w 23"/>
                    <a:gd name="T1" fmla="*/ 0 h 174"/>
                    <a:gd name="T2" fmla="*/ 0 w 23"/>
                    <a:gd name="T3" fmla="*/ 173 h 174"/>
                    <a:gd name="T4" fmla="*/ 22 w 23"/>
                    <a:gd name="T5" fmla="*/ 141 h 174"/>
                    <a:gd name="T6" fmla="*/ 22 w 23"/>
                    <a:gd name="T7" fmla="*/ 11 h 174"/>
                    <a:gd name="T8" fmla="*/ 0 w 23"/>
                    <a:gd name="T9" fmla="*/ 0 h 174"/>
                    <a:gd name="T10" fmla="*/ 0 60000 65536"/>
                    <a:gd name="T11" fmla="*/ 0 60000 65536"/>
                    <a:gd name="T12" fmla="*/ 0 60000 65536"/>
                    <a:gd name="T13" fmla="*/ 0 60000 65536"/>
                    <a:gd name="T14" fmla="*/ 0 60000 65536"/>
                    <a:gd name="T15" fmla="*/ 0 w 23"/>
                    <a:gd name="T16" fmla="*/ 0 h 174"/>
                    <a:gd name="T17" fmla="*/ 23 w 23"/>
                    <a:gd name="T18" fmla="*/ 174 h 174"/>
                  </a:gdLst>
                  <a:ahLst/>
                  <a:cxnLst>
                    <a:cxn ang="T10">
                      <a:pos x="T0" y="T1"/>
                    </a:cxn>
                    <a:cxn ang="T11">
                      <a:pos x="T2" y="T3"/>
                    </a:cxn>
                    <a:cxn ang="T12">
                      <a:pos x="T4" y="T5"/>
                    </a:cxn>
                    <a:cxn ang="T13">
                      <a:pos x="T6" y="T7"/>
                    </a:cxn>
                    <a:cxn ang="T14">
                      <a:pos x="T8" y="T9"/>
                    </a:cxn>
                  </a:cxnLst>
                  <a:rect l="T15" t="T16" r="T17" b="T18"/>
                  <a:pathLst>
                    <a:path w="23" h="174">
                      <a:moveTo>
                        <a:pt x="0" y="0"/>
                      </a:moveTo>
                      <a:lnTo>
                        <a:pt x="0" y="173"/>
                      </a:lnTo>
                      <a:lnTo>
                        <a:pt x="22" y="141"/>
                      </a:lnTo>
                      <a:lnTo>
                        <a:pt x="22" y="11"/>
                      </a:lnTo>
                      <a:lnTo>
                        <a:pt x="0" y="0"/>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44" name="Freeform 221"/>
                <p:cNvSpPr>
                  <a:spLocks/>
                </p:cNvSpPr>
                <p:nvPr/>
              </p:nvSpPr>
              <p:spPr bwMode="auto">
                <a:xfrm>
                  <a:off x="5244" y="2067"/>
                  <a:ext cx="64" cy="76"/>
                </a:xfrm>
                <a:custGeom>
                  <a:avLst/>
                  <a:gdLst>
                    <a:gd name="T0" fmla="*/ 0 w 64"/>
                    <a:gd name="T1" fmla="*/ 64 h 76"/>
                    <a:gd name="T2" fmla="*/ 63 w 64"/>
                    <a:gd name="T3" fmla="*/ 0 h 76"/>
                    <a:gd name="T4" fmla="*/ 63 w 64"/>
                    <a:gd name="T5" fmla="*/ 32 h 76"/>
                    <a:gd name="T6" fmla="*/ 21 w 64"/>
                    <a:gd name="T7" fmla="*/ 75 h 76"/>
                    <a:gd name="T8" fmla="*/ 0 w 64"/>
                    <a:gd name="T9" fmla="*/ 64 h 76"/>
                    <a:gd name="T10" fmla="*/ 0 60000 65536"/>
                    <a:gd name="T11" fmla="*/ 0 60000 65536"/>
                    <a:gd name="T12" fmla="*/ 0 60000 65536"/>
                    <a:gd name="T13" fmla="*/ 0 60000 65536"/>
                    <a:gd name="T14" fmla="*/ 0 60000 65536"/>
                    <a:gd name="T15" fmla="*/ 0 w 64"/>
                    <a:gd name="T16" fmla="*/ 0 h 76"/>
                    <a:gd name="T17" fmla="*/ 64 w 64"/>
                    <a:gd name="T18" fmla="*/ 76 h 76"/>
                  </a:gdLst>
                  <a:ahLst/>
                  <a:cxnLst>
                    <a:cxn ang="T10">
                      <a:pos x="T0" y="T1"/>
                    </a:cxn>
                    <a:cxn ang="T11">
                      <a:pos x="T2" y="T3"/>
                    </a:cxn>
                    <a:cxn ang="T12">
                      <a:pos x="T4" y="T5"/>
                    </a:cxn>
                    <a:cxn ang="T13">
                      <a:pos x="T6" y="T7"/>
                    </a:cxn>
                    <a:cxn ang="T14">
                      <a:pos x="T8" y="T9"/>
                    </a:cxn>
                  </a:cxnLst>
                  <a:rect l="T15" t="T16" r="T17" b="T18"/>
                  <a:pathLst>
                    <a:path w="64" h="76">
                      <a:moveTo>
                        <a:pt x="0" y="64"/>
                      </a:moveTo>
                      <a:lnTo>
                        <a:pt x="63" y="0"/>
                      </a:lnTo>
                      <a:lnTo>
                        <a:pt x="63" y="32"/>
                      </a:lnTo>
                      <a:lnTo>
                        <a:pt x="21" y="75"/>
                      </a:lnTo>
                      <a:lnTo>
                        <a:pt x="0" y="64"/>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grpSp>
          <p:grpSp>
            <p:nvGrpSpPr>
              <p:cNvPr id="49231" name="Group 222"/>
              <p:cNvGrpSpPr>
                <a:grpSpLocks/>
              </p:cNvGrpSpPr>
              <p:nvPr/>
            </p:nvGrpSpPr>
            <p:grpSpPr bwMode="auto">
              <a:xfrm>
                <a:off x="5182" y="2131"/>
                <a:ext cx="63" cy="239"/>
                <a:chOff x="5182" y="2131"/>
                <a:chExt cx="63" cy="239"/>
              </a:xfrm>
            </p:grpSpPr>
            <p:sp>
              <p:nvSpPr>
                <p:cNvPr id="49237" name="Freeform 223"/>
                <p:cNvSpPr>
                  <a:spLocks/>
                </p:cNvSpPr>
                <p:nvPr/>
              </p:nvSpPr>
              <p:spPr bwMode="auto">
                <a:xfrm>
                  <a:off x="5182" y="2294"/>
                  <a:ext cx="63" cy="76"/>
                </a:xfrm>
                <a:custGeom>
                  <a:avLst/>
                  <a:gdLst>
                    <a:gd name="T0" fmla="*/ 0 w 63"/>
                    <a:gd name="T1" fmla="*/ 64 h 76"/>
                    <a:gd name="T2" fmla="*/ 0 w 63"/>
                    <a:gd name="T3" fmla="*/ 75 h 76"/>
                    <a:gd name="T4" fmla="*/ 62 w 63"/>
                    <a:gd name="T5" fmla="*/ 11 h 76"/>
                    <a:gd name="T6" fmla="*/ 62 w 63"/>
                    <a:gd name="T7" fmla="*/ 0 h 76"/>
                    <a:gd name="T8" fmla="*/ 0 w 63"/>
                    <a:gd name="T9" fmla="*/ 64 h 76"/>
                    <a:gd name="T10" fmla="*/ 0 60000 65536"/>
                    <a:gd name="T11" fmla="*/ 0 60000 65536"/>
                    <a:gd name="T12" fmla="*/ 0 60000 65536"/>
                    <a:gd name="T13" fmla="*/ 0 60000 65536"/>
                    <a:gd name="T14" fmla="*/ 0 60000 65536"/>
                    <a:gd name="T15" fmla="*/ 0 w 63"/>
                    <a:gd name="T16" fmla="*/ 0 h 76"/>
                    <a:gd name="T17" fmla="*/ 63 w 63"/>
                    <a:gd name="T18" fmla="*/ 76 h 76"/>
                  </a:gdLst>
                  <a:ahLst/>
                  <a:cxnLst>
                    <a:cxn ang="T10">
                      <a:pos x="T0" y="T1"/>
                    </a:cxn>
                    <a:cxn ang="T11">
                      <a:pos x="T2" y="T3"/>
                    </a:cxn>
                    <a:cxn ang="T12">
                      <a:pos x="T4" y="T5"/>
                    </a:cxn>
                    <a:cxn ang="T13">
                      <a:pos x="T6" y="T7"/>
                    </a:cxn>
                    <a:cxn ang="T14">
                      <a:pos x="T8" y="T9"/>
                    </a:cxn>
                  </a:cxnLst>
                  <a:rect l="T15" t="T16" r="T17" b="T18"/>
                  <a:pathLst>
                    <a:path w="63" h="76">
                      <a:moveTo>
                        <a:pt x="0" y="64"/>
                      </a:moveTo>
                      <a:lnTo>
                        <a:pt x="0" y="75"/>
                      </a:lnTo>
                      <a:lnTo>
                        <a:pt x="62" y="11"/>
                      </a:lnTo>
                      <a:lnTo>
                        <a:pt x="62" y="0"/>
                      </a:lnTo>
                      <a:lnTo>
                        <a:pt x="0" y="64"/>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38" name="Freeform 224"/>
                <p:cNvSpPr>
                  <a:spLocks/>
                </p:cNvSpPr>
                <p:nvPr/>
              </p:nvSpPr>
              <p:spPr bwMode="auto">
                <a:xfrm>
                  <a:off x="5203" y="2164"/>
                  <a:ext cx="42" cy="174"/>
                </a:xfrm>
                <a:custGeom>
                  <a:avLst/>
                  <a:gdLst>
                    <a:gd name="T0" fmla="*/ 0 w 42"/>
                    <a:gd name="T1" fmla="*/ 173 h 174"/>
                    <a:gd name="T2" fmla="*/ 0 w 42"/>
                    <a:gd name="T3" fmla="*/ 43 h 174"/>
                    <a:gd name="T4" fmla="*/ 41 w 42"/>
                    <a:gd name="T5" fmla="*/ 0 h 174"/>
                    <a:gd name="T6" fmla="*/ 41 w 42"/>
                    <a:gd name="T7" fmla="*/ 130 h 174"/>
                    <a:gd name="T8" fmla="*/ 0 w 42"/>
                    <a:gd name="T9" fmla="*/ 173 h 174"/>
                    <a:gd name="T10" fmla="*/ 0 60000 65536"/>
                    <a:gd name="T11" fmla="*/ 0 60000 65536"/>
                    <a:gd name="T12" fmla="*/ 0 60000 65536"/>
                    <a:gd name="T13" fmla="*/ 0 60000 65536"/>
                    <a:gd name="T14" fmla="*/ 0 60000 65536"/>
                    <a:gd name="T15" fmla="*/ 0 w 42"/>
                    <a:gd name="T16" fmla="*/ 0 h 174"/>
                    <a:gd name="T17" fmla="*/ 42 w 42"/>
                    <a:gd name="T18" fmla="*/ 174 h 174"/>
                  </a:gdLst>
                  <a:ahLst/>
                  <a:cxnLst>
                    <a:cxn ang="T10">
                      <a:pos x="T0" y="T1"/>
                    </a:cxn>
                    <a:cxn ang="T11">
                      <a:pos x="T2" y="T3"/>
                    </a:cxn>
                    <a:cxn ang="T12">
                      <a:pos x="T4" y="T5"/>
                    </a:cxn>
                    <a:cxn ang="T13">
                      <a:pos x="T6" y="T7"/>
                    </a:cxn>
                    <a:cxn ang="T14">
                      <a:pos x="T8" y="T9"/>
                    </a:cxn>
                  </a:cxnLst>
                  <a:rect l="T15" t="T16" r="T17" b="T18"/>
                  <a:pathLst>
                    <a:path w="42" h="174">
                      <a:moveTo>
                        <a:pt x="0" y="173"/>
                      </a:moveTo>
                      <a:lnTo>
                        <a:pt x="0" y="43"/>
                      </a:lnTo>
                      <a:lnTo>
                        <a:pt x="41" y="0"/>
                      </a:lnTo>
                      <a:lnTo>
                        <a:pt x="41" y="130"/>
                      </a:lnTo>
                      <a:lnTo>
                        <a:pt x="0" y="173"/>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39" name="Freeform 225"/>
                <p:cNvSpPr>
                  <a:spLocks/>
                </p:cNvSpPr>
                <p:nvPr/>
              </p:nvSpPr>
              <p:spPr bwMode="auto">
                <a:xfrm>
                  <a:off x="5182" y="2196"/>
                  <a:ext cx="22" cy="174"/>
                </a:xfrm>
                <a:custGeom>
                  <a:avLst/>
                  <a:gdLst>
                    <a:gd name="T0" fmla="*/ 0 w 22"/>
                    <a:gd name="T1" fmla="*/ 0 h 174"/>
                    <a:gd name="T2" fmla="*/ 0 w 22"/>
                    <a:gd name="T3" fmla="*/ 173 h 174"/>
                    <a:gd name="T4" fmla="*/ 21 w 22"/>
                    <a:gd name="T5" fmla="*/ 141 h 174"/>
                    <a:gd name="T6" fmla="*/ 21 w 22"/>
                    <a:gd name="T7" fmla="*/ 11 h 174"/>
                    <a:gd name="T8" fmla="*/ 0 w 22"/>
                    <a:gd name="T9" fmla="*/ 0 h 174"/>
                    <a:gd name="T10" fmla="*/ 0 60000 65536"/>
                    <a:gd name="T11" fmla="*/ 0 60000 65536"/>
                    <a:gd name="T12" fmla="*/ 0 60000 65536"/>
                    <a:gd name="T13" fmla="*/ 0 60000 65536"/>
                    <a:gd name="T14" fmla="*/ 0 60000 65536"/>
                    <a:gd name="T15" fmla="*/ 0 w 22"/>
                    <a:gd name="T16" fmla="*/ 0 h 174"/>
                    <a:gd name="T17" fmla="*/ 22 w 22"/>
                    <a:gd name="T18" fmla="*/ 174 h 174"/>
                  </a:gdLst>
                  <a:ahLst/>
                  <a:cxnLst>
                    <a:cxn ang="T10">
                      <a:pos x="T0" y="T1"/>
                    </a:cxn>
                    <a:cxn ang="T11">
                      <a:pos x="T2" y="T3"/>
                    </a:cxn>
                    <a:cxn ang="T12">
                      <a:pos x="T4" y="T5"/>
                    </a:cxn>
                    <a:cxn ang="T13">
                      <a:pos x="T6" y="T7"/>
                    </a:cxn>
                    <a:cxn ang="T14">
                      <a:pos x="T8" y="T9"/>
                    </a:cxn>
                  </a:cxnLst>
                  <a:rect l="T15" t="T16" r="T17" b="T18"/>
                  <a:pathLst>
                    <a:path w="22" h="174">
                      <a:moveTo>
                        <a:pt x="0" y="0"/>
                      </a:moveTo>
                      <a:lnTo>
                        <a:pt x="0" y="173"/>
                      </a:lnTo>
                      <a:lnTo>
                        <a:pt x="21" y="141"/>
                      </a:lnTo>
                      <a:lnTo>
                        <a:pt x="21" y="11"/>
                      </a:lnTo>
                      <a:lnTo>
                        <a:pt x="0" y="0"/>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40" name="Freeform 226"/>
                <p:cNvSpPr>
                  <a:spLocks/>
                </p:cNvSpPr>
                <p:nvPr/>
              </p:nvSpPr>
              <p:spPr bwMode="auto">
                <a:xfrm>
                  <a:off x="5182" y="2131"/>
                  <a:ext cx="63" cy="77"/>
                </a:xfrm>
                <a:custGeom>
                  <a:avLst/>
                  <a:gdLst>
                    <a:gd name="T0" fmla="*/ 0 w 63"/>
                    <a:gd name="T1" fmla="*/ 65 h 77"/>
                    <a:gd name="T2" fmla="*/ 62 w 63"/>
                    <a:gd name="T3" fmla="*/ 0 h 77"/>
                    <a:gd name="T4" fmla="*/ 62 w 63"/>
                    <a:gd name="T5" fmla="*/ 33 h 77"/>
                    <a:gd name="T6" fmla="*/ 21 w 63"/>
                    <a:gd name="T7" fmla="*/ 76 h 77"/>
                    <a:gd name="T8" fmla="*/ 0 w 63"/>
                    <a:gd name="T9" fmla="*/ 65 h 77"/>
                    <a:gd name="T10" fmla="*/ 0 60000 65536"/>
                    <a:gd name="T11" fmla="*/ 0 60000 65536"/>
                    <a:gd name="T12" fmla="*/ 0 60000 65536"/>
                    <a:gd name="T13" fmla="*/ 0 60000 65536"/>
                    <a:gd name="T14" fmla="*/ 0 60000 65536"/>
                    <a:gd name="T15" fmla="*/ 0 w 63"/>
                    <a:gd name="T16" fmla="*/ 0 h 77"/>
                    <a:gd name="T17" fmla="*/ 63 w 63"/>
                    <a:gd name="T18" fmla="*/ 77 h 77"/>
                  </a:gdLst>
                  <a:ahLst/>
                  <a:cxnLst>
                    <a:cxn ang="T10">
                      <a:pos x="T0" y="T1"/>
                    </a:cxn>
                    <a:cxn ang="T11">
                      <a:pos x="T2" y="T3"/>
                    </a:cxn>
                    <a:cxn ang="T12">
                      <a:pos x="T4" y="T5"/>
                    </a:cxn>
                    <a:cxn ang="T13">
                      <a:pos x="T6" y="T7"/>
                    </a:cxn>
                    <a:cxn ang="T14">
                      <a:pos x="T8" y="T9"/>
                    </a:cxn>
                  </a:cxnLst>
                  <a:rect l="T15" t="T16" r="T17" b="T18"/>
                  <a:pathLst>
                    <a:path w="63" h="77">
                      <a:moveTo>
                        <a:pt x="0" y="65"/>
                      </a:moveTo>
                      <a:lnTo>
                        <a:pt x="62" y="0"/>
                      </a:lnTo>
                      <a:lnTo>
                        <a:pt x="62" y="33"/>
                      </a:lnTo>
                      <a:lnTo>
                        <a:pt x="21" y="76"/>
                      </a:lnTo>
                      <a:lnTo>
                        <a:pt x="0" y="65"/>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grpSp>
          <p:grpSp>
            <p:nvGrpSpPr>
              <p:cNvPr id="49232" name="Group 227"/>
              <p:cNvGrpSpPr>
                <a:grpSpLocks/>
              </p:cNvGrpSpPr>
              <p:nvPr/>
            </p:nvGrpSpPr>
            <p:grpSpPr bwMode="auto">
              <a:xfrm>
                <a:off x="5120" y="2196"/>
                <a:ext cx="63" cy="238"/>
                <a:chOff x="5120" y="2196"/>
                <a:chExt cx="63" cy="238"/>
              </a:xfrm>
            </p:grpSpPr>
            <p:sp>
              <p:nvSpPr>
                <p:cNvPr id="49233" name="Freeform 228"/>
                <p:cNvSpPr>
                  <a:spLocks/>
                </p:cNvSpPr>
                <p:nvPr/>
              </p:nvSpPr>
              <p:spPr bwMode="auto">
                <a:xfrm>
                  <a:off x="5120" y="2357"/>
                  <a:ext cx="63" cy="77"/>
                </a:xfrm>
                <a:custGeom>
                  <a:avLst/>
                  <a:gdLst>
                    <a:gd name="T0" fmla="*/ 0 w 63"/>
                    <a:gd name="T1" fmla="*/ 65 h 77"/>
                    <a:gd name="T2" fmla="*/ 0 w 63"/>
                    <a:gd name="T3" fmla="*/ 76 h 77"/>
                    <a:gd name="T4" fmla="*/ 62 w 63"/>
                    <a:gd name="T5" fmla="*/ 11 h 77"/>
                    <a:gd name="T6" fmla="*/ 62 w 63"/>
                    <a:gd name="T7" fmla="*/ 0 h 77"/>
                    <a:gd name="T8" fmla="*/ 0 w 63"/>
                    <a:gd name="T9" fmla="*/ 65 h 77"/>
                    <a:gd name="T10" fmla="*/ 0 60000 65536"/>
                    <a:gd name="T11" fmla="*/ 0 60000 65536"/>
                    <a:gd name="T12" fmla="*/ 0 60000 65536"/>
                    <a:gd name="T13" fmla="*/ 0 60000 65536"/>
                    <a:gd name="T14" fmla="*/ 0 60000 65536"/>
                    <a:gd name="T15" fmla="*/ 0 w 63"/>
                    <a:gd name="T16" fmla="*/ 0 h 77"/>
                    <a:gd name="T17" fmla="*/ 63 w 63"/>
                    <a:gd name="T18" fmla="*/ 77 h 77"/>
                  </a:gdLst>
                  <a:ahLst/>
                  <a:cxnLst>
                    <a:cxn ang="T10">
                      <a:pos x="T0" y="T1"/>
                    </a:cxn>
                    <a:cxn ang="T11">
                      <a:pos x="T2" y="T3"/>
                    </a:cxn>
                    <a:cxn ang="T12">
                      <a:pos x="T4" y="T5"/>
                    </a:cxn>
                    <a:cxn ang="T13">
                      <a:pos x="T6" y="T7"/>
                    </a:cxn>
                    <a:cxn ang="T14">
                      <a:pos x="T8" y="T9"/>
                    </a:cxn>
                  </a:cxnLst>
                  <a:rect l="T15" t="T16" r="T17" b="T18"/>
                  <a:pathLst>
                    <a:path w="63" h="77">
                      <a:moveTo>
                        <a:pt x="0" y="65"/>
                      </a:moveTo>
                      <a:lnTo>
                        <a:pt x="0" y="76"/>
                      </a:lnTo>
                      <a:lnTo>
                        <a:pt x="62" y="11"/>
                      </a:lnTo>
                      <a:lnTo>
                        <a:pt x="62" y="0"/>
                      </a:lnTo>
                      <a:lnTo>
                        <a:pt x="0" y="65"/>
                      </a:lnTo>
                    </a:path>
                  </a:pathLst>
                </a:custGeom>
                <a:solidFill>
                  <a:srgbClr val="1179D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34" name="Freeform 229"/>
                <p:cNvSpPr>
                  <a:spLocks/>
                </p:cNvSpPr>
                <p:nvPr/>
              </p:nvSpPr>
              <p:spPr bwMode="auto">
                <a:xfrm>
                  <a:off x="5120" y="2260"/>
                  <a:ext cx="21" cy="174"/>
                </a:xfrm>
                <a:custGeom>
                  <a:avLst/>
                  <a:gdLst>
                    <a:gd name="T0" fmla="*/ 0 w 21"/>
                    <a:gd name="T1" fmla="*/ 0 h 174"/>
                    <a:gd name="T2" fmla="*/ 0 w 21"/>
                    <a:gd name="T3" fmla="*/ 173 h 174"/>
                    <a:gd name="T4" fmla="*/ 20 w 21"/>
                    <a:gd name="T5" fmla="*/ 141 h 174"/>
                    <a:gd name="T6" fmla="*/ 20 w 21"/>
                    <a:gd name="T7" fmla="*/ 11 h 174"/>
                    <a:gd name="T8" fmla="*/ 0 w 21"/>
                    <a:gd name="T9" fmla="*/ 0 h 174"/>
                    <a:gd name="T10" fmla="*/ 0 60000 65536"/>
                    <a:gd name="T11" fmla="*/ 0 60000 65536"/>
                    <a:gd name="T12" fmla="*/ 0 60000 65536"/>
                    <a:gd name="T13" fmla="*/ 0 60000 65536"/>
                    <a:gd name="T14" fmla="*/ 0 60000 65536"/>
                    <a:gd name="T15" fmla="*/ 0 w 21"/>
                    <a:gd name="T16" fmla="*/ 0 h 174"/>
                    <a:gd name="T17" fmla="*/ 21 w 21"/>
                    <a:gd name="T18" fmla="*/ 174 h 174"/>
                  </a:gdLst>
                  <a:ahLst/>
                  <a:cxnLst>
                    <a:cxn ang="T10">
                      <a:pos x="T0" y="T1"/>
                    </a:cxn>
                    <a:cxn ang="T11">
                      <a:pos x="T2" y="T3"/>
                    </a:cxn>
                    <a:cxn ang="T12">
                      <a:pos x="T4" y="T5"/>
                    </a:cxn>
                    <a:cxn ang="T13">
                      <a:pos x="T6" y="T7"/>
                    </a:cxn>
                    <a:cxn ang="T14">
                      <a:pos x="T8" y="T9"/>
                    </a:cxn>
                  </a:cxnLst>
                  <a:rect l="T15" t="T16" r="T17" b="T18"/>
                  <a:pathLst>
                    <a:path w="21" h="174">
                      <a:moveTo>
                        <a:pt x="0" y="0"/>
                      </a:moveTo>
                      <a:lnTo>
                        <a:pt x="0" y="173"/>
                      </a:lnTo>
                      <a:lnTo>
                        <a:pt x="20" y="141"/>
                      </a:lnTo>
                      <a:lnTo>
                        <a:pt x="20" y="11"/>
                      </a:lnTo>
                      <a:lnTo>
                        <a:pt x="0" y="0"/>
                      </a:lnTo>
                    </a:path>
                  </a:pathLst>
                </a:custGeom>
                <a:solidFill>
                  <a:srgbClr val="C1CE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35" name="Freeform 230"/>
                <p:cNvSpPr>
                  <a:spLocks/>
                </p:cNvSpPr>
                <p:nvPr/>
              </p:nvSpPr>
              <p:spPr bwMode="auto">
                <a:xfrm>
                  <a:off x="5120" y="2196"/>
                  <a:ext cx="63" cy="77"/>
                </a:xfrm>
                <a:custGeom>
                  <a:avLst/>
                  <a:gdLst>
                    <a:gd name="T0" fmla="*/ 0 w 63"/>
                    <a:gd name="T1" fmla="*/ 65 h 77"/>
                    <a:gd name="T2" fmla="*/ 62 w 63"/>
                    <a:gd name="T3" fmla="*/ 0 h 77"/>
                    <a:gd name="T4" fmla="*/ 62 w 63"/>
                    <a:gd name="T5" fmla="*/ 33 h 77"/>
                    <a:gd name="T6" fmla="*/ 21 w 63"/>
                    <a:gd name="T7" fmla="*/ 76 h 77"/>
                    <a:gd name="T8" fmla="*/ 0 w 63"/>
                    <a:gd name="T9" fmla="*/ 65 h 77"/>
                    <a:gd name="T10" fmla="*/ 0 60000 65536"/>
                    <a:gd name="T11" fmla="*/ 0 60000 65536"/>
                    <a:gd name="T12" fmla="*/ 0 60000 65536"/>
                    <a:gd name="T13" fmla="*/ 0 60000 65536"/>
                    <a:gd name="T14" fmla="*/ 0 60000 65536"/>
                    <a:gd name="T15" fmla="*/ 0 w 63"/>
                    <a:gd name="T16" fmla="*/ 0 h 77"/>
                    <a:gd name="T17" fmla="*/ 63 w 63"/>
                    <a:gd name="T18" fmla="*/ 77 h 77"/>
                  </a:gdLst>
                  <a:ahLst/>
                  <a:cxnLst>
                    <a:cxn ang="T10">
                      <a:pos x="T0" y="T1"/>
                    </a:cxn>
                    <a:cxn ang="T11">
                      <a:pos x="T2" y="T3"/>
                    </a:cxn>
                    <a:cxn ang="T12">
                      <a:pos x="T4" y="T5"/>
                    </a:cxn>
                    <a:cxn ang="T13">
                      <a:pos x="T6" y="T7"/>
                    </a:cxn>
                    <a:cxn ang="T14">
                      <a:pos x="T8" y="T9"/>
                    </a:cxn>
                  </a:cxnLst>
                  <a:rect l="T15" t="T16" r="T17" b="T18"/>
                  <a:pathLst>
                    <a:path w="63" h="77">
                      <a:moveTo>
                        <a:pt x="0" y="65"/>
                      </a:moveTo>
                      <a:lnTo>
                        <a:pt x="62" y="0"/>
                      </a:lnTo>
                      <a:lnTo>
                        <a:pt x="62" y="33"/>
                      </a:lnTo>
                      <a:lnTo>
                        <a:pt x="21" y="76"/>
                      </a:lnTo>
                      <a:lnTo>
                        <a:pt x="0" y="65"/>
                      </a:lnTo>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236" name="Freeform 231"/>
                <p:cNvSpPr>
                  <a:spLocks/>
                </p:cNvSpPr>
                <p:nvPr/>
              </p:nvSpPr>
              <p:spPr bwMode="auto">
                <a:xfrm>
                  <a:off x="5140" y="2228"/>
                  <a:ext cx="43" cy="174"/>
                </a:xfrm>
                <a:custGeom>
                  <a:avLst/>
                  <a:gdLst>
                    <a:gd name="T0" fmla="*/ 0 w 43"/>
                    <a:gd name="T1" fmla="*/ 173 h 174"/>
                    <a:gd name="T2" fmla="*/ 0 w 43"/>
                    <a:gd name="T3" fmla="*/ 43 h 174"/>
                    <a:gd name="T4" fmla="*/ 42 w 43"/>
                    <a:gd name="T5" fmla="*/ 0 h 174"/>
                    <a:gd name="T6" fmla="*/ 42 w 43"/>
                    <a:gd name="T7" fmla="*/ 130 h 174"/>
                    <a:gd name="T8" fmla="*/ 0 w 43"/>
                    <a:gd name="T9" fmla="*/ 173 h 174"/>
                    <a:gd name="T10" fmla="*/ 0 60000 65536"/>
                    <a:gd name="T11" fmla="*/ 0 60000 65536"/>
                    <a:gd name="T12" fmla="*/ 0 60000 65536"/>
                    <a:gd name="T13" fmla="*/ 0 60000 65536"/>
                    <a:gd name="T14" fmla="*/ 0 60000 65536"/>
                    <a:gd name="T15" fmla="*/ 0 w 43"/>
                    <a:gd name="T16" fmla="*/ 0 h 174"/>
                    <a:gd name="T17" fmla="*/ 43 w 43"/>
                    <a:gd name="T18" fmla="*/ 174 h 174"/>
                  </a:gdLst>
                  <a:ahLst/>
                  <a:cxnLst>
                    <a:cxn ang="T10">
                      <a:pos x="T0" y="T1"/>
                    </a:cxn>
                    <a:cxn ang="T11">
                      <a:pos x="T2" y="T3"/>
                    </a:cxn>
                    <a:cxn ang="T12">
                      <a:pos x="T4" y="T5"/>
                    </a:cxn>
                    <a:cxn ang="T13">
                      <a:pos x="T6" y="T7"/>
                    </a:cxn>
                    <a:cxn ang="T14">
                      <a:pos x="T8" y="T9"/>
                    </a:cxn>
                  </a:cxnLst>
                  <a:rect l="T15" t="T16" r="T17" b="T18"/>
                  <a:pathLst>
                    <a:path w="43" h="174">
                      <a:moveTo>
                        <a:pt x="0" y="173"/>
                      </a:moveTo>
                      <a:lnTo>
                        <a:pt x="0" y="43"/>
                      </a:lnTo>
                      <a:lnTo>
                        <a:pt x="42" y="0"/>
                      </a:lnTo>
                      <a:lnTo>
                        <a:pt x="42" y="130"/>
                      </a:lnTo>
                      <a:lnTo>
                        <a:pt x="0" y="173"/>
                      </a:lnTo>
                    </a:path>
                  </a:pathLst>
                </a:custGeom>
                <a:solidFill>
                  <a:srgbClr val="618FFD"/>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grpSp>
        </p:grpSp>
      </p:grpSp>
      <p:sp>
        <p:nvSpPr>
          <p:cNvPr id="49156" name="Rectangle 232"/>
          <p:cNvSpPr>
            <a:spLocks noChangeArrowheads="1"/>
          </p:cNvSpPr>
          <p:nvPr/>
        </p:nvSpPr>
        <p:spPr bwMode="auto">
          <a:xfrm>
            <a:off x="1600200" y="4724400"/>
            <a:ext cx="2057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ctr" fontAlgn="base">
              <a:spcBef>
                <a:spcPct val="50000"/>
              </a:spcBef>
              <a:spcAft>
                <a:spcPct val="0"/>
              </a:spcAft>
              <a:buClrTx/>
              <a:buSzTx/>
              <a:buFontTx/>
              <a:buNone/>
            </a:pPr>
            <a:r>
              <a:rPr lang="en-US" altLang="en-US" sz="2400">
                <a:solidFill>
                  <a:prstClr val="white"/>
                </a:solidFill>
                <a:latin typeface="Arial" panose="020B0604020202020204" pitchFamily="34" charset="0"/>
              </a:rPr>
              <a:t>Star Schema</a:t>
            </a:r>
            <a:br>
              <a:rPr lang="en-US" altLang="en-US" sz="2400">
                <a:solidFill>
                  <a:prstClr val="white"/>
                </a:solidFill>
                <a:latin typeface="Arial" panose="020B0604020202020204" pitchFamily="34" charset="0"/>
              </a:rPr>
            </a:br>
            <a:r>
              <a:rPr lang="en-US" altLang="en-US" sz="2400">
                <a:solidFill>
                  <a:prstClr val="white"/>
                </a:solidFill>
                <a:latin typeface="Arial" panose="020B0604020202020204" pitchFamily="34" charset="0"/>
              </a:rPr>
              <a:t>(Logical)</a:t>
            </a:r>
          </a:p>
        </p:txBody>
      </p:sp>
      <p:sp>
        <p:nvSpPr>
          <p:cNvPr id="49157" name="Rectangle 233"/>
          <p:cNvSpPr>
            <a:spLocks noChangeArrowheads="1"/>
          </p:cNvSpPr>
          <p:nvPr/>
        </p:nvSpPr>
        <p:spPr bwMode="auto">
          <a:xfrm>
            <a:off x="6400800" y="4648200"/>
            <a:ext cx="1828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ctr" fontAlgn="base">
              <a:spcBef>
                <a:spcPct val="50000"/>
              </a:spcBef>
              <a:spcAft>
                <a:spcPct val="0"/>
              </a:spcAft>
              <a:buClrTx/>
              <a:buSzTx/>
              <a:buFontTx/>
              <a:buNone/>
            </a:pPr>
            <a:r>
              <a:rPr lang="en-US" altLang="en-US" sz="2400">
                <a:solidFill>
                  <a:prstClr val="white"/>
                </a:solidFill>
                <a:latin typeface="Arial" panose="020B0604020202020204" pitchFamily="34" charset="0"/>
              </a:rPr>
              <a:t>Cube</a:t>
            </a:r>
            <a:br>
              <a:rPr lang="en-US" altLang="en-US" sz="2400">
                <a:solidFill>
                  <a:prstClr val="white"/>
                </a:solidFill>
                <a:latin typeface="Arial" panose="020B0604020202020204" pitchFamily="34" charset="0"/>
              </a:rPr>
            </a:br>
            <a:r>
              <a:rPr lang="en-US" altLang="en-US" sz="2400">
                <a:solidFill>
                  <a:prstClr val="white"/>
                </a:solidFill>
                <a:latin typeface="Arial" panose="020B0604020202020204" pitchFamily="34" charset="0"/>
              </a:rPr>
              <a:t>(Physical)</a:t>
            </a:r>
          </a:p>
        </p:txBody>
      </p:sp>
      <p:grpSp>
        <p:nvGrpSpPr>
          <p:cNvPr id="49158" name="Group 234"/>
          <p:cNvGrpSpPr>
            <a:grpSpLocks/>
          </p:cNvGrpSpPr>
          <p:nvPr/>
        </p:nvGrpSpPr>
        <p:grpSpPr bwMode="auto">
          <a:xfrm>
            <a:off x="5957888" y="1751013"/>
            <a:ext cx="3186112" cy="3106737"/>
            <a:chOff x="3852" y="908"/>
            <a:chExt cx="1629" cy="1573"/>
          </a:xfrm>
        </p:grpSpPr>
        <p:sp>
          <p:nvSpPr>
            <p:cNvPr id="49172" name="Rectangle 235"/>
            <p:cNvSpPr>
              <a:spLocks noChangeArrowheads="1"/>
            </p:cNvSpPr>
            <p:nvPr/>
          </p:nvSpPr>
          <p:spPr bwMode="auto">
            <a:xfrm rot="-2760000">
              <a:off x="4789" y="1788"/>
              <a:ext cx="1246"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50000"/>
                </a:spcBef>
                <a:spcAft>
                  <a:spcPct val="0"/>
                </a:spcAft>
                <a:buClrTx/>
                <a:buSzTx/>
                <a:buFontTx/>
                <a:buNone/>
              </a:pPr>
              <a:r>
                <a:rPr lang="en-US" altLang="en-US" sz="1200">
                  <a:solidFill>
                    <a:prstClr val="white"/>
                  </a:solidFill>
                  <a:latin typeface="Arial" panose="020B0604020202020204" pitchFamily="34" charset="0"/>
                </a:rPr>
                <a:t>     Time</a:t>
              </a:r>
            </a:p>
          </p:txBody>
        </p:sp>
        <p:sp>
          <p:nvSpPr>
            <p:cNvPr id="49173" name="Rectangle 236"/>
            <p:cNvSpPr>
              <a:spLocks noChangeArrowheads="1"/>
            </p:cNvSpPr>
            <p:nvPr/>
          </p:nvSpPr>
          <p:spPr bwMode="auto">
            <a:xfrm>
              <a:off x="3852" y="2131"/>
              <a:ext cx="1246"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50000"/>
                </a:spcBef>
                <a:spcAft>
                  <a:spcPct val="0"/>
                </a:spcAft>
                <a:buClrTx/>
                <a:buSzTx/>
                <a:buFontTx/>
                <a:buNone/>
              </a:pPr>
              <a:r>
                <a:rPr lang="en-US" altLang="en-US" sz="1200">
                  <a:solidFill>
                    <a:prstClr val="white"/>
                  </a:solidFill>
                  <a:latin typeface="Arial" panose="020B0604020202020204" pitchFamily="34" charset="0"/>
                </a:rPr>
                <a:t>     Customer Dimension</a:t>
              </a:r>
            </a:p>
          </p:txBody>
        </p:sp>
        <p:sp>
          <p:nvSpPr>
            <p:cNvPr id="49174" name="Rectangle 237"/>
            <p:cNvSpPr>
              <a:spLocks noChangeArrowheads="1"/>
            </p:cNvSpPr>
            <p:nvPr/>
          </p:nvSpPr>
          <p:spPr bwMode="auto">
            <a:xfrm rot="-5400000">
              <a:off x="3317" y="1461"/>
              <a:ext cx="1246"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50000"/>
                </a:spcBef>
                <a:spcAft>
                  <a:spcPct val="0"/>
                </a:spcAft>
                <a:buClrTx/>
                <a:buSzTx/>
                <a:buFontTx/>
                <a:buNone/>
              </a:pPr>
              <a:r>
                <a:rPr lang="en-US" altLang="en-US" sz="1200">
                  <a:solidFill>
                    <a:prstClr val="white"/>
                  </a:solidFill>
                  <a:latin typeface="Arial" panose="020B0604020202020204" pitchFamily="34" charset="0"/>
                </a:rPr>
                <a:t>Product Dimension</a:t>
              </a:r>
            </a:p>
          </p:txBody>
        </p:sp>
      </p:grpSp>
      <p:grpSp>
        <p:nvGrpSpPr>
          <p:cNvPr id="49159" name="Group 238"/>
          <p:cNvGrpSpPr>
            <a:grpSpLocks/>
          </p:cNvGrpSpPr>
          <p:nvPr/>
        </p:nvGrpSpPr>
        <p:grpSpPr bwMode="auto">
          <a:xfrm>
            <a:off x="487363" y="1747838"/>
            <a:ext cx="4618037" cy="2835275"/>
            <a:chOff x="2208" y="1214"/>
            <a:chExt cx="3360" cy="2181"/>
          </a:xfrm>
        </p:grpSpPr>
        <p:sp>
          <p:nvSpPr>
            <p:cNvPr id="49161" name="Line 239"/>
            <p:cNvSpPr>
              <a:spLocks noChangeShapeType="1"/>
            </p:cNvSpPr>
            <p:nvPr/>
          </p:nvSpPr>
          <p:spPr bwMode="auto">
            <a:xfrm>
              <a:off x="3840" y="1440"/>
              <a:ext cx="0" cy="1008"/>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90488" tIns="44450" rIns="90488" bIns="44450" anchor="ctr" anchorCtr="1">
              <a:spAutoFit/>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162" name="Line 240"/>
            <p:cNvSpPr>
              <a:spLocks noChangeShapeType="1"/>
            </p:cNvSpPr>
            <p:nvPr/>
          </p:nvSpPr>
          <p:spPr bwMode="auto">
            <a:xfrm flipH="1" flipV="1">
              <a:off x="2688" y="1776"/>
              <a:ext cx="1152" cy="672"/>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90488" tIns="44450" rIns="90488" bIns="44450" anchor="ctr" anchorCtr="1">
              <a:spAutoFit/>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163" name="Line 241"/>
            <p:cNvSpPr>
              <a:spLocks noChangeShapeType="1"/>
            </p:cNvSpPr>
            <p:nvPr/>
          </p:nvSpPr>
          <p:spPr bwMode="auto">
            <a:xfrm flipH="1">
              <a:off x="3024" y="2448"/>
              <a:ext cx="816" cy="72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90488" tIns="44450" rIns="90488" bIns="44450" anchor="ctr" anchorCtr="1">
              <a:spAutoFit/>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164" name="Line 242"/>
            <p:cNvSpPr>
              <a:spLocks noChangeShapeType="1"/>
            </p:cNvSpPr>
            <p:nvPr/>
          </p:nvSpPr>
          <p:spPr bwMode="auto">
            <a:xfrm>
              <a:off x="3840" y="2448"/>
              <a:ext cx="912" cy="72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90488" tIns="44450" rIns="90488" bIns="44450" anchor="ctr" anchorCtr="1">
              <a:spAutoFit/>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165" name="Line 243"/>
            <p:cNvSpPr>
              <a:spLocks noChangeShapeType="1"/>
            </p:cNvSpPr>
            <p:nvPr/>
          </p:nvSpPr>
          <p:spPr bwMode="auto">
            <a:xfrm flipV="1">
              <a:off x="3840" y="1776"/>
              <a:ext cx="1200" cy="672"/>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lIns="90488" tIns="44450" rIns="90488" bIns="44450" anchor="ctr" anchorCtr="1">
              <a:spAutoFit/>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49166" name="Rectangle 244"/>
            <p:cNvSpPr>
              <a:spLocks noChangeArrowheads="1"/>
            </p:cNvSpPr>
            <p:nvPr/>
          </p:nvSpPr>
          <p:spPr bwMode="auto">
            <a:xfrm>
              <a:off x="3360" y="1214"/>
              <a:ext cx="1008" cy="405"/>
            </a:xfrm>
            <a:prstGeom prst="rect">
              <a:avLst/>
            </a:prstGeom>
            <a:solidFill>
              <a:schemeClr val="accent1"/>
            </a:solidFill>
            <a:ln w="12700">
              <a:solidFill>
                <a:schemeClr val="tx2"/>
              </a:solidFill>
              <a:miter lim="800000"/>
              <a:headEnd/>
              <a:tailEnd/>
            </a:ln>
          </p:spPr>
          <p:txBody>
            <a:bodyPr lIns="90488" tIns="44450" rIns="90488" bIns="44450" anchor="ctr" anchorCtr="1">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ctr" fontAlgn="base">
                <a:spcBef>
                  <a:spcPct val="50000"/>
                </a:spcBef>
                <a:spcAft>
                  <a:spcPct val="0"/>
                </a:spcAft>
                <a:buClrTx/>
                <a:buSzTx/>
                <a:buFontTx/>
                <a:buNone/>
              </a:pPr>
              <a:r>
                <a:rPr lang="en-US" altLang="en-US" sz="1400" b="1">
                  <a:solidFill>
                    <a:prstClr val="white"/>
                  </a:solidFill>
                  <a:latin typeface="Arial" panose="020B0604020202020204" pitchFamily="34" charset="0"/>
                </a:rPr>
                <a:t>Product Dimension</a:t>
              </a:r>
              <a:endParaRPr lang="en-US" altLang="en-US" sz="1200" b="1">
                <a:solidFill>
                  <a:prstClr val="white"/>
                </a:solidFill>
                <a:latin typeface="Arial" panose="020B0604020202020204" pitchFamily="34" charset="0"/>
              </a:endParaRPr>
            </a:p>
          </p:txBody>
        </p:sp>
        <p:sp>
          <p:nvSpPr>
            <p:cNvPr id="49167" name="Rectangle 245"/>
            <p:cNvSpPr>
              <a:spLocks noChangeArrowheads="1"/>
            </p:cNvSpPr>
            <p:nvPr/>
          </p:nvSpPr>
          <p:spPr bwMode="auto">
            <a:xfrm>
              <a:off x="3408" y="1990"/>
              <a:ext cx="960" cy="924"/>
            </a:xfrm>
            <a:prstGeom prst="rect">
              <a:avLst/>
            </a:prstGeom>
            <a:solidFill>
              <a:srgbClr val="A2C1FE"/>
            </a:solidFill>
            <a:ln w="12700">
              <a:solidFill>
                <a:schemeClr val="tx2"/>
              </a:solidFill>
              <a:miter lim="800000"/>
              <a:headEnd/>
              <a:tailEnd/>
            </a:ln>
          </p:spPr>
          <p:txBody>
            <a:bodyPr lIns="90488" tIns="44450" rIns="90488" bIns="44450" anchor="ctr" anchorCtr="1">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ctr" fontAlgn="base">
                <a:spcBef>
                  <a:spcPct val="50000"/>
                </a:spcBef>
                <a:spcAft>
                  <a:spcPct val="0"/>
                </a:spcAft>
                <a:buClrTx/>
                <a:buSzTx/>
                <a:buFontTx/>
                <a:buNone/>
              </a:pPr>
              <a:r>
                <a:rPr lang="en-US" altLang="en-US" sz="1800" b="1">
                  <a:solidFill>
                    <a:srgbClr val="C00000"/>
                  </a:solidFill>
                  <a:latin typeface="Arial" panose="020B0604020202020204" pitchFamily="34" charset="0"/>
                </a:rPr>
                <a:t>Quantities Revenues Costs  Taxes</a:t>
              </a:r>
            </a:p>
          </p:txBody>
        </p:sp>
        <p:sp>
          <p:nvSpPr>
            <p:cNvPr id="49168" name="Rectangle 246"/>
            <p:cNvSpPr>
              <a:spLocks noChangeArrowheads="1"/>
            </p:cNvSpPr>
            <p:nvPr/>
          </p:nvSpPr>
          <p:spPr bwMode="auto">
            <a:xfrm>
              <a:off x="2208" y="1595"/>
              <a:ext cx="1008" cy="405"/>
            </a:xfrm>
            <a:prstGeom prst="rect">
              <a:avLst/>
            </a:prstGeom>
            <a:solidFill>
              <a:schemeClr val="accent1"/>
            </a:solidFill>
            <a:ln w="12700">
              <a:solidFill>
                <a:schemeClr val="tx2"/>
              </a:solidFill>
              <a:miter lim="800000"/>
              <a:headEnd/>
              <a:tailEnd/>
            </a:ln>
          </p:spPr>
          <p:txBody>
            <a:bodyPr lIns="90488" tIns="44450" rIns="90488" bIns="44450" anchor="ctr" anchorCtr="1">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ctr" fontAlgn="base">
                <a:spcBef>
                  <a:spcPct val="50000"/>
                </a:spcBef>
                <a:spcAft>
                  <a:spcPct val="0"/>
                </a:spcAft>
                <a:buClrTx/>
                <a:buSzTx/>
                <a:buFontTx/>
                <a:buNone/>
              </a:pPr>
              <a:r>
                <a:rPr lang="en-US" altLang="en-US" sz="1400" b="1">
                  <a:solidFill>
                    <a:prstClr val="white"/>
                  </a:solidFill>
                  <a:latin typeface="Arial" panose="020B0604020202020204" pitchFamily="34" charset="0"/>
                </a:rPr>
                <a:t>Customer Dimension </a:t>
              </a:r>
              <a:endParaRPr lang="en-US" altLang="en-US" sz="1200" b="1">
                <a:solidFill>
                  <a:prstClr val="white"/>
                </a:solidFill>
                <a:latin typeface="Arial" panose="020B0604020202020204" pitchFamily="34" charset="0"/>
              </a:endParaRPr>
            </a:p>
          </p:txBody>
        </p:sp>
        <p:sp>
          <p:nvSpPr>
            <p:cNvPr id="49169" name="Rectangle 247"/>
            <p:cNvSpPr>
              <a:spLocks noChangeArrowheads="1"/>
            </p:cNvSpPr>
            <p:nvPr/>
          </p:nvSpPr>
          <p:spPr bwMode="auto">
            <a:xfrm>
              <a:off x="4560" y="1595"/>
              <a:ext cx="1008" cy="405"/>
            </a:xfrm>
            <a:prstGeom prst="rect">
              <a:avLst/>
            </a:prstGeom>
            <a:solidFill>
              <a:schemeClr val="accent1"/>
            </a:solidFill>
            <a:ln w="12700">
              <a:solidFill>
                <a:schemeClr val="tx2"/>
              </a:solidFill>
              <a:miter lim="800000"/>
              <a:headEnd/>
              <a:tailEnd/>
            </a:ln>
          </p:spPr>
          <p:txBody>
            <a:bodyPr lIns="90488" tIns="44450" rIns="90488" bIns="44450" anchor="ctr" anchorCtr="1">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ctr" fontAlgn="base">
                <a:spcBef>
                  <a:spcPct val="50000"/>
                </a:spcBef>
                <a:spcAft>
                  <a:spcPct val="0"/>
                </a:spcAft>
                <a:buClrTx/>
                <a:buSzTx/>
                <a:buFontTx/>
                <a:buNone/>
              </a:pPr>
              <a:r>
                <a:rPr lang="en-US" altLang="en-US" sz="1400" b="1">
                  <a:solidFill>
                    <a:prstClr val="white"/>
                  </a:solidFill>
                  <a:latin typeface="Arial" panose="020B0604020202020204" pitchFamily="34" charset="0"/>
                </a:rPr>
                <a:t>Sales Dimension</a:t>
              </a:r>
              <a:endParaRPr lang="en-US" altLang="en-US" sz="1200" b="1">
                <a:solidFill>
                  <a:prstClr val="white"/>
                </a:solidFill>
                <a:latin typeface="Arial" panose="020B0604020202020204" pitchFamily="34" charset="0"/>
              </a:endParaRPr>
            </a:p>
          </p:txBody>
        </p:sp>
        <p:sp>
          <p:nvSpPr>
            <p:cNvPr id="49170" name="Rectangle 248"/>
            <p:cNvSpPr>
              <a:spLocks noChangeArrowheads="1"/>
            </p:cNvSpPr>
            <p:nvPr/>
          </p:nvSpPr>
          <p:spPr bwMode="auto">
            <a:xfrm>
              <a:off x="4272" y="2989"/>
              <a:ext cx="1008" cy="406"/>
            </a:xfrm>
            <a:prstGeom prst="rect">
              <a:avLst/>
            </a:prstGeom>
            <a:solidFill>
              <a:schemeClr val="accent1"/>
            </a:solidFill>
            <a:ln w="12700">
              <a:solidFill>
                <a:schemeClr val="tx2"/>
              </a:solidFill>
              <a:miter lim="800000"/>
              <a:headEnd/>
              <a:tailEnd/>
            </a:ln>
          </p:spPr>
          <p:txBody>
            <a:bodyPr lIns="90488" tIns="44450" rIns="90488" bIns="44450" anchor="ctr" anchorCtr="1">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ctr" fontAlgn="base">
                <a:spcBef>
                  <a:spcPct val="50000"/>
                </a:spcBef>
                <a:spcAft>
                  <a:spcPct val="0"/>
                </a:spcAft>
                <a:buClrTx/>
                <a:buSzTx/>
                <a:buFontTx/>
                <a:buNone/>
              </a:pPr>
              <a:r>
                <a:rPr lang="en-US" altLang="en-US" sz="1400" b="1">
                  <a:solidFill>
                    <a:prstClr val="white"/>
                  </a:solidFill>
                  <a:latin typeface="Arial" panose="020B0604020202020204" pitchFamily="34" charset="0"/>
                </a:rPr>
                <a:t>Competition Dimension</a:t>
              </a:r>
              <a:endParaRPr lang="en-US" altLang="en-US" sz="1200" b="1">
                <a:solidFill>
                  <a:prstClr val="white"/>
                </a:solidFill>
                <a:latin typeface="Arial" panose="020B0604020202020204" pitchFamily="34" charset="0"/>
              </a:endParaRPr>
            </a:p>
          </p:txBody>
        </p:sp>
        <p:sp>
          <p:nvSpPr>
            <p:cNvPr id="49171" name="Rectangle 249"/>
            <p:cNvSpPr>
              <a:spLocks noChangeArrowheads="1"/>
            </p:cNvSpPr>
            <p:nvPr/>
          </p:nvSpPr>
          <p:spPr bwMode="auto">
            <a:xfrm>
              <a:off x="2496" y="2989"/>
              <a:ext cx="1008" cy="406"/>
            </a:xfrm>
            <a:prstGeom prst="rect">
              <a:avLst/>
            </a:prstGeom>
            <a:solidFill>
              <a:schemeClr val="accent1"/>
            </a:solidFill>
            <a:ln w="12700">
              <a:solidFill>
                <a:schemeClr val="tx2"/>
              </a:solidFill>
              <a:miter lim="800000"/>
              <a:headEnd/>
              <a:tailEnd/>
            </a:ln>
          </p:spPr>
          <p:txBody>
            <a:bodyPr lIns="90488" tIns="44450" rIns="90488" bIns="44450" anchor="ctr" anchorCtr="1">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50000"/>
                </a:spcBef>
                <a:spcAft>
                  <a:spcPct val="0"/>
                </a:spcAft>
                <a:buClrTx/>
                <a:buSzTx/>
                <a:buFontTx/>
                <a:buNone/>
              </a:pPr>
              <a:r>
                <a:rPr lang="en-US" altLang="en-US" sz="1200" b="1">
                  <a:solidFill>
                    <a:prstClr val="white"/>
                  </a:solidFill>
                  <a:latin typeface="Arial" panose="020B0604020202020204" pitchFamily="34" charset="0"/>
                </a:rPr>
                <a:t>     </a:t>
              </a:r>
              <a:r>
                <a:rPr lang="en-US" altLang="en-US" sz="1400" b="1">
                  <a:solidFill>
                    <a:prstClr val="white"/>
                  </a:solidFill>
                  <a:latin typeface="Arial" panose="020B0604020202020204" pitchFamily="34" charset="0"/>
                </a:rPr>
                <a:t>Time Dimension</a:t>
              </a:r>
              <a:endParaRPr lang="en-US" altLang="en-US" sz="1200" b="1">
                <a:solidFill>
                  <a:prstClr val="white"/>
                </a:solidFill>
                <a:latin typeface="Arial" panose="020B0604020202020204" pitchFamily="34" charset="0"/>
              </a:endParaRPr>
            </a:p>
          </p:txBody>
        </p:sp>
      </p:grpSp>
      <p:sp>
        <p:nvSpPr>
          <p:cNvPr id="49160" name="AutoShape 250"/>
          <p:cNvSpPr>
            <a:spLocks noChangeArrowheads="1"/>
          </p:cNvSpPr>
          <p:nvPr/>
        </p:nvSpPr>
        <p:spPr bwMode="auto">
          <a:xfrm>
            <a:off x="4648200" y="2971800"/>
            <a:ext cx="1295400" cy="762000"/>
          </a:xfrm>
          <a:prstGeom prst="rightArrow">
            <a:avLst>
              <a:gd name="adj1" fmla="val 50000"/>
              <a:gd name="adj2" fmla="val 42500"/>
            </a:avLst>
          </a:prstGeom>
          <a:solidFill>
            <a:schemeClr val="folHlink"/>
          </a:solidFill>
          <a:ln w="12700">
            <a:solidFill>
              <a:schemeClr val="tx2"/>
            </a:solidFill>
            <a:miter lim="800000"/>
            <a:headEnd/>
            <a:tailEnd/>
          </a:ln>
        </p:spPr>
        <p:txBody>
          <a:bodyPr wrap="none" lIns="90488" tIns="44450" rIns="90488" bIns="44450"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Tree>
    <p:extLst>
      <p:ext uri="{BB962C8B-B14F-4D97-AF65-F5344CB8AC3E}">
        <p14:creationId xmlns:p14="http://schemas.microsoft.com/office/powerpoint/2010/main" val="3015050251"/>
      </p:ext>
    </p:extLst>
  </p:cSld>
  <p:clrMapOvr>
    <a:masterClrMapping/>
  </p:clrMapOvr>
  <p:transition>
    <p:fade thruBlk="1"/>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7"/>
          <p:cNvSpPr txBox="1">
            <a:spLocks noChangeArrowheads="1"/>
          </p:cNvSpPr>
          <p:nvPr/>
        </p:nvSpPr>
        <p:spPr bwMode="auto">
          <a:xfrm>
            <a:off x="2717800" y="6132513"/>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ctr" fontAlgn="base">
              <a:spcBef>
                <a:spcPct val="0"/>
              </a:spcBef>
              <a:spcAft>
                <a:spcPct val="0"/>
              </a:spcAft>
              <a:buClrTx/>
              <a:buSzTx/>
              <a:buFontTx/>
              <a:buNone/>
            </a:pPr>
            <a:r>
              <a:rPr lang="en-US" altLang="ko-KR" sz="2000" b="1">
                <a:solidFill>
                  <a:srgbClr val="FFFF00"/>
                </a:solidFill>
                <a:latin typeface="Arial Narrow" panose="020B0606020202030204" pitchFamily="34" charset="0"/>
                <a:ea typeface="굴림" panose="020B0600000101010101" pitchFamily="34" charset="-127"/>
              </a:rPr>
              <a:t>Measures Dimension</a:t>
            </a:r>
          </a:p>
        </p:txBody>
      </p:sp>
      <p:sp>
        <p:nvSpPr>
          <p:cNvPr id="51203" name="Text Box 8"/>
          <p:cNvSpPr txBox="1">
            <a:spLocks noChangeArrowheads="1"/>
          </p:cNvSpPr>
          <p:nvPr/>
        </p:nvSpPr>
        <p:spPr bwMode="auto">
          <a:xfrm rot="-2960054">
            <a:off x="6049169" y="4964906"/>
            <a:ext cx="25606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ctr" fontAlgn="base">
              <a:spcBef>
                <a:spcPct val="0"/>
              </a:spcBef>
              <a:spcAft>
                <a:spcPct val="0"/>
              </a:spcAft>
              <a:buClrTx/>
              <a:buSzTx/>
              <a:buFontTx/>
              <a:buNone/>
            </a:pPr>
            <a:r>
              <a:rPr lang="en-US" altLang="ko-KR" sz="2000" b="1">
                <a:solidFill>
                  <a:srgbClr val="FFFF00"/>
                </a:solidFill>
                <a:latin typeface="Arial Narrow" panose="020B0606020202030204" pitchFamily="34" charset="0"/>
                <a:ea typeface="굴림" panose="020B0600000101010101" pitchFamily="34" charset="-127"/>
              </a:rPr>
              <a:t>Products Dimension</a:t>
            </a:r>
          </a:p>
        </p:txBody>
      </p:sp>
      <p:sp>
        <p:nvSpPr>
          <p:cNvPr id="51204" name="Text Box 12"/>
          <p:cNvSpPr txBox="1">
            <a:spLocks noChangeArrowheads="1"/>
          </p:cNvSpPr>
          <p:nvPr/>
        </p:nvSpPr>
        <p:spPr bwMode="auto">
          <a:xfrm rot="-5455762">
            <a:off x="3969" y="3679031"/>
            <a:ext cx="3201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ctr" fontAlgn="base">
              <a:spcBef>
                <a:spcPct val="0"/>
              </a:spcBef>
              <a:spcAft>
                <a:spcPct val="0"/>
              </a:spcAft>
              <a:buClrTx/>
              <a:buSzTx/>
              <a:buFontTx/>
              <a:buNone/>
            </a:pPr>
            <a:r>
              <a:rPr lang="en-US" altLang="ko-KR" sz="2000" b="1">
                <a:solidFill>
                  <a:srgbClr val="FFFF00"/>
                </a:solidFill>
                <a:latin typeface="Arial Narrow" panose="020B0606020202030204" pitchFamily="34" charset="0"/>
                <a:ea typeface="굴림" panose="020B0600000101010101" pitchFamily="34" charset="-127"/>
              </a:rPr>
              <a:t>Time  Dimension</a:t>
            </a:r>
          </a:p>
        </p:txBody>
      </p:sp>
      <p:grpSp>
        <p:nvGrpSpPr>
          <p:cNvPr id="51205" name="Group 250"/>
          <p:cNvGrpSpPr>
            <a:grpSpLocks/>
          </p:cNvGrpSpPr>
          <p:nvPr/>
        </p:nvGrpSpPr>
        <p:grpSpPr bwMode="auto">
          <a:xfrm>
            <a:off x="341313" y="1041400"/>
            <a:ext cx="7947025" cy="5122863"/>
            <a:chOff x="296" y="944"/>
            <a:chExt cx="5006" cy="3227"/>
          </a:xfrm>
        </p:grpSpPr>
        <p:sp>
          <p:nvSpPr>
            <p:cNvPr id="51206" name="Text Box 3"/>
            <p:cNvSpPr txBox="1">
              <a:spLocks noChangeArrowheads="1"/>
            </p:cNvSpPr>
            <p:nvPr/>
          </p:nvSpPr>
          <p:spPr bwMode="auto">
            <a:xfrm>
              <a:off x="1725" y="3729"/>
              <a:ext cx="46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ctr" fontAlgn="base">
                <a:spcBef>
                  <a:spcPct val="0"/>
                </a:spcBef>
                <a:spcAft>
                  <a:spcPct val="0"/>
                </a:spcAft>
                <a:buClrTx/>
                <a:buSzTx/>
                <a:buFontTx/>
                <a:buNone/>
              </a:pPr>
              <a:r>
                <a:rPr lang="en-US" altLang="ko-KR" sz="2000" b="1">
                  <a:solidFill>
                    <a:prstClr val="black"/>
                  </a:solidFill>
                  <a:latin typeface="Arial Narrow" panose="020B0606020202030204" pitchFamily="34" charset="0"/>
                  <a:ea typeface="굴림" panose="020B0600000101010101" pitchFamily="34" charset="-127"/>
                </a:rPr>
                <a:t>Ave</a:t>
              </a:r>
            </a:p>
            <a:p>
              <a:pPr algn="ctr" fontAlgn="base">
                <a:spcBef>
                  <a:spcPct val="0"/>
                </a:spcBef>
                <a:spcAft>
                  <a:spcPct val="0"/>
                </a:spcAft>
                <a:buClrTx/>
                <a:buSzTx/>
                <a:buFontTx/>
                <a:buNone/>
              </a:pPr>
              <a:r>
                <a:rPr lang="en-US" altLang="ko-KR" sz="2000" b="1">
                  <a:solidFill>
                    <a:prstClr val="black"/>
                  </a:solidFill>
                  <a:latin typeface="Arial Narrow" panose="020B0606020202030204" pitchFamily="34" charset="0"/>
                  <a:ea typeface="굴림" panose="020B0600000101010101" pitchFamily="34" charset="-127"/>
                </a:rPr>
                <a:t>Units</a:t>
              </a:r>
            </a:p>
          </p:txBody>
        </p:sp>
        <p:sp>
          <p:nvSpPr>
            <p:cNvPr id="51207" name="Text Box 4"/>
            <p:cNvSpPr txBox="1">
              <a:spLocks noChangeArrowheads="1"/>
            </p:cNvSpPr>
            <p:nvPr/>
          </p:nvSpPr>
          <p:spPr bwMode="auto">
            <a:xfrm>
              <a:off x="3145" y="3723"/>
              <a:ext cx="56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ctr" fontAlgn="base">
                <a:spcBef>
                  <a:spcPct val="0"/>
                </a:spcBef>
                <a:spcAft>
                  <a:spcPct val="0"/>
                </a:spcAft>
                <a:buClrTx/>
                <a:buSzTx/>
                <a:buFontTx/>
                <a:buNone/>
              </a:pPr>
              <a:r>
                <a:rPr lang="en-US" altLang="ko-KR" sz="2000" b="1">
                  <a:solidFill>
                    <a:prstClr val="black"/>
                  </a:solidFill>
                  <a:latin typeface="Arial Narrow" panose="020B0606020202030204" pitchFamily="34" charset="0"/>
                  <a:ea typeface="굴림" panose="020B0600000101010101" pitchFamily="34" charset="-127"/>
                </a:rPr>
                <a:t>Sales </a:t>
              </a:r>
            </a:p>
            <a:p>
              <a:pPr algn="ctr" fontAlgn="base">
                <a:spcBef>
                  <a:spcPct val="0"/>
                </a:spcBef>
                <a:spcAft>
                  <a:spcPct val="0"/>
                </a:spcAft>
                <a:buClrTx/>
                <a:buSzTx/>
                <a:buFontTx/>
                <a:buNone/>
              </a:pPr>
              <a:r>
                <a:rPr lang="en-US" altLang="ko-KR" sz="2000" b="1">
                  <a:solidFill>
                    <a:prstClr val="black"/>
                  </a:solidFill>
                  <a:latin typeface="Arial Narrow" panose="020B0606020202030204" pitchFamily="34" charset="0"/>
                  <a:ea typeface="굴림" panose="020B0600000101010101" pitchFamily="34" charset="-127"/>
                </a:rPr>
                <a:t>Dollars</a:t>
              </a:r>
            </a:p>
          </p:txBody>
        </p:sp>
        <p:sp>
          <p:nvSpPr>
            <p:cNvPr id="51208" name="Text Box 5"/>
            <p:cNvSpPr txBox="1">
              <a:spLocks noChangeArrowheads="1"/>
            </p:cNvSpPr>
            <p:nvPr/>
          </p:nvSpPr>
          <p:spPr bwMode="auto">
            <a:xfrm>
              <a:off x="2208" y="3718"/>
              <a:ext cx="52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ctr" fontAlgn="base">
                <a:spcBef>
                  <a:spcPct val="0"/>
                </a:spcBef>
                <a:spcAft>
                  <a:spcPct val="0"/>
                </a:spcAft>
                <a:buClrTx/>
                <a:buSzTx/>
                <a:buFontTx/>
                <a:buNone/>
              </a:pPr>
              <a:r>
                <a:rPr lang="en-US" altLang="ko-KR" sz="2000" b="1">
                  <a:solidFill>
                    <a:prstClr val="black"/>
                  </a:solidFill>
                  <a:latin typeface="Arial Narrow" panose="020B0606020202030204" pitchFamily="34" charset="0"/>
                  <a:ea typeface="굴림" panose="020B0600000101010101" pitchFamily="34" charset="-127"/>
                </a:rPr>
                <a:t>Sales</a:t>
              </a:r>
            </a:p>
            <a:p>
              <a:pPr algn="ctr" fontAlgn="base">
                <a:spcBef>
                  <a:spcPct val="0"/>
                </a:spcBef>
                <a:spcAft>
                  <a:spcPct val="0"/>
                </a:spcAft>
                <a:buClrTx/>
                <a:buSzTx/>
                <a:buFontTx/>
                <a:buNone/>
              </a:pPr>
              <a:r>
                <a:rPr lang="en-US" altLang="ko-KR" sz="2000" b="1">
                  <a:solidFill>
                    <a:prstClr val="black"/>
                  </a:solidFill>
                  <a:latin typeface="Arial Narrow" panose="020B0606020202030204" pitchFamily="34" charset="0"/>
                  <a:ea typeface="굴림" panose="020B0600000101010101" pitchFamily="34" charset="-127"/>
                </a:rPr>
                <a:t>Units</a:t>
              </a:r>
            </a:p>
          </p:txBody>
        </p:sp>
        <p:sp>
          <p:nvSpPr>
            <p:cNvPr id="51209" name="Text Box 6"/>
            <p:cNvSpPr txBox="1">
              <a:spLocks noChangeArrowheads="1"/>
            </p:cNvSpPr>
            <p:nvPr/>
          </p:nvSpPr>
          <p:spPr bwMode="auto">
            <a:xfrm>
              <a:off x="2738" y="3723"/>
              <a:ext cx="43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ctr" fontAlgn="base">
                <a:spcBef>
                  <a:spcPct val="0"/>
                </a:spcBef>
                <a:spcAft>
                  <a:spcPct val="0"/>
                </a:spcAft>
                <a:buClrTx/>
                <a:buSzTx/>
                <a:buFontTx/>
                <a:buNone/>
              </a:pPr>
              <a:r>
                <a:rPr lang="en-US" altLang="ko-KR" sz="2000" b="1">
                  <a:solidFill>
                    <a:prstClr val="black"/>
                  </a:solidFill>
                  <a:latin typeface="Arial Narrow" panose="020B0606020202030204" pitchFamily="34" charset="0"/>
                  <a:ea typeface="굴림" panose="020B0600000101010101" pitchFamily="34" charset="-127"/>
                </a:rPr>
                <a:t>Net </a:t>
              </a:r>
            </a:p>
            <a:p>
              <a:pPr algn="ctr" fontAlgn="base">
                <a:spcBef>
                  <a:spcPct val="0"/>
                </a:spcBef>
                <a:spcAft>
                  <a:spcPct val="0"/>
                </a:spcAft>
                <a:buClrTx/>
                <a:buSzTx/>
                <a:buFontTx/>
                <a:buNone/>
              </a:pPr>
              <a:r>
                <a:rPr lang="en-US" altLang="ko-KR" sz="2000" b="1">
                  <a:solidFill>
                    <a:prstClr val="black"/>
                  </a:solidFill>
                  <a:latin typeface="Arial Narrow" panose="020B0606020202030204" pitchFamily="34" charset="0"/>
                  <a:ea typeface="굴림" panose="020B0600000101010101" pitchFamily="34" charset="-127"/>
                </a:rPr>
                <a:t>Price</a:t>
              </a:r>
            </a:p>
          </p:txBody>
        </p:sp>
        <p:sp>
          <p:nvSpPr>
            <p:cNvPr id="51210" name="Text Box 9"/>
            <p:cNvSpPr txBox="1">
              <a:spLocks noChangeArrowheads="1"/>
            </p:cNvSpPr>
            <p:nvPr/>
          </p:nvSpPr>
          <p:spPr bwMode="auto">
            <a:xfrm>
              <a:off x="479" y="2894"/>
              <a:ext cx="11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fontAlgn="base">
                <a:spcBef>
                  <a:spcPct val="0"/>
                </a:spcBef>
                <a:spcAft>
                  <a:spcPct val="0"/>
                </a:spcAft>
                <a:buClrTx/>
                <a:buSzTx/>
                <a:buFontTx/>
                <a:buNone/>
              </a:pPr>
              <a:r>
                <a:rPr lang="en-US" altLang="ko-KR" sz="2000" b="1">
                  <a:solidFill>
                    <a:prstClr val="black"/>
                  </a:solidFill>
                  <a:latin typeface="Arial Narrow" panose="020B0606020202030204" pitchFamily="34" charset="0"/>
                  <a:ea typeface="굴림" panose="020B0600000101010101" pitchFamily="34" charset="-127"/>
                </a:rPr>
                <a:t>Q4</a:t>
              </a:r>
            </a:p>
          </p:txBody>
        </p:sp>
        <p:sp>
          <p:nvSpPr>
            <p:cNvPr id="51211" name="Text Box 10"/>
            <p:cNvSpPr txBox="1">
              <a:spLocks noChangeArrowheads="1"/>
            </p:cNvSpPr>
            <p:nvPr/>
          </p:nvSpPr>
          <p:spPr bwMode="auto">
            <a:xfrm>
              <a:off x="480" y="2488"/>
              <a:ext cx="11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fontAlgn="base">
                <a:spcBef>
                  <a:spcPct val="0"/>
                </a:spcBef>
                <a:spcAft>
                  <a:spcPct val="0"/>
                </a:spcAft>
                <a:buClrTx/>
                <a:buSzTx/>
                <a:buFontTx/>
                <a:buNone/>
              </a:pPr>
              <a:r>
                <a:rPr lang="en-US" altLang="ko-KR" sz="2000" b="1">
                  <a:solidFill>
                    <a:prstClr val="black"/>
                  </a:solidFill>
                  <a:latin typeface="Arial Narrow" panose="020B0606020202030204" pitchFamily="34" charset="0"/>
                  <a:ea typeface="굴림" panose="020B0600000101010101" pitchFamily="34" charset="-127"/>
                </a:rPr>
                <a:t>Q3</a:t>
              </a:r>
            </a:p>
          </p:txBody>
        </p:sp>
        <p:sp>
          <p:nvSpPr>
            <p:cNvPr id="51212" name="Text Box 11"/>
            <p:cNvSpPr txBox="1">
              <a:spLocks noChangeArrowheads="1"/>
            </p:cNvSpPr>
            <p:nvPr/>
          </p:nvSpPr>
          <p:spPr bwMode="auto">
            <a:xfrm>
              <a:off x="296" y="2057"/>
              <a:ext cx="13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fontAlgn="base">
                <a:spcBef>
                  <a:spcPct val="0"/>
                </a:spcBef>
                <a:spcAft>
                  <a:spcPct val="0"/>
                </a:spcAft>
                <a:buClrTx/>
                <a:buSzTx/>
                <a:buFontTx/>
                <a:buNone/>
              </a:pPr>
              <a:r>
                <a:rPr lang="en-US" altLang="ko-KR" sz="2000" b="1">
                  <a:solidFill>
                    <a:prstClr val="black"/>
                  </a:solidFill>
                  <a:latin typeface="Arial Narrow" panose="020B0606020202030204" pitchFamily="34" charset="0"/>
                  <a:ea typeface="굴림" panose="020B0600000101010101" pitchFamily="34" charset="-127"/>
                </a:rPr>
                <a:t>Q2</a:t>
              </a:r>
            </a:p>
          </p:txBody>
        </p:sp>
        <p:sp>
          <p:nvSpPr>
            <p:cNvPr id="51213" name="Text Box 13"/>
            <p:cNvSpPr txBox="1">
              <a:spLocks noChangeArrowheads="1"/>
            </p:cNvSpPr>
            <p:nvPr/>
          </p:nvSpPr>
          <p:spPr bwMode="auto">
            <a:xfrm>
              <a:off x="3715" y="3538"/>
              <a:ext cx="14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ko-KR" sz="2000" b="1">
                  <a:solidFill>
                    <a:prstClr val="black"/>
                  </a:solidFill>
                  <a:latin typeface="Arial Narrow" panose="020B0606020202030204" pitchFamily="34" charset="0"/>
                  <a:ea typeface="굴림" panose="020B0600000101010101" pitchFamily="34" charset="-127"/>
                </a:rPr>
                <a:t>Apples</a:t>
              </a:r>
            </a:p>
          </p:txBody>
        </p:sp>
        <p:sp>
          <p:nvSpPr>
            <p:cNvPr id="51214" name="Text Box 14"/>
            <p:cNvSpPr txBox="1">
              <a:spLocks noChangeArrowheads="1"/>
            </p:cNvSpPr>
            <p:nvPr/>
          </p:nvSpPr>
          <p:spPr bwMode="auto">
            <a:xfrm>
              <a:off x="3986" y="3239"/>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ko-KR" sz="2000" b="1">
                  <a:solidFill>
                    <a:prstClr val="black"/>
                  </a:solidFill>
                  <a:latin typeface="Arial Narrow" panose="020B0606020202030204" pitchFamily="34" charset="0"/>
                  <a:ea typeface="굴림" panose="020B0600000101010101" pitchFamily="34" charset="-127"/>
                </a:rPr>
                <a:t>Cherries</a:t>
              </a:r>
            </a:p>
          </p:txBody>
        </p:sp>
        <p:sp>
          <p:nvSpPr>
            <p:cNvPr id="51215" name="Text Box 15"/>
            <p:cNvSpPr txBox="1">
              <a:spLocks noChangeArrowheads="1"/>
            </p:cNvSpPr>
            <p:nvPr/>
          </p:nvSpPr>
          <p:spPr bwMode="auto">
            <a:xfrm>
              <a:off x="4150" y="3077"/>
              <a:ext cx="11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ko-KR" sz="2000" b="1">
                  <a:solidFill>
                    <a:prstClr val="black"/>
                  </a:solidFill>
                  <a:latin typeface="Arial Narrow" panose="020B0606020202030204" pitchFamily="34" charset="0"/>
                  <a:ea typeface="굴림" panose="020B0600000101010101" pitchFamily="34" charset="-127"/>
                </a:rPr>
                <a:t>Grapes</a:t>
              </a:r>
            </a:p>
          </p:txBody>
        </p:sp>
        <p:grpSp>
          <p:nvGrpSpPr>
            <p:cNvPr id="51216" name="Group 249"/>
            <p:cNvGrpSpPr>
              <a:grpSpLocks/>
            </p:cNvGrpSpPr>
            <p:nvPr/>
          </p:nvGrpSpPr>
          <p:grpSpPr bwMode="auto">
            <a:xfrm>
              <a:off x="1733" y="944"/>
              <a:ext cx="2503" cy="2748"/>
              <a:chOff x="1697" y="1007"/>
              <a:chExt cx="2503" cy="2748"/>
            </a:xfrm>
          </p:grpSpPr>
          <p:sp>
            <p:nvSpPr>
              <p:cNvPr id="51220" name="AutoShape 159"/>
              <p:cNvSpPr>
                <a:spLocks noChangeArrowheads="1"/>
              </p:cNvSpPr>
              <p:nvPr/>
            </p:nvSpPr>
            <p:spPr bwMode="auto">
              <a:xfrm>
                <a:off x="3576" y="2747"/>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21" name="AutoShape 160"/>
              <p:cNvSpPr>
                <a:spLocks noChangeArrowheads="1"/>
              </p:cNvSpPr>
              <p:nvPr/>
            </p:nvSpPr>
            <p:spPr bwMode="auto">
              <a:xfrm>
                <a:off x="3432" y="2891"/>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22" name="AutoShape 161"/>
              <p:cNvSpPr>
                <a:spLocks noChangeArrowheads="1"/>
              </p:cNvSpPr>
              <p:nvPr/>
            </p:nvSpPr>
            <p:spPr bwMode="auto">
              <a:xfrm>
                <a:off x="3288" y="3035"/>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23" name="AutoShape 162"/>
              <p:cNvSpPr>
                <a:spLocks noChangeArrowheads="1"/>
              </p:cNvSpPr>
              <p:nvPr/>
            </p:nvSpPr>
            <p:spPr bwMode="auto">
              <a:xfrm>
                <a:off x="3144" y="3179"/>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24" name="AutoShape 144"/>
              <p:cNvSpPr>
                <a:spLocks noChangeArrowheads="1"/>
              </p:cNvSpPr>
              <p:nvPr/>
            </p:nvSpPr>
            <p:spPr bwMode="auto">
              <a:xfrm>
                <a:off x="1697" y="3173"/>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25" name="AutoShape 145"/>
              <p:cNvSpPr>
                <a:spLocks noChangeArrowheads="1"/>
              </p:cNvSpPr>
              <p:nvPr/>
            </p:nvSpPr>
            <p:spPr bwMode="auto">
              <a:xfrm>
                <a:off x="2177" y="3173"/>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26" name="AutoShape 146"/>
              <p:cNvSpPr>
                <a:spLocks noChangeArrowheads="1"/>
              </p:cNvSpPr>
              <p:nvPr/>
            </p:nvSpPr>
            <p:spPr bwMode="auto">
              <a:xfrm>
                <a:off x="2657" y="3173"/>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27" name="AutoShape 147"/>
              <p:cNvSpPr>
                <a:spLocks noChangeArrowheads="1"/>
              </p:cNvSpPr>
              <p:nvPr/>
            </p:nvSpPr>
            <p:spPr bwMode="auto">
              <a:xfrm>
                <a:off x="3137" y="3173"/>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28" name="AutoShape 88"/>
              <p:cNvSpPr>
                <a:spLocks noChangeArrowheads="1"/>
              </p:cNvSpPr>
              <p:nvPr/>
            </p:nvSpPr>
            <p:spPr bwMode="auto">
              <a:xfrm>
                <a:off x="2267" y="2158"/>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29" name="AutoShape 89"/>
              <p:cNvSpPr>
                <a:spLocks noChangeArrowheads="1"/>
              </p:cNvSpPr>
              <p:nvPr/>
            </p:nvSpPr>
            <p:spPr bwMode="auto">
              <a:xfrm>
                <a:off x="2267" y="1726"/>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30" name="AutoShape 90"/>
              <p:cNvSpPr>
                <a:spLocks noChangeArrowheads="1"/>
              </p:cNvSpPr>
              <p:nvPr/>
            </p:nvSpPr>
            <p:spPr bwMode="auto">
              <a:xfrm>
                <a:off x="2267" y="1294"/>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31" name="AutoShape 91"/>
              <p:cNvSpPr>
                <a:spLocks noChangeArrowheads="1"/>
              </p:cNvSpPr>
              <p:nvPr/>
            </p:nvSpPr>
            <p:spPr bwMode="auto">
              <a:xfrm>
                <a:off x="2747" y="2158"/>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32" name="AutoShape 92"/>
              <p:cNvSpPr>
                <a:spLocks noChangeArrowheads="1"/>
              </p:cNvSpPr>
              <p:nvPr/>
            </p:nvSpPr>
            <p:spPr bwMode="auto">
              <a:xfrm>
                <a:off x="2747" y="1726"/>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33" name="AutoShape 93"/>
              <p:cNvSpPr>
                <a:spLocks noChangeArrowheads="1"/>
              </p:cNvSpPr>
              <p:nvPr/>
            </p:nvSpPr>
            <p:spPr bwMode="auto">
              <a:xfrm>
                <a:off x="2747" y="1294"/>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34" name="AutoShape 94"/>
              <p:cNvSpPr>
                <a:spLocks noChangeArrowheads="1"/>
              </p:cNvSpPr>
              <p:nvPr/>
            </p:nvSpPr>
            <p:spPr bwMode="auto">
              <a:xfrm>
                <a:off x="3227" y="2158"/>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35" name="AutoShape 95"/>
              <p:cNvSpPr>
                <a:spLocks noChangeArrowheads="1"/>
              </p:cNvSpPr>
              <p:nvPr/>
            </p:nvSpPr>
            <p:spPr bwMode="auto">
              <a:xfrm>
                <a:off x="3227" y="1726"/>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36" name="AutoShape 96"/>
              <p:cNvSpPr>
                <a:spLocks noChangeArrowheads="1"/>
              </p:cNvSpPr>
              <p:nvPr/>
            </p:nvSpPr>
            <p:spPr bwMode="auto">
              <a:xfrm>
                <a:off x="3227" y="1294"/>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37" name="AutoShape 18"/>
              <p:cNvSpPr>
                <a:spLocks noChangeArrowheads="1"/>
              </p:cNvSpPr>
              <p:nvPr/>
            </p:nvSpPr>
            <p:spPr bwMode="auto">
              <a:xfrm>
                <a:off x="2132" y="2303"/>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38" name="AutoShape 19"/>
              <p:cNvSpPr>
                <a:spLocks noChangeArrowheads="1"/>
              </p:cNvSpPr>
              <p:nvPr/>
            </p:nvSpPr>
            <p:spPr bwMode="auto">
              <a:xfrm>
                <a:off x="2132" y="1871"/>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39" name="AutoShape 20"/>
              <p:cNvSpPr>
                <a:spLocks noChangeArrowheads="1"/>
              </p:cNvSpPr>
              <p:nvPr/>
            </p:nvSpPr>
            <p:spPr bwMode="auto">
              <a:xfrm>
                <a:off x="2132" y="1439"/>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40" name="AutoShape 21"/>
              <p:cNvSpPr>
                <a:spLocks noChangeArrowheads="1"/>
              </p:cNvSpPr>
              <p:nvPr/>
            </p:nvSpPr>
            <p:spPr bwMode="auto">
              <a:xfrm>
                <a:off x="2612" y="2303"/>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41" name="AutoShape 22"/>
              <p:cNvSpPr>
                <a:spLocks noChangeArrowheads="1"/>
              </p:cNvSpPr>
              <p:nvPr/>
            </p:nvSpPr>
            <p:spPr bwMode="auto">
              <a:xfrm>
                <a:off x="2612" y="1871"/>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42" name="AutoShape 23"/>
              <p:cNvSpPr>
                <a:spLocks noChangeArrowheads="1"/>
              </p:cNvSpPr>
              <p:nvPr/>
            </p:nvSpPr>
            <p:spPr bwMode="auto">
              <a:xfrm>
                <a:off x="2612" y="1439"/>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43" name="AutoShape 24"/>
              <p:cNvSpPr>
                <a:spLocks noChangeArrowheads="1"/>
              </p:cNvSpPr>
              <p:nvPr/>
            </p:nvSpPr>
            <p:spPr bwMode="auto">
              <a:xfrm>
                <a:off x="3092" y="2303"/>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44" name="AutoShape 25"/>
              <p:cNvSpPr>
                <a:spLocks noChangeArrowheads="1"/>
              </p:cNvSpPr>
              <p:nvPr/>
            </p:nvSpPr>
            <p:spPr bwMode="auto">
              <a:xfrm>
                <a:off x="3092" y="1871"/>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45" name="AutoShape 26"/>
              <p:cNvSpPr>
                <a:spLocks noChangeArrowheads="1"/>
              </p:cNvSpPr>
              <p:nvPr/>
            </p:nvSpPr>
            <p:spPr bwMode="auto">
              <a:xfrm>
                <a:off x="3092" y="1439"/>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46" name="AutoShape 27"/>
              <p:cNvSpPr>
                <a:spLocks noChangeArrowheads="1"/>
              </p:cNvSpPr>
              <p:nvPr/>
            </p:nvSpPr>
            <p:spPr bwMode="auto">
              <a:xfrm>
                <a:off x="2132" y="1007"/>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47" name="AutoShape 28"/>
              <p:cNvSpPr>
                <a:spLocks noChangeArrowheads="1"/>
              </p:cNvSpPr>
              <p:nvPr/>
            </p:nvSpPr>
            <p:spPr bwMode="auto">
              <a:xfrm>
                <a:off x="2612" y="1007"/>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48" name="AutoShape 29"/>
              <p:cNvSpPr>
                <a:spLocks noChangeArrowheads="1"/>
              </p:cNvSpPr>
              <p:nvPr/>
            </p:nvSpPr>
            <p:spPr bwMode="auto">
              <a:xfrm>
                <a:off x="3092" y="1007"/>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49" name="AutoShape 35"/>
              <p:cNvSpPr>
                <a:spLocks noChangeArrowheads="1"/>
              </p:cNvSpPr>
              <p:nvPr/>
            </p:nvSpPr>
            <p:spPr bwMode="auto">
              <a:xfrm>
                <a:off x="1988" y="2447"/>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50" name="AutoShape 36"/>
              <p:cNvSpPr>
                <a:spLocks noChangeArrowheads="1"/>
              </p:cNvSpPr>
              <p:nvPr/>
            </p:nvSpPr>
            <p:spPr bwMode="auto">
              <a:xfrm>
                <a:off x="1988" y="2015"/>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51" name="AutoShape 37"/>
              <p:cNvSpPr>
                <a:spLocks noChangeArrowheads="1"/>
              </p:cNvSpPr>
              <p:nvPr/>
            </p:nvSpPr>
            <p:spPr bwMode="auto">
              <a:xfrm>
                <a:off x="1988" y="1583"/>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52" name="AutoShape 38"/>
              <p:cNvSpPr>
                <a:spLocks noChangeArrowheads="1"/>
              </p:cNvSpPr>
              <p:nvPr/>
            </p:nvSpPr>
            <p:spPr bwMode="auto">
              <a:xfrm>
                <a:off x="2468" y="2447"/>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53" name="AutoShape 39"/>
              <p:cNvSpPr>
                <a:spLocks noChangeArrowheads="1"/>
              </p:cNvSpPr>
              <p:nvPr/>
            </p:nvSpPr>
            <p:spPr bwMode="auto">
              <a:xfrm>
                <a:off x="2468" y="2015"/>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54" name="AutoShape 40"/>
              <p:cNvSpPr>
                <a:spLocks noChangeArrowheads="1"/>
              </p:cNvSpPr>
              <p:nvPr/>
            </p:nvSpPr>
            <p:spPr bwMode="auto">
              <a:xfrm>
                <a:off x="2468" y="1583"/>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55" name="AutoShape 41"/>
              <p:cNvSpPr>
                <a:spLocks noChangeArrowheads="1"/>
              </p:cNvSpPr>
              <p:nvPr/>
            </p:nvSpPr>
            <p:spPr bwMode="auto">
              <a:xfrm>
                <a:off x="2948" y="2447"/>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56" name="AutoShape 42"/>
              <p:cNvSpPr>
                <a:spLocks noChangeArrowheads="1"/>
              </p:cNvSpPr>
              <p:nvPr/>
            </p:nvSpPr>
            <p:spPr bwMode="auto">
              <a:xfrm>
                <a:off x="2948" y="2015"/>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57" name="AutoShape 43"/>
              <p:cNvSpPr>
                <a:spLocks noChangeArrowheads="1"/>
              </p:cNvSpPr>
              <p:nvPr/>
            </p:nvSpPr>
            <p:spPr bwMode="auto">
              <a:xfrm>
                <a:off x="2948" y="1583"/>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58" name="AutoShape 44"/>
              <p:cNvSpPr>
                <a:spLocks noChangeArrowheads="1"/>
              </p:cNvSpPr>
              <p:nvPr/>
            </p:nvSpPr>
            <p:spPr bwMode="auto">
              <a:xfrm>
                <a:off x="1988" y="1151"/>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59" name="AutoShape 45"/>
              <p:cNvSpPr>
                <a:spLocks noChangeArrowheads="1"/>
              </p:cNvSpPr>
              <p:nvPr/>
            </p:nvSpPr>
            <p:spPr bwMode="auto">
              <a:xfrm>
                <a:off x="2468" y="1151"/>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60" name="AutoShape 46"/>
              <p:cNvSpPr>
                <a:spLocks noChangeArrowheads="1"/>
              </p:cNvSpPr>
              <p:nvPr/>
            </p:nvSpPr>
            <p:spPr bwMode="auto">
              <a:xfrm>
                <a:off x="2948" y="1151"/>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61" name="AutoShape 52"/>
              <p:cNvSpPr>
                <a:spLocks noChangeArrowheads="1"/>
              </p:cNvSpPr>
              <p:nvPr/>
            </p:nvSpPr>
            <p:spPr bwMode="auto">
              <a:xfrm>
                <a:off x="1844" y="2591"/>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62" name="AutoShape 53"/>
              <p:cNvSpPr>
                <a:spLocks noChangeArrowheads="1"/>
              </p:cNvSpPr>
              <p:nvPr/>
            </p:nvSpPr>
            <p:spPr bwMode="auto">
              <a:xfrm>
                <a:off x="1844" y="2159"/>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63" name="AutoShape 54"/>
              <p:cNvSpPr>
                <a:spLocks noChangeArrowheads="1"/>
              </p:cNvSpPr>
              <p:nvPr/>
            </p:nvSpPr>
            <p:spPr bwMode="auto">
              <a:xfrm>
                <a:off x="1844" y="1727"/>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64" name="AutoShape 55"/>
              <p:cNvSpPr>
                <a:spLocks noChangeArrowheads="1"/>
              </p:cNvSpPr>
              <p:nvPr/>
            </p:nvSpPr>
            <p:spPr bwMode="auto">
              <a:xfrm>
                <a:off x="2324" y="2591"/>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65" name="AutoShape 56"/>
              <p:cNvSpPr>
                <a:spLocks noChangeArrowheads="1"/>
              </p:cNvSpPr>
              <p:nvPr/>
            </p:nvSpPr>
            <p:spPr bwMode="auto">
              <a:xfrm>
                <a:off x="2324" y="2159"/>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66" name="AutoShape 57"/>
              <p:cNvSpPr>
                <a:spLocks noChangeArrowheads="1"/>
              </p:cNvSpPr>
              <p:nvPr/>
            </p:nvSpPr>
            <p:spPr bwMode="auto">
              <a:xfrm>
                <a:off x="2324" y="1727"/>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67" name="AutoShape 58"/>
              <p:cNvSpPr>
                <a:spLocks noChangeArrowheads="1"/>
              </p:cNvSpPr>
              <p:nvPr/>
            </p:nvSpPr>
            <p:spPr bwMode="auto">
              <a:xfrm>
                <a:off x="2804" y="2591"/>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68" name="AutoShape 59"/>
              <p:cNvSpPr>
                <a:spLocks noChangeArrowheads="1"/>
              </p:cNvSpPr>
              <p:nvPr/>
            </p:nvSpPr>
            <p:spPr bwMode="auto">
              <a:xfrm>
                <a:off x="2804" y="2159"/>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69" name="AutoShape 60"/>
              <p:cNvSpPr>
                <a:spLocks noChangeArrowheads="1"/>
              </p:cNvSpPr>
              <p:nvPr/>
            </p:nvSpPr>
            <p:spPr bwMode="auto">
              <a:xfrm>
                <a:off x="2804" y="1727"/>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70" name="AutoShape 61"/>
              <p:cNvSpPr>
                <a:spLocks noChangeArrowheads="1"/>
              </p:cNvSpPr>
              <p:nvPr/>
            </p:nvSpPr>
            <p:spPr bwMode="auto">
              <a:xfrm>
                <a:off x="1844" y="1295"/>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71" name="AutoShape 62"/>
              <p:cNvSpPr>
                <a:spLocks noChangeArrowheads="1"/>
              </p:cNvSpPr>
              <p:nvPr/>
            </p:nvSpPr>
            <p:spPr bwMode="auto">
              <a:xfrm>
                <a:off x="2324" y="1295"/>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72" name="AutoShape 63"/>
              <p:cNvSpPr>
                <a:spLocks noChangeArrowheads="1"/>
              </p:cNvSpPr>
              <p:nvPr/>
            </p:nvSpPr>
            <p:spPr bwMode="auto">
              <a:xfrm>
                <a:off x="2804" y="1295"/>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73" name="AutoShape 69"/>
              <p:cNvSpPr>
                <a:spLocks noChangeArrowheads="1"/>
              </p:cNvSpPr>
              <p:nvPr/>
            </p:nvSpPr>
            <p:spPr bwMode="auto">
              <a:xfrm>
                <a:off x="1700" y="2735"/>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74" name="AutoShape 70"/>
              <p:cNvSpPr>
                <a:spLocks noChangeArrowheads="1"/>
              </p:cNvSpPr>
              <p:nvPr/>
            </p:nvSpPr>
            <p:spPr bwMode="auto">
              <a:xfrm>
                <a:off x="1700" y="2303"/>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75" name="AutoShape 71"/>
              <p:cNvSpPr>
                <a:spLocks noChangeArrowheads="1"/>
              </p:cNvSpPr>
              <p:nvPr/>
            </p:nvSpPr>
            <p:spPr bwMode="auto">
              <a:xfrm>
                <a:off x="1700" y="1871"/>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76" name="AutoShape 72"/>
              <p:cNvSpPr>
                <a:spLocks noChangeArrowheads="1"/>
              </p:cNvSpPr>
              <p:nvPr/>
            </p:nvSpPr>
            <p:spPr bwMode="auto">
              <a:xfrm>
                <a:off x="2180" y="2735"/>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77" name="AutoShape 73"/>
              <p:cNvSpPr>
                <a:spLocks noChangeArrowheads="1"/>
              </p:cNvSpPr>
              <p:nvPr/>
            </p:nvSpPr>
            <p:spPr bwMode="auto">
              <a:xfrm>
                <a:off x="2180" y="2303"/>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78" name="AutoShape 74"/>
              <p:cNvSpPr>
                <a:spLocks noChangeArrowheads="1"/>
              </p:cNvSpPr>
              <p:nvPr/>
            </p:nvSpPr>
            <p:spPr bwMode="auto">
              <a:xfrm>
                <a:off x="2180" y="1871"/>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79" name="AutoShape 75"/>
              <p:cNvSpPr>
                <a:spLocks noChangeArrowheads="1"/>
              </p:cNvSpPr>
              <p:nvPr/>
            </p:nvSpPr>
            <p:spPr bwMode="auto">
              <a:xfrm>
                <a:off x="2660" y="2735"/>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80" name="AutoShape 76"/>
              <p:cNvSpPr>
                <a:spLocks noChangeArrowheads="1"/>
              </p:cNvSpPr>
              <p:nvPr/>
            </p:nvSpPr>
            <p:spPr bwMode="auto">
              <a:xfrm>
                <a:off x="2660" y="2303"/>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81" name="AutoShape 77"/>
              <p:cNvSpPr>
                <a:spLocks noChangeArrowheads="1"/>
              </p:cNvSpPr>
              <p:nvPr/>
            </p:nvSpPr>
            <p:spPr bwMode="auto">
              <a:xfrm>
                <a:off x="2660" y="1871"/>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82" name="AutoShape 78"/>
              <p:cNvSpPr>
                <a:spLocks noChangeArrowheads="1"/>
              </p:cNvSpPr>
              <p:nvPr/>
            </p:nvSpPr>
            <p:spPr bwMode="auto">
              <a:xfrm>
                <a:off x="1700" y="1439"/>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83" name="AutoShape 79"/>
              <p:cNvSpPr>
                <a:spLocks noChangeArrowheads="1"/>
              </p:cNvSpPr>
              <p:nvPr/>
            </p:nvSpPr>
            <p:spPr bwMode="auto">
              <a:xfrm>
                <a:off x="2180" y="1439"/>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84" name="AutoShape 80"/>
              <p:cNvSpPr>
                <a:spLocks noChangeArrowheads="1"/>
              </p:cNvSpPr>
              <p:nvPr/>
            </p:nvSpPr>
            <p:spPr bwMode="auto">
              <a:xfrm>
                <a:off x="2660" y="1439"/>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85" name="AutoShape 30"/>
              <p:cNvSpPr>
                <a:spLocks noChangeArrowheads="1"/>
              </p:cNvSpPr>
              <p:nvPr/>
            </p:nvSpPr>
            <p:spPr bwMode="auto">
              <a:xfrm>
                <a:off x="3572" y="2303"/>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86" name="AutoShape 31"/>
              <p:cNvSpPr>
                <a:spLocks noChangeArrowheads="1"/>
              </p:cNvSpPr>
              <p:nvPr/>
            </p:nvSpPr>
            <p:spPr bwMode="auto">
              <a:xfrm>
                <a:off x="3572" y="1871"/>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87" name="AutoShape 32"/>
              <p:cNvSpPr>
                <a:spLocks noChangeArrowheads="1"/>
              </p:cNvSpPr>
              <p:nvPr/>
            </p:nvSpPr>
            <p:spPr bwMode="auto">
              <a:xfrm>
                <a:off x="3572" y="1439"/>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88" name="AutoShape 33"/>
              <p:cNvSpPr>
                <a:spLocks noChangeArrowheads="1"/>
              </p:cNvSpPr>
              <p:nvPr/>
            </p:nvSpPr>
            <p:spPr bwMode="auto">
              <a:xfrm>
                <a:off x="3572" y="1007"/>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89" name="AutoShape 47"/>
              <p:cNvSpPr>
                <a:spLocks noChangeArrowheads="1"/>
              </p:cNvSpPr>
              <p:nvPr/>
            </p:nvSpPr>
            <p:spPr bwMode="auto">
              <a:xfrm>
                <a:off x="3428" y="2447"/>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90" name="AutoShape 48"/>
              <p:cNvSpPr>
                <a:spLocks noChangeArrowheads="1"/>
              </p:cNvSpPr>
              <p:nvPr/>
            </p:nvSpPr>
            <p:spPr bwMode="auto">
              <a:xfrm>
                <a:off x="3428" y="2015"/>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91" name="AutoShape 49"/>
              <p:cNvSpPr>
                <a:spLocks noChangeArrowheads="1"/>
              </p:cNvSpPr>
              <p:nvPr/>
            </p:nvSpPr>
            <p:spPr bwMode="auto">
              <a:xfrm>
                <a:off x="3428" y="1583"/>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92" name="AutoShape 50"/>
              <p:cNvSpPr>
                <a:spLocks noChangeArrowheads="1"/>
              </p:cNvSpPr>
              <p:nvPr/>
            </p:nvSpPr>
            <p:spPr bwMode="auto">
              <a:xfrm>
                <a:off x="3428" y="1151"/>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93" name="AutoShape 64"/>
              <p:cNvSpPr>
                <a:spLocks noChangeArrowheads="1"/>
              </p:cNvSpPr>
              <p:nvPr/>
            </p:nvSpPr>
            <p:spPr bwMode="auto">
              <a:xfrm>
                <a:off x="3284" y="2591"/>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94" name="AutoShape 65"/>
              <p:cNvSpPr>
                <a:spLocks noChangeArrowheads="1"/>
              </p:cNvSpPr>
              <p:nvPr/>
            </p:nvSpPr>
            <p:spPr bwMode="auto">
              <a:xfrm>
                <a:off x="3284" y="2159"/>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95" name="AutoShape 66"/>
              <p:cNvSpPr>
                <a:spLocks noChangeArrowheads="1"/>
              </p:cNvSpPr>
              <p:nvPr/>
            </p:nvSpPr>
            <p:spPr bwMode="auto">
              <a:xfrm>
                <a:off x="3284" y="1727"/>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96" name="AutoShape 67"/>
              <p:cNvSpPr>
                <a:spLocks noChangeArrowheads="1"/>
              </p:cNvSpPr>
              <p:nvPr/>
            </p:nvSpPr>
            <p:spPr bwMode="auto">
              <a:xfrm>
                <a:off x="3284" y="1295"/>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97" name="AutoShape 81"/>
              <p:cNvSpPr>
                <a:spLocks noChangeArrowheads="1"/>
              </p:cNvSpPr>
              <p:nvPr/>
            </p:nvSpPr>
            <p:spPr bwMode="auto">
              <a:xfrm>
                <a:off x="3140" y="2735"/>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98" name="AutoShape 82"/>
              <p:cNvSpPr>
                <a:spLocks noChangeArrowheads="1"/>
              </p:cNvSpPr>
              <p:nvPr/>
            </p:nvSpPr>
            <p:spPr bwMode="auto">
              <a:xfrm>
                <a:off x="3140" y="2303"/>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299" name="AutoShape 83"/>
              <p:cNvSpPr>
                <a:spLocks noChangeArrowheads="1"/>
              </p:cNvSpPr>
              <p:nvPr/>
            </p:nvSpPr>
            <p:spPr bwMode="auto">
              <a:xfrm>
                <a:off x="3140" y="1871"/>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1300" name="AutoShape 84"/>
              <p:cNvSpPr>
                <a:spLocks noChangeArrowheads="1"/>
              </p:cNvSpPr>
              <p:nvPr/>
            </p:nvSpPr>
            <p:spPr bwMode="auto">
              <a:xfrm>
                <a:off x="3140" y="1439"/>
                <a:ext cx="624" cy="576"/>
              </a:xfrm>
              <a:prstGeom prst="cube">
                <a:avLst>
                  <a:gd name="adj" fmla="val 25000"/>
                </a:avLst>
              </a:prstGeom>
              <a:solidFill>
                <a:srgbClr val="99CCFF"/>
              </a:solidFill>
              <a:ln w="9525">
                <a:solidFill>
                  <a:srgbClr val="000000"/>
                </a:solidFill>
                <a:miter lim="800000"/>
                <a:headEnd/>
                <a:tailEnd/>
              </a:ln>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grpSp>
        <p:sp>
          <p:nvSpPr>
            <p:cNvPr id="51217" name="Text Box 85"/>
            <p:cNvSpPr txBox="1">
              <a:spLocks noChangeArrowheads="1"/>
            </p:cNvSpPr>
            <p:nvPr/>
          </p:nvSpPr>
          <p:spPr bwMode="auto">
            <a:xfrm>
              <a:off x="335" y="1607"/>
              <a:ext cx="12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fontAlgn="base">
                <a:spcBef>
                  <a:spcPct val="0"/>
                </a:spcBef>
                <a:spcAft>
                  <a:spcPct val="0"/>
                </a:spcAft>
                <a:buClrTx/>
                <a:buSzTx/>
                <a:buFontTx/>
                <a:buNone/>
              </a:pPr>
              <a:r>
                <a:rPr lang="en-US" altLang="ko-KR" sz="2000" b="1">
                  <a:solidFill>
                    <a:prstClr val="black"/>
                  </a:solidFill>
                  <a:latin typeface="Arial Narrow" panose="020B0606020202030204" pitchFamily="34" charset="0"/>
                  <a:ea typeface="굴림" panose="020B0600000101010101" pitchFamily="34" charset="-127"/>
                </a:rPr>
                <a:t>Q1</a:t>
              </a:r>
            </a:p>
          </p:txBody>
        </p:sp>
        <p:sp>
          <p:nvSpPr>
            <p:cNvPr id="51218" name="Text Box 86"/>
            <p:cNvSpPr txBox="1">
              <a:spLocks noChangeArrowheads="1"/>
            </p:cNvSpPr>
            <p:nvPr/>
          </p:nvSpPr>
          <p:spPr bwMode="auto">
            <a:xfrm>
              <a:off x="3875" y="3382"/>
              <a:ext cx="12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ko-KR" sz="2000" b="1">
                  <a:solidFill>
                    <a:prstClr val="black"/>
                  </a:solidFill>
                  <a:latin typeface="Arial Narrow" panose="020B0606020202030204" pitchFamily="34" charset="0"/>
                  <a:ea typeface="굴림" panose="020B0600000101010101" pitchFamily="34" charset="-127"/>
                </a:rPr>
                <a:t>Melons</a:t>
              </a:r>
            </a:p>
          </p:txBody>
        </p:sp>
        <p:sp>
          <p:nvSpPr>
            <p:cNvPr id="51219" name="Text Box 155"/>
            <p:cNvSpPr txBox="1">
              <a:spLocks noChangeArrowheads="1"/>
            </p:cNvSpPr>
            <p:nvPr/>
          </p:nvSpPr>
          <p:spPr bwMode="auto">
            <a:xfrm>
              <a:off x="493" y="3346"/>
              <a:ext cx="11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fontAlgn="base">
                <a:spcBef>
                  <a:spcPct val="0"/>
                </a:spcBef>
                <a:spcAft>
                  <a:spcPct val="0"/>
                </a:spcAft>
                <a:buClrTx/>
                <a:buSzTx/>
                <a:buFontTx/>
                <a:buNone/>
              </a:pPr>
              <a:r>
                <a:rPr lang="en-US" altLang="ko-KR" sz="2000" b="1">
                  <a:solidFill>
                    <a:prstClr val="black"/>
                  </a:solidFill>
                  <a:latin typeface="Arial Narrow" panose="020B0606020202030204" pitchFamily="34" charset="0"/>
                  <a:ea typeface="굴림" panose="020B0600000101010101" pitchFamily="34" charset="-127"/>
                </a:rPr>
                <a:t>2002</a:t>
              </a:r>
            </a:p>
          </p:txBody>
        </p:sp>
      </p:grpSp>
    </p:spTree>
    <p:extLst>
      <p:ext uri="{BB962C8B-B14F-4D97-AF65-F5344CB8AC3E}">
        <p14:creationId xmlns:p14="http://schemas.microsoft.com/office/powerpoint/2010/main" val="2495325334"/>
      </p:ext>
    </p:extLst>
  </p:cSld>
  <p:clrMapOvr>
    <a:masterClrMapping/>
  </p:clrMapOvr>
  <p:transition>
    <p:fade thruBlk="1"/>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reeform 2"/>
          <p:cNvSpPr>
            <a:spLocks/>
          </p:cNvSpPr>
          <p:nvPr/>
        </p:nvSpPr>
        <p:spPr bwMode="auto">
          <a:xfrm>
            <a:off x="2971800" y="3352800"/>
            <a:ext cx="849313" cy="842963"/>
          </a:xfrm>
          <a:custGeom>
            <a:avLst/>
            <a:gdLst>
              <a:gd name="T0" fmla="*/ 2147483646 w 535"/>
              <a:gd name="T1" fmla="*/ 0 h 531"/>
              <a:gd name="T2" fmla="*/ 0 w 535"/>
              <a:gd name="T3" fmla="*/ 2147483646 h 531"/>
              <a:gd name="T4" fmla="*/ 2147483646 w 535"/>
              <a:gd name="T5" fmla="*/ 2147483646 h 531"/>
              <a:gd name="T6" fmla="*/ 2147483646 w 535"/>
              <a:gd name="T7" fmla="*/ 0 h 531"/>
              <a:gd name="T8" fmla="*/ 0 60000 65536"/>
              <a:gd name="T9" fmla="*/ 0 60000 65536"/>
              <a:gd name="T10" fmla="*/ 0 60000 65536"/>
              <a:gd name="T11" fmla="*/ 0 60000 65536"/>
              <a:gd name="T12" fmla="*/ 0 w 535"/>
              <a:gd name="T13" fmla="*/ 0 h 531"/>
              <a:gd name="T14" fmla="*/ 535 w 535"/>
              <a:gd name="T15" fmla="*/ 531 h 531"/>
            </a:gdLst>
            <a:ahLst/>
            <a:cxnLst>
              <a:cxn ang="T8">
                <a:pos x="T0" y="T1"/>
              </a:cxn>
              <a:cxn ang="T9">
                <a:pos x="T2" y="T3"/>
              </a:cxn>
              <a:cxn ang="T10">
                <a:pos x="T4" y="T5"/>
              </a:cxn>
              <a:cxn ang="T11">
                <a:pos x="T6" y="T7"/>
              </a:cxn>
            </a:cxnLst>
            <a:rect l="T12" t="T13" r="T14" b="T15"/>
            <a:pathLst>
              <a:path w="535" h="531">
                <a:moveTo>
                  <a:pt x="534" y="0"/>
                </a:moveTo>
                <a:lnTo>
                  <a:pt x="0" y="530"/>
                </a:lnTo>
                <a:lnTo>
                  <a:pt x="534" y="530"/>
                </a:lnTo>
                <a:lnTo>
                  <a:pt x="534" y="0"/>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27" name="Freeform 3"/>
          <p:cNvSpPr>
            <a:spLocks/>
          </p:cNvSpPr>
          <p:nvPr/>
        </p:nvSpPr>
        <p:spPr bwMode="auto">
          <a:xfrm>
            <a:off x="2971800" y="3352800"/>
            <a:ext cx="849313" cy="842963"/>
          </a:xfrm>
          <a:custGeom>
            <a:avLst/>
            <a:gdLst>
              <a:gd name="T0" fmla="*/ 0 w 535"/>
              <a:gd name="T1" fmla="*/ 2147483646 h 531"/>
              <a:gd name="T2" fmla="*/ 2147483646 w 535"/>
              <a:gd name="T3" fmla="*/ 0 h 531"/>
              <a:gd name="T4" fmla="*/ 0 w 535"/>
              <a:gd name="T5" fmla="*/ 0 h 531"/>
              <a:gd name="T6" fmla="*/ 0 w 535"/>
              <a:gd name="T7" fmla="*/ 2147483646 h 531"/>
              <a:gd name="T8" fmla="*/ 0 60000 65536"/>
              <a:gd name="T9" fmla="*/ 0 60000 65536"/>
              <a:gd name="T10" fmla="*/ 0 60000 65536"/>
              <a:gd name="T11" fmla="*/ 0 60000 65536"/>
              <a:gd name="T12" fmla="*/ 0 w 535"/>
              <a:gd name="T13" fmla="*/ 0 h 531"/>
              <a:gd name="T14" fmla="*/ 535 w 535"/>
              <a:gd name="T15" fmla="*/ 531 h 531"/>
            </a:gdLst>
            <a:ahLst/>
            <a:cxnLst>
              <a:cxn ang="T8">
                <a:pos x="T0" y="T1"/>
              </a:cxn>
              <a:cxn ang="T9">
                <a:pos x="T2" y="T3"/>
              </a:cxn>
              <a:cxn ang="T10">
                <a:pos x="T4" y="T5"/>
              </a:cxn>
              <a:cxn ang="T11">
                <a:pos x="T6" y="T7"/>
              </a:cxn>
            </a:cxnLst>
            <a:rect l="T12" t="T13" r="T14" b="T15"/>
            <a:pathLst>
              <a:path w="535" h="531">
                <a:moveTo>
                  <a:pt x="0" y="530"/>
                </a:moveTo>
                <a:lnTo>
                  <a:pt x="534" y="0"/>
                </a:lnTo>
                <a:lnTo>
                  <a:pt x="0" y="0"/>
                </a:lnTo>
                <a:lnTo>
                  <a:pt x="0" y="530"/>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28" name="Rectangle 4"/>
          <p:cNvSpPr>
            <a:spLocks noChangeArrowheads="1"/>
          </p:cNvSpPr>
          <p:nvPr/>
        </p:nvSpPr>
        <p:spPr bwMode="auto">
          <a:xfrm>
            <a:off x="7491413" y="3048000"/>
            <a:ext cx="1652587"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lnSpc>
                <a:spcPct val="90000"/>
              </a:lnSpc>
              <a:spcBef>
                <a:spcPct val="0"/>
              </a:spcBef>
              <a:spcAft>
                <a:spcPct val="0"/>
              </a:spcAft>
              <a:buClrTx/>
              <a:buSzTx/>
              <a:buFontTx/>
              <a:buNone/>
            </a:pPr>
            <a:r>
              <a:rPr lang="en-US" altLang="en-US" sz="2400">
                <a:solidFill>
                  <a:prstClr val="white"/>
                </a:solidFill>
                <a:latin typeface="Arial" panose="020B0604020202020204" pitchFamily="34" charset="0"/>
              </a:rPr>
              <a:t>Customer</a:t>
            </a:r>
          </a:p>
          <a:p>
            <a:pPr fontAlgn="base">
              <a:lnSpc>
                <a:spcPct val="90000"/>
              </a:lnSpc>
              <a:spcBef>
                <a:spcPct val="0"/>
              </a:spcBef>
              <a:spcAft>
                <a:spcPct val="0"/>
              </a:spcAft>
              <a:buClrTx/>
              <a:buSzTx/>
              <a:buFontTx/>
              <a:buNone/>
            </a:pPr>
            <a:r>
              <a:rPr lang="en-US" altLang="en-US" sz="2400">
                <a:solidFill>
                  <a:prstClr val="white"/>
                </a:solidFill>
                <a:latin typeface="Arial" panose="020B0604020202020204" pitchFamily="34" charset="0"/>
              </a:rPr>
              <a:t> group</a:t>
            </a:r>
          </a:p>
        </p:txBody>
      </p:sp>
      <p:sp>
        <p:nvSpPr>
          <p:cNvPr id="52229" name="Rectangle 5"/>
          <p:cNvSpPr>
            <a:spLocks noChangeArrowheads="1"/>
          </p:cNvSpPr>
          <p:nvPr/>
        </p:nvSpPr>
        <p:spPr bwMode="auto">
          <a:xfrm>
            <a:off x="2209800" y="6019800"/>
            <a:ext cx="3024188"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lnSpc>
                <a:spcPct val="90000"/>
              </a:lnSpc>
              <a:spcBef>
                <a:spcPct val="0"/>
              </a:spcBef>
              <a:spcAft>
                <a:spcPct val="0"/>
              </a:spcAft>
              <a:buClrTx/>
              <a:buSzTx/>
              <a:buFontTx/>
              <a:buNone/>
            </a:pPr>
            <a:r>
              <a:rPr altLang="en-US" sz="2400">
                <a:solidFill>
                  <a:prstClr val="white"/>
                </a:solidFill>
                <a:latin typeface="Arial" panose="020B0604020202020204" pitchFamily="34" charset="0"/>
              </a:rPr>
              <a:t>	Division</a:t>
            </a:r>
          </a:p>
        </p:txBody>
      </p:sp>
      <p:sp>
        <p:nvSpPr>
          <p:cNvPr id="52230" name="Rectangle 6"/>
          <p:cNvSpPr>
            <a:spLocks noChangeArrowheads="1"/>
          </p:cNvSpPr>
          <p:nvPr/>
        </p:nvSpPr>
        <p:spPr bwMode="auto">
          <a:xfrm rot="-5400000">
            <a:off x="-1365250" y="3194050"/>
            <a:ext cx="3405188"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lnSpc>
                <a:spcPct val="90000"/>
              </a:lnSpc>
              <a:spcBef>
                <a:spcPct val="0"/>
              </a:spcBef>
              <a:spcAft>
                <a:spcPct val="0"/>
              </a:spcAft>
              <a:buClrTx/>
              <a:buSzTx/>
              <a:buFontTx/>
              <a:buNone/>
            </a:pPr>
            <a:r>
              <a:rPr altLang="en-US" sz="2400">
                <a:solidFill>
                  <a:prstClr val="white"/>
                </a:solidFill>
                <a:latin typeface="Arial" panose="020B0604020202020204" pitchFamily="34" charset="0"/>
              </a:rPr>
              <a:t>	Region</a:t>
            </a:r>
          </a:p>
        </p:txBody>
      </p:sp>
      <p:sp>
        <p:nvSpPr>
          <p:cNvPr id="52231" name="Rectangle 7"/>
          <p:cNvSpPr>
            <a:spLocks noChangeArrowheads="1"/>
          </p:cNvSpPr>
          <p:nvPr/>
        </p:nvSpPr>
        <p:spPr bwMode="auto">
          <a:xfrm>
            <a:off x="6553200" y="4038600"/>
            <a:ext cx="2289175"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30000"/>
              </a:spcAft>
              <a:buClrTx/>
              <a:buSzTx/>
              <a:buFontTx/>
              <a:buNone/>
            </a:pPr>
            <a:r>
              <a:rPr altLang="en-US" sz="1800">
                <a:solidFill>
                  <a:prstClr val="white"/>
                </a:solidFill>
                <a:latin typeface="Arial" panose="020B0604020202020204" pitchFamily="34" charset="0"/>
              </a:rPr>
              <a:t>            </a:t>
            </a:r>
            <a:r>
              <a:rPr lang="en-US" altLang="en-US" sz="1800">
                <a:solidFill>
                  <a:prstClr val="white"/>
                </a:solidFill>
                <a:latin typeface="Arial" panose="020B0604020202020204" pitchFamily="34" charset="0"/>
              </a:rPr>
              <a:t>Dept. Stores</a:t>
            </a:r>
          </a:p>
          <a:p>
            <a:pPr fontAlgn="base">
              <a:spcBef>
                <a:spcPct val="0"/>
              </a:spcBef>
              <a:spcAft>
                <a:spcPct val="30000"/>
              </a:spcAft>
              <a:buClrTx/>
              <a:buSzTx/>
              <a:buFontTx/>
              <a:buNone/>
            </a:pPr>
            <a:r>
              <a:rPr lang="en-US" altLang="en-US" sz="1800">
                <a:solidFill>
                  <a:prstClr val="white"/>
                </a:solidFill>
                <a:latin typeface="Arial" panose="020B0604020202020204" pitchFamily="34" charset="0"/>
              </a:rPr>
              <a:t>      Wholesale</a:t>
            </a:r>
          </a:p>
          <a:p>
            <a:pPr fontAlgn="base">
              <a:spcBef>
                <a:spcPct val="0"/>
              </a:spcBef>
              <a:spcAft>
                <a:spcPct val="30000"/>
              </a:spcAft>
              <a:buClrTx/>
              <a:buSzTx/>
              <a:buFontTx/>
              <a:buNone/>
            </a:pPr>
            <a:r>
              <a:rPr lang="en-US" altLang="en-US" sz="1800">
                <a:solidFill>
                  <a:prstClr val="white"/>
                </a:solidFill>
                <a:latin typeface="Arial" panose="020B0604020202020204" pitchFamily="34" charset="0"/>
              </a:rPr>
              <a:t>Retail</a:t>
            </a:r>
          </a:p>
        </p:txBody>
      </p:sp>
      <p:sp>
        <p:nvSpPr>
          <p:cNvPr id="52232" name="Rectangle 8"/>
          <p:cNvSpPr>
            <a:spLocks noChangeArrowheads="1"/>
          </p:cNvSpPr>
          <p:nvPr/>
        </p:nvSpPr>
        <p:spPr bwMode="auto">
          <a:xfrm>
            <a:off x="838200" y="5257800"/>
            <a:ext cx="61722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en-US" sz="1800">
                <a:solidFill>
                  <a:prstClr val="white"/>
                </a:solidFill>
                <a:latin typeface="Arial" panose="020B0604020202020204" pitchFamily="34" charset="0"/>
              </a:rPr>
              <a:t>Glass-  Ceramics  Plastics  Pottery  Copper  Pewter</a:t>
            </a:r>
          </a:p>
          <a:p>
            <a:pPr fontAlgn="base">
              <a:spcBef>
                <a:spcPct val="0"/>
              </a:spcBef>
              <a:spcAft>
                <a:spcPct val="0"/>
              </a:spcAft>
              <a:buClrTx/>
              <a:buSzTx/>
              <a:buFontTx/>
              <a:buNone/>
            </a:pPr>
            <a:r>
              <a:rPr lang="en-US" altLang="en-US" sz="1800">
                <a:solidFill>
                  <a:prstClr val="white"/>
                </a:solidFill>
                <a:latin typeface="Arial" panose="020B0604020202020204" pitchFamily="34" charset="0"/>
              </a:rPr>
              <a:t> ware</a:t>
            </a:r>
          </a:p>
        </p:txBody>
      </p:sp>
      <p:sp>
        <p:nvSpPr>
          <p:cNvPr id="52233" name="Rectangle 9"/>
          <p:cNvSpPr>
            <a:spLocks noChangeArrowheads="1"/>
          </p:cNvSpPr>
          <p:nvPr/>
        </p:nvSpPr>
        <p:spPr bwMode="auto">
          <a:xfrm rot="-5400000">
            <a:off x="-299244" y="3652044"/>
            <a:ext cx="2492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r>
              <a:rPr lang="en-US" altLang="en-US" sz="1800">
                <a:solidFill>
                  <a:prstClr val="white"/>
                </a:solidFill>
                <a:latin typeface="Arial" panose="020B0604020202020204" pitchFamily="34" charset="0"/>
              </a:rPr>
              <a:t>North	South	East</a:t>
            </a:r>
            <a:endParaRPr altLang="en-US" sz="1600">
              <a:solidFill>
                <a:prstClr val="white"/>
              </a:solidFill>
              <a:latin typeface="Arial" panose="020B0604020202020204" pitchFamily="34" charset="0"/>
            </a:endParaRPr>
          </a:p>
        </p:txBody>
      </p:sp>
      <p:sp>
        <p:nvSpPr>
          <p:cNvPr id="52234" name="Line 10"/>
          <p:cNvSpPr>
            <a:spLocks noChangeShapeType="1"/>
          </p:cNvSpPr>
          <p:nvPr/>
        </p:nvSpPr>
        <p:spPr bwMode="auto">
          <a:xfrm>
            <a:off x="685800" y="2514600"/>
            <a:ext cx="0" cy="2582863"/>
          </a:xfrm>
          <a:prstGeom prst="line">
            <a:avLst/>
          </a:prstGeom>
          <a:noFill/>
          <a:ln w="25400">
            <a:solidFill>
              <a:schemeClr val="hlink"/>
            </a:solidFill>
            <a:round/>
            <a:headEnd type="triangle" w="med" len="med"/>
            <a:tailEnd type="triangle" w="med" len="me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35" name="Line 11"/>
          <p:cNvSpPr>
            <a:spLocks noChangeShapeType="1"/>
          </p:cNvSpPr>
          <p:nvPr/>
        </p:nvSpPr>
        <p:spPr bwMode="auto">
          <a:xfrm flipH="1">
            <a:off x="1981200" y="5943600"/>
            <a:ext cx="3533775" cy="0"/>
          </a:xfrm>
          <a:prstGeom prst="line">
            <a:avLst/>
          </a:prstGeom>
          <a:noFill/>
          <a:ln w="25400">
            <a:solidFill>
              <a:schemeClr val="hlink"/>
            </a:solidFill>
            <a:round/>
            <a:headEnd type="triangle" w="med" len="med"/>
            <a:tailEnd type="triangle" w="med" len="me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36" name="Line 12"/>
          <p:cNvSpPr>
            <a:spLocks noChangeShapeType="1"/>
          </p:cNvSpPr>
          <p:nvPr/>
        </p:nvSpPr>
        <p:spPr bwMode="auto">
          <a:xfrm flipH="1">
            <a:off x="7543800" y="4419600"/>
            <a:ext cx="1263650" cy="1212850"/>
          </a:xfrm>
          <a:prstGeom prst="line">
            <a:avLst/>
          </a:prstGeom>
          <a:noFill/>
          <a:ln w="25400">
            <a:solidFill>
              <a:schemeClr val="hlink"/>
            </a:solidFill>
            <a:round/>
            <a:headEnd type="triangle" w="med" len="med"/>
            <a:tailEnd type="triangle" w="med" len="me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37" name="Freeform 13"/>
          <p:cNvSpPr>
            <a:spLocks/>
          </p:cNvSpPr>
          <p:nvPr/>
        </p:nvSpPr>
        <p:spPr bwMode="auto">
          <a:xfrm>
            <a:off x="2916238" y="2476500"/>
            <a:ext cx="849312" cy="838200"/>
          </a:xfrm>
          <a:custGeom>
            <a:avLst/>
            <a:gdLst>
              <a:gd name="T0" fmla="*/ 2147483646 w 535"/>
              <a:gd name="T1" fmla="*/ 0 h 528"/>
              <a:gd name="T2" fmla="*/ 0 w 535"/>
              <a:gd name="T3" fmla="*/ 2147483646 h 528"/>
              <a:gd name="T4" fmla="*/ 2147483646 w 535"/>
              <a:gd name="T5" fmla="*/ 2147483646 h 528"/>
              <a:gd name="T6" fmla="*/ 2147483646 w 535"/>
              <a:gd name="T7" fmla="*/ 0 h 528"/>
              <a:gd name="T8" fmla="*/ 0 60000 65536"/>
              <a:gd name="T9" fmla="*/ 0 60000 65536"/>
              <a:gd name="T10" fmla="*/ 0 60000 65536"/>
              <a:gd name="T11" fmla="*/ 0 60000 65536"/>
              <a:gd name="T12" fmla="*/ 0 w 535"/>
              <a:gd name="T13" fmla="*/ 0 h 528"/>
              <a:gd name="T14" fmla="*/ 535 w 535"/>
              <a:gd name="T15" fmla="*/ 528 h 528"/>
            </a:gdLst>
            <a:ahLst/>
            <a:cxnLst>
              <a:cxn ang="T8">
                <a:pos x="T0" y="T1"/>
              </a:cxn>
              <a:cxn ang="T9">
                <a:pos x="T2" y="T3"/>
              </a:cxn>
              <a:cxn ang="T10">
                <a:pos x="T4" y="T5"/>
              </a:cxn>
              <a:cxn ang="T11">
                <a:pos x="T6" y="T7"/>
              </a:cxn>
            </a:cxnLst>
            <a:rect l="T12" t="T13" r="T14" b="T15"/>
            <a:pathLst>
              <a:path w="535" h="528">
                <a:moveTo>
                  <a:pt x="534" y="0"/>
                </a:moveTo>
                <a:lnTo>
                  <a:pt x="0" y="527"/>
                </a:lnTo>
                <a:lnTo>
                  <a:pt x="534" y="527"/>
                </a:lnTo>
                <a:lnTo>
                  <a:pt x="534" y="0"/>
                </a:lnTo>
              </a:path>
            </a:pathLst>
          </a:custGeom>
          <a:solidFill>
            <a:srgbClr val="DADAD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38" name="Freeform 14"/>
          <p:cNvSpPr>
            <a:spLocks/>
          </p:cNvSpPr>
          <p:nvPr/>
        </p:nvSpPr>
        <p:spPr bwMode="auto">
          <a:xfrm>
            <a:off x="2916238" y="2476500"/>
            <a:ext cx="849312" cy="838200"/>
          </a:xfrm>
          <a:custGeom>
            <a:avLst/>
            <a:gdLst>
              <a:gd name="T0" fmla="*/ 0 w 535"/>
              <a:gd name="T1" fmla="*/ 2147483646 h 528"/>
              <a:gd name="T2" fmla="*/ 2147483646 w 535"/>
              <a:gd name="T3" fmla="*/ 0 h 528"/>
              <a:gd name="T4" fmla="*/ 0 w 535"/>
              <a:gd name="T5" fmla="*/ 0 h 528"/>
              <a:gd name="T6" fmla="*/ 0 w 535"/>
              <a:gd name="T7" fmla="*/ 2147483646 h 528"/>
              <a:gd name="T8" fmla="*/ 0 60000 65536"/>
              <a:gd name="T9" fmla="*/ 0 60000 65536"/>
              <a:gd name="T10" fmla="*/ 0 60000 65536"/>
              <a:gd name="T11" fmla="*/ 0 60000 65536"/>
              <a:gd name="T12" fmla="*/ 0 w 535"/>
              <a:gd name="T13" fmla="*/ 0 h 528"/>
              <a:gd name="T14" fmla="*/ 535 w 535"/>
              <a:gd name="T15" fmla="*/ 528 h 528"/>
            </a:gdLst>
            <a:ahLst/>
            <a:cxnLst>
              <a:cxn ang="T8">
                <a:pos x="T0" y="T1"/>
              </a:cxn>
              <a:cxn ang="T9">
                <a:pos x="T2" y="T3"/>
              </a:cxn>
              <a:cxn ang="T10">
                <a:pos x="T4" y="T5"/>
              </a:cxn>
              <a:cxn ang="T11">
                <a:pos x="T6" y="T7"/>
              </a:cxn>
            </a:cxnLst>
            <a:rect l="T12" t="T13" r="T14" b="T15"/>
            <a:pathLst>
              <a:path w="535" h="528">
                <a:moveTo>
                  <a:pt x="0" y="527"/>
                </a:moveTo>
                <a:lnTo>
                  <a:pt x="534" y="0"/>
                </a:lnTo>
                <a:lnTo>
                  <a:pt x="0" y="0"/>
                </a:lnTo>
                <a:lnTo>
                  <a:pt x="0" y="527"/>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39" name="Rectangle 15"/>
          <p:cNvSpPr>
            <a:spLocks noChangeArrowheads="1"/>
          </p:cNvSpPr>
          <p:nvPr/>
        </p:nvSpPr>
        <p:spPr bwMode="auto">
          <a:xfrm>
            <a:off x="3019425" y="2579688"/>
            <a:ext cx="641350" cy="628650"/>
          </a:xfrm>
          <a:prstGeom prst="rect">
            <a:avLst/>
          </a:prstGeom>
          <a:solidFill>
            <a:srgbClr val="91919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240" name="Freeform 16"/>
          <p:cNvSpPr>
            <a:spLocks/>
          </p:cNvSpPr>
          <p:nvPr/>
        </p:nvSpPr>
        <p:spPr bwMode="auto">
          <a:xfrm>
            <a:off x="2066925" y="2476500"/>
            <a:ext cx="850900" cy="838200"/>
          </a:xfrm>
          <a:custGeom>
            <a:avLst/>
            <a:gdLst>
              <a:gd name="T0" fmla="*/ 2147483646 w 536"/>
              <a:gd name="T1" fmla="*/ 0 h 528"/>
              <a:gd name="T2" fmla="*/ 0 w 536"/>
              <a:gd name="T3" fmla="*/ 2147483646 h 528"/>
              <a:gd name="T4" fmla="*/ 2147483646 w 536"/>
              <a:gd name="T5" fmla="*/ 2147483646 h 528"/>
              <a:gd name="T6" fmla="*/ 2147483646 w 536"/>
              <a:gd name="T7" fmla="*/ 0 h 528"/>
              <a:gd name="T8" fmla="*/ 0 60000 65536"/>
              <a:gd name="T9" fmla="*/ 0 60000 65536"/>
              <a:gd name="T10" fmla="*/ 0 60000 65536"/>
              <a:gd name="T11" fmla="*/ 0 60000 65536"/>
              <a:gd name="T12" fmla="*/ 0 w 536"/>
              <a:gd name="T13" fmla="*/ 0 h 528"/>
              <a:gd name="T14" fmla="*/ 536 w 536"/>
              <a:gd name="T15" fmla="*/ 528 h 528"/>
            </a:gdLst>
            <a:ahLst/>
            <a:cxnLst>
              <a:cxn ang="T8">
                <a:pos x="T0" y="T1"/>
              </a:cxn>
              <a:cxn ang="T9">
                <a:pos x="T2" y="T3"/>
              </a:cxn>
              <a:cxn ang="T10">
                <a:pos x="T4" y="T5"/>
              </a:cxn>
              <a:cxn ang="T11">
                <a:pos x="T6" y="T7"/>
              </a:cxn>
            </a:cxnLst>
            <a:rect l="T12" t="T13" r="T14" b="T15"/>
            <a:pathLst>
              <a:path w="536" h="528">
                <a:moveTo>
                  <a:pt x="535" y="0"/>
                </a:moveTo>
                <a:lnTo>
                  <a:pt x="0" y="527"/>
                </a:lnTo>
                <a:lnTo>
                  <a:pt x="535" y="527"/>
                </a:lnTo>
                <a:lnTo>
                  <a:pt x="535" y="0"/>
                </a:lnTo>
              </a:path>
            </a:pathLst>
          </a:custGeom>
          <a:solidFill>
            <a:srgbClr val="DADAD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41" name="Freeform 17"/>
          <p:cNvSpPr>
            <a:spLocks/>
          </p:cNvSpPr>
          <p:nvPr/>
        </p:nvSpPr>
        <p:spPr bwMode="auto">
          <a:xfrm>
            <a:off x="2066925" y="2476500"/>
            <a:ext cx="850900" cy="838200"/>
          </a:xfrm>
          <a:custGeom>
            <a:avLst/>
            <a:gdLst>
              <a:gd name="T0" fmla="*/ 0 w 536"/>
              <a:gd name="T1" fmla="*/ 2147483646 h 528"/>
              <a:gd name="T2" fmla="*/ 2147483646 w 536"/>
              <a:gd name="T3" fmla="*/ 0 h 528"/>
              <a:gd name="T4" fmla="*/ 0 w 536"/>
              <a:gd name="T5" fmla="*/ 0 h 528"/>
              <a:gd name="T6" fmla="*/ 0 w 536"/>
              <a:gd name="T7" fmla="*/ 2147483646 h 528"/>
              <a:gd name="T8" fmla="*/ 0 60000 65536"/>
              <a:gd name="T9" fmla="*/ 0 60000 65536"/>
              <a:gd name="T10" fmla="*/ 0 60000 65536"/>
              <a:gd name="T11" fmla="*/ 0 60000 65536"/>
              <a:gd name="T12" fmla="*/ 0 w 536"/>
              <a:gd name="T13" fmla="*/ 0 h 528"/>
              <a:gd name="T14" fmla="*/ 536 w 536"/>
              <a:gd name="T15" fmla="*/ 528 h 528"/>
            </a:gdLst>
            <a:ahLst/>
            <a:cxnLst>
              <a:cxn ang="T8">
                <a:pos x="T0" y="T1"/>
              </a:cxn>
              <a:cxn ang="T9">
                <a:pos x="T2" y="T3"/>
              </a:cxn>
              <a:cxn ang="T10">
                <a:pos x="T4" y="T5"/>
              </a:cxn>
              <a:cxn ang="T11">
                <a:pos x="T6" y="T7"/>
              </a:cxn>
            </a:cxnLst>
            <a:rect l="T12" t="T13" r="T14" b="T15"/>
            <a:pathLst>
              <a:path w="536" h="528">
                <a:moveTo>
                  <a:pt x="0" y="527"/>
                </a:moveTo>
                <a:lnTo>
                  <a:pt x="535" y="0"/>
                </a:lnTo>
                <a:lnTo>
                  <a:pt x="0" y="0"/>
                </a:lnTo>
                <a:lnTo>
                  <a:pt x="0" y="527"/>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42" name="Rectangle 18"/>
          <p:cNvSpPr>
            <a:spLocks noChangeArrowheads="1"/>
          </p:cNvSpPr>
          <p:nvPr/>
        </p:nvSpPr>
        <p:spPr bwMode="auto">
          <a:xfrm>
            <a:off x="2171700" y="2579688"/>
            <a:ext cx="635000" cy="628650"/>
          </a:xfrm>
          <a:prstGeom prst="rect">
            <a:avLst/>
          </a:prstGeom>
          <a:solidFill>
            <a:srgbClr val="91919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243" name="Freeform 19"/>
          <p:cNvSpPr>
            <a:spLocks/>
          </p:cNvSpPr>
          <p:nvPr/>
        </p:nvSpPr>
        <p:spPr bwMode="auto">
          <a:xfrm>
            <a:off x="1219200" y="2476500"/>
            <a:ext cx="849313" cy="838200"/>
          </a:xfrm>
          <a:custGeom>
            <a:avLst/>
            <a:gdLst>
              <a:gd name="T0" fmla="*/ 2147483646 w 535"/>
              <a:gd name="T1" fmla="*/ 0 h 528"/>
              <a:gd name="T2" fmla="*/ 0 w 535"/>
              <a:gd name="T3" fmla="*/ 2147483646 h 528"/>
              <a:gd name="T4" fmla="*/ 2147483646 w 535"/>
              <a:gd name="T5" fmla="*/ 2147483646 h 528"/>
              <a:gd name="T6" fmla="*/ 2147483646 w 535"/>
              <a:gd name="T7" fmla="*/ 0 h 528"/>
              <a:gd name="T8" fmla="*/ 0 60000 65536"/>
              <a:gd name="T9" fmla="*/ 0 60000 65536"/>
              <a:gd name="T10" fmla="*/ 0 60000 65536"/>
              <a:gd name="T11" fmla="*/ 0 60000 65536"/>
              <a:gd name="T12" fmla="*/ 0 w 535"/>
              <a:gd name="T13" fmla="*/ 0 h 528"/>
              <a:gd name="T14" fmla="*/ 535 w 535"/>
              <a:gd name="T15" fmla="*/ 528 h 528"/>
            </a:gdLst>
            <a:ahLst/>
            <a:cxnLst>
              <a:cxn ang="T8">
                <a:pos x="T0" y="T1"/>
              </a:cxn>
              <a:cxn ang="T9">
                <a:pos x="T2" y="T3"/>
              </a:cxn>
              <a:cxn ang="T10">
                <a:pos x="T4" y="T5"/>
              </a:cxn>
              <a:cxn ang="T11">
                <a:pos x="T6" y="T7"/>
              </a:cxn>
            </a:cxnLst>
            <a:rect l="T12" t="T13" r="T14" b="T15"/>
            <a:pathLst>
              <a:path w="535" h="528">
                <a:moveTo>
                  <a:pt x="534" y="0"/>
                </a:moveTo>
                <a:lnTo>
                  <a:pt x="0" y="527"/>
                </a:lnTo>
                <a:lnTo>
                  <a:pt x="534" y="527"/>
                </a:lnTo>
                <a:lnTo>
                  <a:pt x="534" y="0"/>
                </a:lnTo>
              </a:path>
            </a:pathLst>
          </a:custGeom>
          <a:solidFill>
            <a:srgbClr val="DADAD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44" name="Freeform 20"/>
          <p:cNvSpPr>
            <a:spLocks/>
          </p:cNvSpPr>
          <p:nvPr/>
        </p:nvSpPr>
        <p:spPr bwMode="auto">
          <a:xfrm>
            <a:off x="1219200" y="2476500"/>
            <a:ext cx="849313" cy="838200"/>
          </a:xfrm>
          <a:custGeom>
            <a:avLst/>
            <a:gdLst>
              <a:gd name="T0" fmla="*/ 0 w 535"/>
              <a:gd name="T1" fmla="*/ 2147483646 h 528"/>
              <a:gd name="T2" fmla="*/ 2147483646 w 535"/>
              <a:gd name="T3" fmla="*/ 0 h 528"/>
              <a:gd name="T4" fmla="*/ 0 w 535"/>
              <a:gd name="T5" fmla="*/ 0 h 528"/>
              <a:gd name="T6" fmla="*/ 0 w 535"/>
              <a:gd name="T7" fmla="*/ 2147483646 h 528"/>
              <a:gd name="T8" fmla="*/ 0 60000 65536"/>
              <a:gd name="T9" fmla="*/ 0 60000 65536"/>
              <a:gd name="T10" fmla="*/ 0 60000 65536"/>
              <a:gd name="T11" fmla="*/ 0 60000 65536"/>
              <a:gd name="T12" fmla="*/ 0 w 535"/>
              <a:gd name="T13" fmla="*/ 0 h 528"/>
              <a:gd name="T14" fmla="*/ 535 w 535"/>
              <a:gd name="T15" fmla="*/ 528 h 528"/>
            </a:gdLst>
            <a:ahLst/>
            <a:cxnLst>
              <a:cxn ang="T8">
                <a:pos x="T0" y="T1"/>
              </a:cxn>
              <a:cxn ang="T9">
                <a:pos x="T2" y="T3"/>
              </a:cxn>
              <a:cxn ang="T10">
                <a:pos x="T4" y="T5"/>
              </a:cxn>
              <a:cxn ang="T11">
                <a:pos x="T6" y="T7"/>
              </a:cxn>
            </a:cxnLst>
            <a:rect l="T12" t="T13" r="T14" b="T15"/>
            <a:pathLst>
              <a:path w="535" h="528">
                <a:moveTo>
                  <a:pt x="0" y="527"/>
                </a:moveTo>
                <a:lnTo>
                  <a:pt x="534" y="0"/>
                </a:lnTo>
                <a:lnTo>
                  <a:pt x="0" y="0"/>
                </a:lnTo>
                <a:lnTo>
                  <a:pt x="0" y="527"/>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45" name="Freeform 21"/>
          <p:cNvSpPr>
            <a:spLocks/>
          </p:cNvSpPr>
          <p:nvPr/>
        </p:nvSpPr>
        <p:spPr bwMode="auto">
          <a:xfrm>
            <a:off x="2916238" y="3313113"/>
            <a:ext cx="849312" cy="849312"/>
          </a:xfrm>
          <a:custGeom>
            <a:avLst/>
            <a:gdLst>
              <a:gd name="T0" fmla="*/ 2147483646 w 535"/>
              <a:gd name="T1" fmla="*/ 0 h 535"/>
              <a:gd name="T2" fmla="*/ 0 w 535"/>
              <a:gd name="T3" fmla="*/ 2147483646 h 535"/>
              <a:gd name="T4" fmla="*/ 2147483646 w 535"/>
              <a:gd name="T5" fmla="*/ 2147483646 h 535"/>
              <a:gd name="T6" fmla="*/ 2147483646 w 535"/>
              <a:gd name="T7" fmla="*/ 0 h 535"/>
              <a:gd name="T8" fmla="*/ 0 60000 65536"/>
              <a:gd name="T9" fmla="*/ 0 60000 65536"/>
              <a:gd name="T10" fmla="*/ 0 60000 65536"/>
              <a:gd name="T11" fmla="*/ 0 60000 65536"/>
              <a:gd name="T12" fmla="*/ 0 w 535"/>
              <a:gd name="T13" fmla="*/ 0 h 535"/>
              <a:gd name="T14" fmla="*/ 535 w 535"/>
              <a:gd name="T15" fmla="*/ 535 h 535"/>
            </a:gdLst>
            <a:ahLst/>
            <a:cxnLst>
              <a:cxn ang="T8">
                <a:pos x="T0" y="T1"/>
              </a:cxn>
              <a:cxn ang="T9">
                <a:pos x="T2" y="T3"/>
              </a:cxn>
              <a:cxn ang="T10">
                <a:pos x="T4" y="T5"/>
              </a:cxn>
              <a:cxn ang="T11">
                <a:pos x="T6" y="T7"/>
              </a:cxn>
            </a:cxnLst>
            <a:rect l="T12" t="T13" r="T14" b="T15"/>
            <a:pathLst>
              <a:path w="535" h="535">
                <a:moveTo>
                  <a:pt x="534" y="0"/>
                </a:moveTo>
                <a:lnTo>
                  <a:pt x="0" y="534"/>
                </a:lnTo>
                <a:lnTo>
                  <a:pt x="534" y="534"/>
                </a:lnTo>
                <a:lnTo>
                  <a:pt x="534" y="0"/>
                </a:lnTo>
              </a:path>
            </a:pathLst>
          </a:custGeom>
          <a:solidFill>
            <a:srgbClr val="DADAD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46" name="Freeform 22"/>
          <p:cNvSpPr>
            <a:spLocks/>
          </p:cNvSpPr>
          <p:nvPr/>
        </p:nvSpPr>
        <p:spPr bwMode="auto">
          <a:xfrm>
            <a:off x="1219200" y="3313113"/>
            <a:ext cx="849313" cy="849312"/>
          </a:xfrm>
          <a:custGeom>
            <a:avLst/>
            <a:gdLst>
              <a:gd name="T0" fmla="*/ 2147483646 w 535"/>
              <a:gd name="T1" fmla="*/ 0 h 535"/>
              <a:gd name="T2" fmla="*/ 0 w 535"/>
              <a:gd name="T3" fmla="*/ 2147483646 h 535"/>
              <a:gd name="T4" fmla="*/ 2147483646 w 535"/>
              <a:gd name="T5" fmla="*/ 2147483646 h 535"/>
              <a:gd name="T6" fmla="*/ 2147483646 w 535"/>
              <a:gd name="T7" fmla="*/ 0 h 535"/>
              <a:gd name="T8" fmla="*/ 0 60000 65536"/>
              <a:gd name="T9" fmla="*/ 0 60000 65536"/>
              <a:gd name="T10" fmla="*/ 0 60000 65536"/>
              <a:gd name="T11" fmla="*/ 0 60000 65536"/>
              <a:gd name="T12" fmla="*/ 0 w 535"/>
              <a:gd name="T13" fmla="*/ 0 h 535"/>
              <a:gd name="T14" fmla="*/ 535 w 535"/>
              <a:gd name="T15" fmla="*/ 535 h 535"/>
            </a:gdLst>
            <a:ahLst/>
            <a:cxnLst>
              <a:cxn ang="T8">
                <a:pos x="T0" y="T1"/>
              </a:cxn>
              <a:cxn ang="T9">
                <a:pos x="T2" y="T3"/>
              </a:cxn>
              <a:cxn ang="T10">
                <a:pos x="T4" y="T5"/>
              </a:cxn>
              <a:cxn ang="T11">
                <a:pos x="T6" y="T7"/>
              </a:cxn>
            </a:cxnLst>
            <a:rect l="T12" t="T13" r="T14" b="T15"/>
            <a:pathLst>
              <a:path w="535" h="535">
                <a:moveTo>
                  <a:pt x="534" y="0"/>
                </a:moveTo>
                <a:lnTo>
                  <a:pt x="0" y="534"/>
                </a:lnTo>
                <a:lnTo>
                  <a:pt x="534" y="534"/>
                </a:lnTo>
                <a:lnTo>
                  <a:pt x="534" y="0"/>
                </a:lnTo>
              </a:path>
            </a:pathLst>
          </a:custGeom>
          <a:solidFill>
            <a:srgbClr val="DADAD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47" name="Rectangle 23"/>
          <p:cNvSpPr>
            <a:spLocks noChangeArrowheads="1"/>
          </p:cNvSpPr>
          <p:nvPr/>
        </p:nvSpPr>
        <p:spPr bwMode="auto">
          <a:xfrm>
            <a:off x="1323975" y="3416300"/>
            <a:ext cx="633413" cy="639763"/>
          </a:xfrm>
          <a:prstGeom prst="rect">
            <a:avLst/>
          </a:prstGeom>
          <a:solidFill>
            <a:srgbClr val="91919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248" name="Freeform 24"/>
          <p:cNvSpPr>
            <a:spLocks/>
          </p:cNvSpPr>
          <p:nvPr/>
        </p:nvSpPr>
        <p:spPr bwMode="auto">
          <a:xfrm>
            <a:off x="2066925" y="3313113"/>
            <a:ext cx="850900" cy="849312"/>
          </a:xfrm>
          <a:custGeom>
            <a:avLst/>
            <a:gdLst>
              <a:gd name="T0" fmla="*/ 2147483646 w 536"/>
              <a:gd name="T1" fmla="*/ 0 h 535"/>
              <a:gd name="T2" fmla="*/ 0 w 536"/>
              <a:gd name="T3" fmla="*/ 2147483646 h 535"/>
              <a:gd name="T4" fmla="*/ 2147483646 w 536"/>
              <a:gd name="T5" fmla="*/ 2147483646 h 535"/>
              <a:gd name="T6" fmla="*/ 2147483646 w 536"/>
              <a:gd name="T7" fmla="*/ 0 h 535"/>
              <a:gd name="T8" fmla="*/ 0 60000 65536"/>
              <a:gd name="T9" fmla="*/ 0 60000 65536"/>
              <a:gd name="T10" fmla="*/ 0 60000 65536"/>
              <a:gd name="T11" fmla="*/ 0 60000 65536"/>
              <a:gd name="T12" fmla="*/ 0 w 536"/>
              <a:gd name="T13" fmla="*/ 0 h 535"/>
              <a:gd name="T14" fmla="*/ 536 w 536"/>
              <a:gd name="T15" fmla="*/ 535 h 535"/>
            </a:gdLst>
            <a:ahLst/>
            <a:cxnLst>
              <a:cxn ang="T8">
                <a:pos x="T0" y="T1"/>
              </a:cxn>
              <a:cxn ang="T9">
                <a:pos x="T2" y="T3"/>
              </a:cxn>
              <a:cxn ang="T10">
                <a:pos x="T4" y="T5"/>
              </a:cxn>
              <a:cxn ang="T11">
                <a:pos x="T6" y="T7"/>
              </a:cxn>
            </a:cxnLst>
            <a:rect l="T12" t="T13" r="T14" b="T15"/>
            <a:pathLst>
              <a:path w="536" h="535">
                <a:moveTo>
                  <a:pt x="535" y="0"/>
                </a:moveTo>
                <a:lnTo>
                  <a:pt x="0" y="534"/>
                </a:lnTo>
                <a:lnTo>
                  <a:pt x="535" y="534"/>
                </a:lnTo>
                <a:lnTo>
                  <a:pt x="535" y="0"/>
                </a:lnTo>
              </a:path>
            </a:pathLst>
          </a:custGeom>
          <a:solidFill>
            <a:srgbClr val="DADAD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49" name="Rectangle 25"/>
          <p:cNvSpPr>
            <a:spLocks noChangeArrowheads="1"/>
          </p:cNvSpPr>
          <p:nvPr/>
        </p:nvSpPr>
        <p:spPr bwMode="auto">
          <a:xfrm>
            <a:off x="2171700" y="3416300"/>
            <a:ext cx="635000" cy="639763"/>
          </a:xfrm>
          <a:prstGeom prst="rect">
            <a:avLst/>
          </a:prstGeom>
          <a:solidFill>
            <a:srgbClr val="91919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250" name="Freeform 26"/>
          <p:cNvSpPr>
            <a:spLocks/>
          </p:cNvSpPr>
          <p:nvPr/>
        </p:nvSpPr>
        <p:spPr bwMode="auto">
          <a:xfrm>
            <a:off x="2916238" y="4160838"/>
            <a:ext cx="849312" cy="849312"/>
          </a:xfrm>
          <a:custGeom>
            <a:avLst/>
            <a:gdLst>
              <a:gd name="T0" fmla="*/ 2147483646 w 535"/>
              <a:gd name="T1" fmla="*/ 0 h 535"/>
              <a:gd name="T2" fmla="*/ 0 w 535"/>
              <a:gd name="T3" fmla="*/ 2147483646 h 535"/>
              <a:gd name="T4" fmla="*/ 2147483646 w 535"/>
              <a:gd name="T5" fmla="*/ 2147483646 h 535"/>
              <a:gd name="T6" fmla="*/ 2147483646 w 535"/>
              <a:gd name="T7" fmla="*/ 0 h 535"/>
              <a:gd name="T8" fmla="*/ 0 60000 65536"/>
              <a:gd name="T9" fmla="*/ 0 60000 65536"/>
              <a:gd name="T10" fmla="*/ 0 60000 65536"/>
              <a:gd name="T11" fmla="*/ 0 60000 65536"/>
              <a:gd name="T12" fmla="*/ 0 w 535"/>
              <a:gd name="T13" fmla="*/ 0 h 535"/>
              <a:gd name="T14" fmla="*/ 535 w 535"/>
              <a:gd name="T15" fmla="*/ 535 h 535"/>
            </a:gdLst>
            <a:ahLst/>
            <a:cxnLst>
              <a:cxn ang="T8">
                <a:pos x="T0" y="T1"/>
              </a:cxn>
              <a:cxn ang="T9">
                <a:pos x="T2" y="T3"/>
              </a:cxn>
              <a:cxn ang="T10">
                <a:pos x="T4" y="T5"/>
              </a:cxn>
              <a:cxn ang="T11">
                <a:pos x="T6" y="T7"/>
              </a:cxn>
            </a:cxnLst>
            <a:rect l="T12" t="T13" r="T14" b="T15"/>
            <a:pathLst>
              <a:path w="535" h="535">
                <a:moveTo>
                  <a:pt x="534" y="0"/>
                </a:moveTo>
                <a:lnTo>
                  <a:pt x="0" y="534"/>
                </a:lnTo>
                <a:lnTo>
                  <a:pt x="534" y="534"/>
                </a:lnTo>
                <a:lnTo>
                  <a:pt x="534" y="0"/>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51" name="Freeform 27"/>
          <p:cNvSpPr>
            <a:spLocks/>
          </p:cNvSpPr>
          <p:nvPr/>
        </p:nvSpPr>
        <p:spPr bwMode="auto">
          <a:xfrm>
            <a:off x="2916238" y="4160838"/>
            <a:ext cx="849312" cy="849312"/>
          </a:xfrm>
          <a:custGeom>
            <a:avLst/>
            <a:gdLst>
              <a:gd name="T0" fmla="*/ 0 w 535"/>
              <a:gd name="T1" fmla="*/ 2147483646 h 535"/>
              <a:gd name="T2" fmla="*/ 2147483646 w 535"/>
              <a:gd name="T3" fmla="*/ 0 h 535"/>
              <a:gd name="T4" fmla="*/ 0 w 535"/>
              <a:gd name="T5" fmla="*/ 0 h 535"/>
              <a:gd name="T6" fmla="*/ 0 w 535"/>
              <a:gd name="T7" fmla="*/ 2147483646 h 535"/>
              <a:gd name="T8" fmla="*/ 0 60000 65536"/>
              <a:gd name="T9" fmla="*/ 0 60000 65536"/>
              <a:gd name="T10" fmla="*/ 0 60000 65536"/>
              <a:gd name="T11" fmla="*/ 0 60000 65536"/>
              <a:gd name="T12" fmla="*/ 0 w 535"/>
              <a:gd name="T13" fmla="*/ 0 h 535"/>
              <a:gd name="T14" fmla="*/ 535 w 535"/>
              <a:gd name="T15" fmla="*/ 535 h 535"/>
            </a:gdLst>
            <a:ahLst/>
            <a:cxnLst>
              <a:cxn ang="T8">
                <a:pos x="T0" y="T1"/>
              </a:cxn>
              <a:cxn ang="T9">
                <a:pos x="T2" y="T3"/>
              </a:cxn>
              <a:cxn ang="T10">
                <a:pos x="T4" y="T5"/>
              </a:cxn>
              <a:cxn ang="T11">
                <a:pos x="T6" y="T7"/>
              </a:cxn>
            </a:cxnLst>
            <a:rect l="T12" t="T13" r="T14" b="T15"/>
            <a:pathLst>
              <a:path w="535" h="535">
                <a:moveTo>
                  <a:pt x="0" y="534"/>
                </a:moveTo>
                <a:lnTo>
                  <a:pt x="534" y="0"/>
                </a:lnTo>
                <a:lnTo>
                  <a:pt x="0" y="0"/>
                </a:lnTo>
                <a:lnTo>
                  <a:pt x="0" y="534"/>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52" name="Rectangle 28"/>
          <p:cNvSpPr>
            <a:spLocks noChangeArrowheads="1"/>
          </p:cNvSpPr>
          <p:nvPr/>
        </p:nvSpPr>
        <p:spPr bwMode="auto">
          <a:xfrm>
            <a:off x="3019425" y="4264025"/>
            <a:ext cx="641350" cy="635000"/>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253" name="Freeform 29"/>
          <p:cNvSpPr>
            <a:spLocks/>
          </p:cNvSpPr>
          <p:nvPr/>
        </p:nvSpPr>
        <p:spPr bwMode="auto">
          <a:xfrm>
            <a:off x="2066925" y="4160838"/>
            <a:ext cx="850900" cy="849312"/>
          </a:xfrm>
          <a:custGeom>
            <a:avLst/>
            <a:gdLst>
              <a:gd name="T0" fmla="*/ 2147483646 w 536"/>
              <a:gd name="T1" fmla="*/ 0 h 535"/>
              <a:gd name="T2" fmla="*/ 0 w 536"/>
              <a:gd name="T3" fmla="*/ 2147483646 h 535"/>
              <a:gd name="T4" fmla="*/ 2147483646 w 536"/>
              <a:gd name="T5" fmla="*/ 2147483646 h 535"/>
              <a:gd name="T6" fmla="*/ 2147483646 w 536"/>
              <a:gd name="T7" fmla="*/ 0 h 535"/>
              <a:gd name="T8" fmla="*/ 0 60000 65536"/>
              <a:gd name="T9" fmla="*/ 0 60000 65536"/>
              <a:gd name="T10" fmla="*/ 0 60000 65536"/>
              <a:gd name="T11" fmla="*/ 0 60000 65536"/>
              <a:gd name="T12" fmla="*/ 0 w 536"/>
              <a:gd name="T13" fmla="*/ 0 h 535"/>
              <a:gd name="T14" fmla="*/ 536 w 536"/>
              <a:gd name="T15" fmla="*/ 535 h 535"/>
            </a:gdLst>
            <a:ahLst/>
            <a:cxnLst>
              <a:cxn ang="T8">
                <a:pos x="T0" y="T1"/>
              </a:cxn>
              <a:cxn ang="T9">
                <a:pos x="T2" y="T3"/>
              </a:cxn>
              <a:cxn ang="T10">
                <a:pos x="T4" y="T5"/>
              </a:cxn>
              <a:cxn ang="T11">
                <a:pos x="T6" y="T7"/>
              </a:cxn>
            </a:cxnLst>
            <a:rect l="T12" t="T13" r="T14" b="T15"/>
            <a:pathLst>
              <a:path w="536" h="535">
                <a:moveTo>
                  <a:pt x="535" y="0"/>
                </a:moveTo>
                <a:lnTo>
                  <a:pt x="0" y="534"/>
                </a:lnTo>
                <a:lnTo>
                  <a:pt x="535" y="534"/>
                </a:lnTo>
                <a:lnTo>
                  <a:pt x="535" y="0"/>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54" name="Freeform 30"/>
          <p:cNvSpPr>
            <a:spLocks/>
          </p:cNvSpPr>
          <p:nvPr/>
        </p:nvSpPr>
        <p:spPr bwMode="auto">
          <a:xfrm>
            <a:off x="2066925" y="4160838"/>
            <a:ext cx="850900" cy="849312"/>
          </a:xfrm>
          <a:custGeom>
            <a:avLst/>
            <a:gdLst>
              <a:gd name="T0" fmla="*/ 0 w 536"/>
              <a:gd name="T1" fmla="*/ 2147483646 h 535"/>
              <a:gd name="T2" fmla="*/ 2147483646 w 536"/>
              <a:gd name="T3" fmla="*/ 0 h 535"/>
              <a:gd name="T4" fmla="*/ 0 w 536"/>
              <a:gd name="T5" fmla="*/ 0 h 535"/>
              <a:gd name="T6" fmla="*/ 0 w 536"/>
              <a:gd name="T7" fmla="*/ 2147483646 h 535"/>
              <a:gd name="T8" fmla="*/ 0 60000 65536"/>
              <a:gd name="T9" fmla="*/ 0 60000 65536"/>
              <a:gd name="T10" fmla="*/ 0 60000 65536"/>
              <a:gd name="T11" fmla="*/ 0 60000 65536"/>
              <a:gd name="T12" fmla="*/ 0 w 536"/>
              <a:gd name="T13" fmla="*/ 0 h 535"/>
              <a:gd name="T14" fmla="*/ 536 w 536"/>
              <a:gd name="T15" fmla="*/ 535 h 535"/>
            </a:gdLst>
            <a:ahLst/>
            <a:cxnLst>
              <a:cxn ang="T8">
                <a:pos x="T0" y="T1"/>
              </a:cxn>
              <a:cxn ang="T9">
                <a:pos x="T2" y="T3"/>
              </a:cxn>
              <a:cxn ang="T10">
                <a:pos x="T4" y="T5"/>
              </a:cxn>
              <a:cxn ang="T11">
                <a:pos x="T6" y="T7"/>
              </a:cxn>
            </a:cxnLst>
            <a:rect l="T12" t="T13" r="T14" b="T15"/>
            <a:pathLst>
              <a:path w="536" h="535">
                <a:moveTo>
                  <a:pt x="0" y="534"/>
                </a:moveTo>
                <a:lnTo>
                  <a:pt x="535" y="0"/>
                </a:lnTo>
                <a:lnTo>
                  <a:pt x="0" y="0"/>
                </a:lnTo>
                <a:lnTo>
                  <a:pt x="0" y="534"/>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55" name="Rectangle 31"/>
          <p:cNvSpPr>
            <a:spLocks noChangeArrowheads="1"/>
          </p:cNvSpPr>
          <p:nvPr/>
        </p:nvSpPr>
        <p:spPr bwMode="auto">
          <a:xfrm>
            <a:off x="2171700" y="4264025"/>
            <a:ext cx="635000" cy="635000"/>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256" name="Freeform 32"/>
          <p:cNvSpPr>
            <a:spLocks/>
          </p:cNvSpPr>
          <p:nvPr/>
        </p:nvSpPr>
        <p:spPr bwMode="auto">
          <a:xfrm>
            <a:off x="3763963" y="2946400"/>
            <a:ext cx="319087" cy="368300"/>
          </a:xfrm>
          <a:custGeom>
            <a:avLst/>
            <a:gdLst>
              <a:gd name="T0" fmla="*/ 0 w 201"/>
              <a:gd name="T1" fmla="*/ 2147483646 h 232"/>
              <a:gd name="T2" fmla="*/ 0 w 201"/>
              <a:gd name="T3" fmla="*/ 2147483646 h 232"/>
              <a:gd name="T4" fmla="*/ 2147483646 w 201"/>
              <a:gd name="T5" fmla="*/ 2147483646 h 232"/>
              <a:gd name="T6" fmla="*/ 2147483646 w 201"/>
              <a:gd name="T7" fmla="*/ 0 h 232"/>
              <a:gd name="T8" fmla="*/ 0 w 201"/>
              <a:gd name="T9" fmla="*/ 2147483646 h 232"/>
              <a:gd name="T10" fmla="*/ 0 60000 65536"/>
              <a:gd name="T11" fmla="*/ 0 60000 65536"/>
              <a:gd name="T12" fmla="*/ 0 60000 65536"/>
              <a:gd name="T13" fmla="*/ 0 60000 65536"/>
              <a:gd name="T14" fmla="*/ 0 60000 65536"/>
              <a:gd name="T15" fmla="*/ 0 w 201"/>
              <a:gd name="T16" fmla="*/ 0 h 232"/>
              <a:gd name="T17" fmla="*/ 201 w 201"/>
              <a:gd name="T18" fmla="*/ 232 h 232"/>
            </a:gdLst>
            <a:ahLst/>
            <a:cxnLst>
              <a:cxn ang="T10">
                <a:pos x="T0" y="T1"/>
              </a:cxn>
              <a:cxn ang="T11">
                <a:pos x="T2" y="T3"/>
              </a:cxn>
              <a:cxn ang="T12">
                <a:pos x="T4" y="T5"/>
              </a:cxn>
              <a:cxn ang="T13">
                <a:pos x="T6" y="T7"/>
              </a:cxn>
              <a:cxn ang="T14">
                <a:pos x="T8" y="T9"/>
              </a:cxn>
            </a:cxnLst>
            <a:rect l="T15" t="T16" r="T17" b="T18"/>
            <a:pathLst>
              <a:path w="201" h="232">
                <a:moveTo>
                  <a:pt x="0" y="198"/>
                </a:moveTo>
                <a:lnTo>
                  <a:pt x="0" y="231"/>
                </a:lnTo>
                <a:lnTo>
                  <a:pt x="200" y="33"/>
                </a:lnTo>
                <a:lnTo>
                  <a:pt x="200" y="0"/>
                </a:lnTo>
                <a:lnTo>
                  <a:pt x="0" y="198"/>
                </a:lnTo>
              </a:path>
            </a:pathLst>
          </a:custGeom>
          <a:solidFill>
            <a:srgbClr val="00279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57" name="Freeform 33"/>
          <p:cNvSpPr>
            <a:spLocks/>
          </p:cNvSpPr>
          <p:nvPr/>
        </p:nvSpPr>
        <p:spPr bwMode="auto">
          <a:xfrm>
            <a:off x="3868738" y="2317750"/>
            <a:ext cx="214312" cy="838200"/>
          </a:xfrm>
          <a:custGeom>
            <a:avLst/>
            <a:gdLst>
              <a:gd name="T0" fmla="*/ 0 w 135"/>
              <a:gd name="T1" fmla="*/ 2147483646 h 528"/>
              <a:gd name="T2" fmla="*/ 0 w 135"/>
              <a:gd name="T3" fmla="*/ 2147483646 h 528"/>
              <a:gd name="T4" fmla="*/ 2147483646 w 135"/>
              <a:gd name="T5" fmla="*/ 0 h 528"/>
              <a:gd name="T6" fmla="*/ 2147483646 w 135"/>
              <a:gd name="T7" fmla="*/ 2147483646 h 528"/>
              <a:gd name="T8" fmla="*/ 0 w 135"/>
              <a:gd name="T9" fmla="*/ 2147483646 h 528"/>
              <a:gd name="T10" fmla="*/ 0 60000 65536"/>
              <a:gd name="T11" fmla="*/ 0 60000 65536"/>
              <a:gd name="T12" fmla="*/ 0 60000 65536"/>
              <a:gd name="T13" fmla="*/ 0 60000 65536"/>
              <a:gd name="T14" fmla="*/ 0 60000 65536"/>
              <a:gd name="T15" fmla="*/ 0 w 135"/>
              <a:gd name="T16" fmla="*/ 0 h 528"/>
              <a:gd name="T17" fmla="*/ 135 w 135"/>
              <a:gd name="T18" fmla="*/ 528 h 528"/>
            </a:gdLst>
            <a:ahLst/>
            <a:cxnLst>
              <a:cxn ang="T10">
                <a:pos x="T0" y="T1"/>
              </a:cxn>
              <a:cxn ang="T11">
                <a:pos x="T2" y="T3"/>
              </a:cxn>
              <a:cxn ang="T12">
                <a:pos x="T4" y="T5"/>
              </a:cxn>
              <a:cxn ang="T13">
                <a:pos x="T6" y="T7"/>
              </a:cxn>
              <a:cxn ang="T14">
                <a:pos x="T8" y="T9"/>
              </a:cxn>
            </a:cxnLst>
            <a:rect l="T15" t="T16" r="T17" b="T18"/>
            <a:pathLst>
              <a:path w="135" h="528">
                <a:moveTo>
                  <a:pt x="0" y="527"/>
                </a:moveTo>
                <a:lnTo>
                  <a:pt x="0" y="132"/>
                </a:lnTo>
                <a:lnTo>
                  <a:pt x="134" y="0"/>
                </a:lnTo>
                <a:lnTo>
                  <a:pt x="134" y="395"/>
                </a:lnTo>
                <a:lnTo>
                  <a:pt x="0" y="527"/>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58" name="Freeform 34"/>
          <p:cNvSpPr>
            <a:spLocks/>
          </p:cNvSpPr>
          <p:nvPr/>
        </p:nvSpPr>
        <p:spPr bwMode="auto">
          <a:xfrm>
            <a:off x="3763963" y="2476500"/>
            <a:ext cx="106362" cy="838200"/>
          </a:xfrm>
          <a:custGeom>
            <a:avLst/>
            <a:gdLst>
              <a:gd name="T0" fmla="*/ 0 w 67"/>
              <a:gd name="T1" fmla="*/ 0 h 528"/>
              <a:gd name="T2" fmla="*/ 0 w 67"/>
              <a:gd name="T3" fmla="*/ 2147483646 h 528"/>
              <a:gd name="T4" fmla="*/ 2147483646 w 67"/>
              <a:gd name="T5" fmla="*/ 2147483646 h 528"/>
              <a:gd name="T6" fmla="*/ 2147483646 w 67"/>
              <a:gd name="T7" fmla="*/ 2147483646 h 528"/>
              <a:gd name="T8" fmla="*/ 0 w 67"/>
              <a:gd name="T9" fmla="*/ 0 h 528"/>
              <a:gd name="T10" fmla="*/ 0 60000 65536"/>
              <a:gd name="T11" fmla="*/ 0 60000 65536"/>
              <a:gd name="T12" fmla="*/ 0 60000 65536"/>
              <a:gd name="T13" fmla="*/ 0 60000 65536"/>
              <a:gd name="T14" fmla="*/ 0 60000 65536"/>
              <a:gd name="T15" fmla="*/ 0 w 67"/>
              <a:gd name="T16" fmla="*/ 0 h 528"/>
              <a:gd name="T17" fmla="*/ 67 w 67"/>
              <a:gd name="T18" fmla="*/ 528 h 528"/>
            </a:gdLst>
            <a:ahLst/>
            <a:cxnLst>
              <a:cxn ang="T10">
                <a:pos x="T0" y="T1"/>
              </a:cxn>
              <a:cxn ang="T11">
                <a:pos x="T2" y="T3"/>
              </a:cxn>
              <a:cxn ang="T12">
                <a:pos x="T4" y="T5"/>
              </a:cxn>
              <a:cxn ang="T13">
                <a:pos x="T6" y="T7"/>
              </a:cxn>
              <a:cxn ang="T14">
                <a:pos x="T8" y="T9"/>
              </a:cxn>
            </a:cxnLst>
            <a:rect l="T15" t="T16" r="T17" b="T18"/>
            <a:pathLst>
              <a:path w="67" h="528">
                <a:moveTo>
                  <a:pt x="0" y="0"/>
                </a:moveTo>
                <a:lnTo>
                  <a:pt x="0" y="527"/>
                </a:lnTo>
                <a:lnTo>
                  <a:pt x="66" y="428"/>
                </a:lnTo>
                <a:lnTo>
                  <a:pt x="66" y="33"/>
                </a:lnTo>
                <a:lnTo>
                  <a:pt x="0" y="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59" name="Freeform 35"/>
          <p:cNvSpPr>
            <a:spLocks/>
          </p:cNvSpPr>
          <p:nvPr/>
        </p:nvSpPr>
        <p:spPr bwMode="auto">
          <a:xfrm>
            <a:off x="3763963" y="2159000"/>
            <a:ext cx="319087" cy="368300"/>
          </a:xfrm>
          <a:custGeom>
            <a:avLst/>
            <a:gdLst>
              <a:gd name="T0" fmla="*/ 0 w 201"/>
              <a:gd name="T1" fmla="*/ 2147483646 h 232"/>
              <a:gd name="T2" fmla="*/ 2147483646 w 201"/>
              <a:gd name="T3" fmla="*/ 0 h 232"/>
              <a:gd name="T4" fmla="*/ 2147483646 w 201"/>
              <a:gd name="T5" fmla="*/ 2147483646 h 232"/>
              <a:gd name="T6" fmla="*/ 2147483646 w 201"/>
              <a:gd name="T7" fmla="*/ 2147483646 h 232"/>
              <a:gd name="T8" fmla="*/ 0 w 201"/>
              <a:gd name="T9" fmla="*/ 2147483646 h 232"/>
              <a:gd name="T10" fmla="*/ 0 60000 65536"/>
              <a:gd name="T11" fmla="*/ 0 60000 65536"/>
              <a:gd name="T12" fmla="*/ 0 60000 65536"/>
              <a:gd name="T13" fmla="*/ 0 60000 65536"/>
              <a:gd name="T14" fmla="*/ 0 60000 65536"/>
              <a:gd name="T15" fmla="*/ 0 w 201"/>
              <a:gd name="T16" fmla="*/ 0 h 232"/>
              <a:gd name="T17" fmla="*/ 201 w 201"/>
              <a:gd name="T18" fmla="*/ 232 h 232"/>
            </a:gdLst>
            <a:ahLst/>
            <a:cxnLst>
              <a:cxn ang="T10">
                <a:pos x="T0" y="T1"/>
              </a:cxn>
              <a:cxn ang="T11">
                <a:pos x="T2" y="T3"/>
              </a:cxn>
              <a:cxn ang="T12">
                <a:pos x="T4" y="T5"/>
              </a:cxn>
              <a:cxn ang="T13">
                <a:pos x="T6" y="T7"/>
              </a:cxn>
              <a:cxn ang="T14">
                <a:pos x="T8" y="T9"/>
              </a:cxn>
            </a:cxnLst>
            <a:rect l="T15" t="T16" r="T17" b="T18"/>
            <a:pathLst>
              <a:path w="201" h="232">
                <a:moveTo>
                  <a:pt x="0" y="198"/>
                </a:moveTo>
                <a:lnTo>
                  <a:pt x="200" y="0"/>
                </a:lnTo>
                <a:lnTo>
                  <a:pt x="200" y="99"/>
                </a:lnTo>
                <a:lnTo>
                  <a:pt x="67" y="231"/>
                </a:lnTo>
                <a:lnTo>
                  <a:pt x="0" y="198"/>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60" name="Freeform 36"/>
          <p:cNvSpPr>
            <a:spLocks/>
          </p:cNvSpPr>
          <p:nvPr/>
        </p:nvSpPr>
        <p:spPr bwMode="auto">
          <a:xfrm>
            <a:off x="3074988" y="2159000"/>
            <a:ext cx="844550" cy="214313"/>
          </a:xfrm>
          <a:custGeom>
            <a:avLst/>
            <a:gdLst>
              <a:gd name="T0" fmla="*/ 0 w 532"/>
              <a:gd name="T1" fmla="*/ 2147483646 h 135"/>
              <a:gd name="T2" fmla="*/ 2147483646 w 532"/>
              <a:gd name="T3" fmla="*/ 2147483646 h 135"/>
              <a:gd name="T4" fmla="*/ 2147483646 w 532"/>
              <a:gd name="T5" fmla="*/ 0 h 135"/>
              <a:gd name="T6" fmla="*/ 2147483646 w 532"/>
              <a:gd name="T7" fmla="*/ 0 h 135"/>
              <a:gd name="T8" fmla="*/ 0 w 532"/>
              <a:gd name="T9" fmla="*/ 2147483646 h 135"/>
              <a:gd name="T10" fmla="*/ 0 60000 65536"/>
              <a:gd name="T11" fmla="*/ 0 60000 65536"/>
              <a:gd name="T12" fmla="*/ 0 60000 65536"/>
              <a:gd name="T13" fmla="*/ 0 60000 65536"/>
              <a:gd name="T14" fmla="*/ 0 60000 65536"/>
              <a:gd name="T15" fmla="*/ 0 w 532"/>
              <a:gd name="T16" fmla="*/ 0 h 135"/>
              <a:gd name="T17" fmla="*/ 532 w 532"/>
              <a:gd name="T18" fmla="*/ 135 h 135"/>
            </a:gdLst>
            <a:ahLst/>
            <a:cxnLst>
              <a:cxn ang="T10">
                <a:pos x="T0" y="T1"/>
              </a:cxn>
              <a:cxn ang="T11">
                <a:pos x="T2" y="T3"/>
              </a:cxn>
              <a:cxn ang="T12">
                <a:pos x="T4" y="T5"/>
              </a:cxn>
              <a:cxn ang="T13">
                <a:pos x="T6" y="T7"/>
              </a:cxn>
              <a:cxn ang="T14">
                <a:pos x="T8" y="T9"/>
              </a:cxn>
            </a:cxnLst>
            <a:rect l="T15" t="T16" r="T17" b="T18"/>
            <a:pathLst>
              <a:path w="532" h="135">
                <a:moveTo>
                  <a:pt x="0" y="134"/>
                </a:moveTo>
                <a:lnTo>
                  <a:pt x="398" y="134"/>
                </a:lnTo>
                <a:lnTo>
                  <a:pt x="531" y="0"/>
                </a:lnTo>
                <a:lnTo>
                  <a:pt x="133" y="0"/>
                </a:lnTo>
                <a:lnTo>
                  <a:pt x="0" y="134"/>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61" name="Freeform 37"/>
          <p:cNvSpPr>
            <a:spLocks/>
          </p:cNvSpPr>
          <p:nvPr/>
        </p:nvSpPr>
        <p:spPr bwMode="auto">
          <a:xfrm>
            <a:off x="2916238" y="2159000"/>
            <a:ext cx="373062" cy="319088"/>
          </a:xfrm>
          <a:custGeom>
            <a:avLst/>
            <a:gdLst>
              <a:gd name="T0" fmla="*/ 0 w 235"/>
              <a:gd name="T1" fmla="*/ 2147483646 h 201"/>
              <a:gd name="T2" fmla="*/ 2147483646 w 235"/>
              <a:gd name="T3" fmla="*/ 2147483646 h 201"/>
              <a:gd name="T4" fmla="*/ 2147483646 w 235"/>
              <a:gd name="T5" fmla="*/ 0 h 201"/>
              <a:gd name="T6" fmla="*/ 2147483646 w 235"/>
              <a:gd name="T7" fmla="*/ 0 h 201"/>
              <a:gd name="T8" fmla="*/ 0 w 235"/>
              <a:gd name="T9" fmla="*/ 2147483646 h 201"/>
              <a:gd name="T10" fmla="*/ 0 60000 65536"/>
              <a:gd name="T11" fmla="*/ 0 60000 65536"/>
              <a:gd name="T12" fmla="*/ 0 60000 65536"/>
              <a:gd name="T13" fmla="*/ 0 60000 65536"/>
              <a:gd name="T14" fmla="*/ 0 60000 65536"/>
              <a:gd name="T15" fmla="*/ 0 w 235"/>
              <a:gd name="T16" fmla="*/ 0 h 201"/>
              <a:gd name="T17" fmla="*/ 235 w 235"/>
              <a:gd name="T18" fmla="*/ 201 h 201"/>
            </a:gdLst>
            <a:ahLst/>
            <a:cxnLst>
              <a:cxn ang="T10">
                <a:pos x="T0" y="T1"/>
              </a:cxn>
              <a:cxn ang="T11">
                <a:pos x="T2" y="T3"/>
              </a:cxn>
              <a:cxn ang="T12">
                <a:pos x="T4" y="T5"/>
              </a:cxn>
              <a:cxn ang="T13">
                <a:pos x="T6" y="T7"/>
              </a:cxn>
              <a:cxn ang="T14">
                <a:pos x="T8" y="T9"/>
              </a:cxn>
            </a:cxnLst>
            <a:rect l="T15" t="T16" r="T17" b="T18"/>
            <a:pathLst>
              <a:path w="235" h="201">
                <a:moveTo>
                  <a:pt x="0" y="200"/>
                </a:moveTo>
                <a:lnTo>
                  <a:pt x="100" y="133"/>
                </a:lnTo>
                <a:lnTo>
                  <a:pt x="234" y="0"/>
                </a:lnTo>
                <a:lnTo>
                  <a:pt x="201" y="0"/>
                </a:lnTo>
                <a:lnTo>
                  <a:pt x="0" y="20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62" name="Freeform 38"/>
          <p:cNvSpPr>
            <a:spLocks/>
          </p:cNvSpPr>
          <p:nvPr/>
        </p:nvSpPr>
        <p:spPr bwMode="auto">
          <a:xfrm>
            <a:off x="3709988" y="2159000"/>
            <a:ext cx="373062" cy="319088"/>
          </a:xfrm>
          <a:custGeom>
            <a:avLst/>
            <a:gdLst>
              <a:gd name="T0" fmla="*/ 2147483646 w 235"/>
              <a:gd name="T1" fmla="*/ 2147483646 h 201"/>
              <a:gd name="T2" fmla="*/ 0 w 235"/>
              <a:gd name="T3" fmla="*/ 2147483646 h 201"/>
              <a:gd name="T4" fmla="*/ 2147483646 w 235"/>
              <a:gd name="T5" fmla="*/ 0 h 201"/>
              <a:gd name="T6" fmla="*/ 2147483646 w 235"/>
              <a:gd name="T7" fmla="*/ 0 h 201"/>
              <a:gd name="T8" fmla="*/ 2147483646 w 235"/>
              <a:gd name="T9" fmla="*/ 2147483646 h 201"/>
              <a:gd name="T10" fmla="*/ 0 60000 65536"/>
              <a:gd name="T11" fmla="*/ 0 60000 65536"/>
              <a:gd name="T12" fmla="*/ 0 60000 65536"/>
              <a:gd name="T13" fmla="*/ 0 60000 65536"/>
              <a:gd name="T14" fmla="*/ 0 60000 65536"/>
              <a:gd name="T15" fmla="*/ 0 w 235"/>
              <a:gd name="T16" fmla="*/ 0 h 201"/>
              <a:gd name="T17" fmla="*/ 235 w 235"/>
              <a:gd name="T18" fmla="*/ 201 h 201"/>
            </a:gdLst>
            <a:ahLst/>
            <a:cxnLst>
              <a:cxn ang="T10">
                <a:pos x="T0" y="T1"/>
              </a:cxn>
              <a:cxn ang="T11">
                <a:pos x="T2" y="T3"/>
              </a:cxn>
              <a:cxn ang="T12">
                <a:pos x="T4" y="T5"/>
              </a:cxn>
              <a:cxn ang="T13">
                <a:pos x="T6" y="T7"/>
              </a:cxn>
              <a:cxn ang="T14">
                <a:pos x="T8" y="T9"/>
              </a:cxn>
            </a:cxnLst>
            <a:rect l="T15" t="T16" r="T17" b="T18"/>
            <a:pathLst>
              <a:path w="235" h="201">
                <a:moveTo>
                  <a:pt x="33" y="200"/>
                </a:moveTo>
                <a:lnTo>
                  <a:pt x="0" y="133"/>
                </a:lnTo>
                <a:lnTo>
                  <a:pt x="134" y="0"/>
                </a:lnTo>
                <a:lnTo>
                  <a:pt x="234" y="0"/>
                </a:lnTo>
                <a:lnTo>
                  <a:pt x="33" y="200"/>
                </a:lnTo>
              </a:path>
            </a:pathLst>
          </a:custGeom>
          <a:solidFill>
            <a:srgbClr val="3365F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63" name="Freeform 39"/>
          <p:cNvSpPr>
            <a:spLocks/>
          </p:cNvSpPr>
          <p:nvPr/>
        </p:nvSpPr>
        <p:spPr bwMode="auto">
          <a:xfrm>
            <a:off x="2916238" y="2371725"/>
            <a:ext cx="849312" cy="106363"/>
          </a:xfrm>
          <a:custGeom>
            <a:avLst/>
            <a:gdLst>
              <a:gd name="T0" fmla="*/ 0 w 535"/>
              <a:gd name="T1" fmla="*/ 2147483646 h 67"/>
              <a:gd name="T2" fmla="*/ 2147483646 w 535"/>
              <a:gd name="T3" fmla="*/ 0 h 67"/>
              <a:gd name="T4" fmla="*/ 2147483646 w 535"/>
              <a:gd name="T5" fmla="*/ 0 h 67"/>
              <a:gd name="T6" fmla="*/ 2147483646 w 535"/>
              <a:gd name="T7" fmla="*/ 2147483646 h 67"/>
              <a:gd name="T8" fmla="*/ 0 w 535"/>
              <a:gd name="T9" fmla="*/ 2147483646 h 67"/>
              <a:gd name="T10" fmla="*/ 0 60000 65536"/>
              <a:gd name="T11" fmla="*/ 0 60000 65536"/>
              <a:gd name="T12" fmla="*/ 0 60000 65536"/>
              <a:gd name="T13" fmla="*/ 0 60000 65536"/>
              <a:gd name="T14" fmla="*/ 0 60000 65536"/>
              <a:gd name="T15" fmla="*/ 0 w 535"/>
              <a:gd name="T16" fmla="*/ 0 h 67"/>
              <a:gd name="T17" fmla="*/ 535 w 535"/>
              <a:gd name="T18" fmla="*/ 67 h 67"/>
            </a:gdLst>
            <a:ahLst/>
            <a:cxnLst>
              <a:cxn ang="T10">
                <a:pos x="T0" y="T1"/>
              </a:cxn>
              <a:cxn ang="T11">
                <a:pos x="T2" y="T3"/>
              </a:cxn>
              <a:cxn ang="T12">
                <a:pos x="T4" y="T5"/>
              </a:cxn>
              <a:cxn ang="T13">
                <a:pos x="T6" y="T7"/>
              </a:cxn>
              <a:cxn ang="T14">
                <a:pos x="T8" y="T9"/>
              </a:cxn>
            </a:cxnLst>
            <a:rect l="T15" t="T16" r="T17" b="T18"/>
            <a:pathLst>
              <a:path w="535" h="67">
                <a:moveTo>
                  <a:pt x="0" y="66"/>
                </a:moveTo>
                <a:lnTo>
                  <a:pt x="100" y="0"/>
                </a:lnTo>
                <a:lnTo>
                  <a:pt x="501" y="0"/>
                </a:lnTo>
                <a:lnTo>
                  <a:pt x="534" y="66"/>
                </a:lnTo>
                <a:lnTo>
                  <a:pt x="0" y="66"/>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64" name="Freeform 40"/>
          <p:cNvSpPr>
            <a:spLocks/>
          </p:cNvSpPr>
          <p:nvPr/>
        </p:nvSpPr>
        <p:spPr bwMode="auto">
          <a:xfrm>
            <a:off x="3763963" y="3794125"/>
            <a:ext cx="319087" cy="368300"/>
          </a:xfrm>
          <a:custGeom>
            <a:avLst/>
            <a:gdLst>
              <a:gd name="T0" fmla="*/ 0 w 201"/>
              <a:gd name="T1" fmla="*/ 2147483646 h 232"/>
              <a:gd name="T2" fmla="*/ 0 w 201"/>
              <a:gd name="T3" fmla="*/ 2147483646 h 232"/>
              <a:gd name="T4" fmla="*/ 2147483646 w 201"/>
              <a:gd name="T5" fmla="*/ 2147483646 h 232"/>
              <a:gd name="T6" fmla="*/ 2147483646 w 201"/>
              <a:gd name="T7" fmla="*/ 0 h 232"/>
              <a:gd name="T8" fmla="*/ 0 w 201"/>
              <a:gd name="T9" fmla="*/ 2147483646 h 232"/>
              <a:gd name="T10" fmla="*/ 0 60000 65536"/>
              <a:gd name="T11" fmla="*/ 0 60000 65536"/>
              <a:gd name="T12" fmla="*/ 0 60000 65536"/>
              <a:gd name="T13" fmla="*/ 0 60000 65536"/>
              <a:gd name="T14" fmla="*/ 0 60000 65536"/>
              <a:gd name="T15" fmla="*/ 0 w 201"/>
              <a:gd name="T16" fmla="*/ 0 h 232"/>
              <a:gd name="T17" fmla="*/ 201 w 201"/>
              <a:gd name="T18" fmla="*/ 232 h 232"/>
            </a:gdLst>
            <a:ahLst/>
            <a:cxnLst>
              <a:cxn ang="T10">
                <a:pos x="T0" y="T1"/>
              </a:cxn>
              <a:cxn ang="T11">
                <a:pos x="T2" y="T3"/>
              </a:cxn>
              <a:cxn ang="T12">
                <a:pos x="T4" y="T5"/>
              </a:cxn>
              <a:cxn ang="T13">
                <a:pos x="T6" y="T7"/>
              </a:cxn>
              <a:cxn ang="T14">
                <a:pos x="T8" y="T9"/>
              </a:cxn>
            </a:cxnLst>
            <a:rect l="T15" t="T16" r="T17" b="T18"/>
            <a:pathLst>
              <a:path w="201" h="232">
                <a:moveTo>
                  <a:pt x="0" y="198"/>
                </a:moveTo>
                <a:lnTo>
                  <a:pt x="0" y="231"/>
                </a:lnTo>
                <a:lnTo>
                  <a:pt x="200" y="33"/>
                </a:lnTo>
                <a:lnTo>
                  <a:pt x="200" y="0"/>
                </a:lnTo>
                <a:lnTo>
                  <a:pt x="0" y="198"/>
                </a:lnTo>
              </a:path>
            </a:pathLst>
          </a:custGeom>
          <a:solidFill>
            <a:srgbClr val="00279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65" name="Freeform 41"/>
          <p:cNvSpPr>
            <a:spLocks/>
          </p:cNvSpPr>
          <p:nvPr/>
        </p:nvSpPr>
        <p:spPr bwMode="auto">
          <a:xfrm>
            <a:off x="3868738" y="3154363"/>
            <a:ext cx="214312" cy="849312"/>
          </a:xfrm>
          <a:custGeom>
            <a:avLst/>
            <a:gdLst>
              <a:gd name="T0" fmla="*/ 0 w 135"/>
              <a:gd name="T1" fmla="*/ 2147483646 h 535"/>
              <a:gd name="T2" fmla="*/ 0 w 135"/>
              <a:gd name="T3" fmla="*/ 2147483646 h 535"/>
              <a:gd name="T4" fmla="*/ 2147483646 w 135"/>
              <a:gd name="T5" fmla="*/ 0 h 535"/>
              <a:gd name="T6" fmla="*/ 2147483646 w 135"/>
              <a:gd name="T7" fmla="*/ 2147483646 h 535"/>
              <a:gd name="T8" fmla="*/ 0 w 135"/>
              <a:gd name="T9" fmla="*/ 2147483646 h 535"/>
              <a:gd name="T10" fmla="*/ 0 60000 65536"/>
              <a:gd name="T11" fmla="*/ 0 60000 65536"/>
              <a:gd name="T12" fmla="*/ 0 60000 65536"/>
              <a:gd name="T13" fmla="*/ 0 60000 65536"/>
              <a:gd name="T14" fmla="*/ 0 60000 65536"/>
              <a:gd name="T15" fmla="*/ 0 w 135"/>
              <a:gd name="T16" fmla="*/ 0 h 535"/>
              <a:gd name="T17" fmla="*/ 135 w 135"/>
              <a:gd name="T18" fmla="*/ 535 h 535"/>
            </a:gdLst>
            <a:ahLst/>
            <a:cxnLst>
              <a:cxn ang="T10">
                <a:pos x="T0" y="T1"/>
              </a:cxn>
              <a:cxn ang="T11">
                <a:pos x="T2" y="T3"/>
              </a:cxn>
              <a:cxn ang="T12">
                <a:pos x="T4" y="T5"/>
              </a:cxn>
              <a:cxn ang="T13">
                <a:pos x="T6" y="T7"/>
              </a:cxn>
              <a:cxn ang="T14">
                <a:pos x="T8" y="T9"/>
              </a:cxn>
            </a:cxnLst>
            <a:rect l="T15" t="T16" r="T17" b="T18"/>
            <a:pathLst>
              <a:path w="135" h="535">
                <a:moveTo>
                  <a:pt x="0" y="534"/>
                </a:moveTo>
                <a:lnTo>
                  <a:pt x="0" y="134"/>
                </a:lnTo>
                <a:lnTo>
                  <a:pt x="134" y="0"/>
                </a:lnTo>
                <a:lnTo>
                  <a:pt x="134" y="401"/>
                </a:lnTo>
                <a:lnTo>
                  <a:pt x="0" y="534"/>
                </a:lnTo>
              </a:path>
            </a:pathLst>
          </a:custGeom>
          <a:solidFill>
            <a:srgbClr val="3333CC"/>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66" name="Freeform 42"/>
          <p:cNvSpPr>
            <a:spLocks/>
          </p:cNvSpPr>
          <p:nvPr/>
        </p:nvSpPr>
        <p:spPr bwMode="auto">
          <a:xfrm>
            <a:off x="3763963" y="3313113"/>
            <a:ext cx="106362" cy="849312"/>
          </a:xfrm>
          <a:custGeom>
            <a:avLst/>
            <a:gdLst>
              <a:gd name="T0" fmla="*/ 0 w 67"/>
              <a:gd name="T1" fmla="*/ 0 h 535"/>
              <a:gd name="T2" fmla="*/ 0 w 67"/>
              <a:gd name="T3" fmla="*/ 2147483646 h 535"/>
              <a:gd name="T4" fmla="*/ 2147483646 w 67"/>
              <a:gd name="T5" fmla="*/ 2147483646 h 535"/>
              <a:gd name="T6" fmla="*/ 2147483646 w 67"/>
              <a:gd name="T7" fmla="*/ 2147483646 h 535"/>
              <a:gd name="T8" fmla="*/ 0 w 67"/>
              <a:gd name="T9" fmla="*/ 0 h 535"/>
              <a:gd name="T10" fmla="*/ 0 60000 65536"/>
              <a:gd name="T11" fmla="*/ 0 60000 65536"/>
              <a:gd name="T12" fmla="*/ 0 60000 65536"/>
              <a:gd name="T13" fmla="*/ 0 60000 65536"/>
              <a:gd name="T14" fmla="*/ 0 60000 65536"/>
              <a:gd name="T15" fmla="*/ 0 w 67"/>
              <a:gd name="T16" fmla="*/ 0 h 535"/>
              <a:gd name="T17" fmla="*/ 67 w 67"/>
              <a:gd name="T18" fmla="*/ 535 h 535"/>
            </a:gdLst>
            <a:ahLst/>
            <a:cxnLst>
              <a:cxn ang="T10">
                <a:pos x="T0" y="T1"/>
              </a:cxn>
              <a:cxn ang="T11">
                <a:pos x="T2" y="T3"/>
              </a:cxn>
              <a:cxn ang="T12">
                <a:pos x="T4" y="T5"/>
              </a:cxn>
              <a:cxn ang="T13">
                <a:pos x="T6" y="T7"/>
              </a:cxn>
              <a:cxn ang="T14">
                <a:pos x="T8" y="T9"/>
              </a:cxn>
            </a:cxnLst>
            <a:rect l="T15" t="T16" r="T17" b="T18"/>
            <a:pathLst>
              <a:path w="67" h="535">
                <a:moveTo>
                  <a:pt x="0" y="0"/>
                </a:moveTo>
                <a:lnTo>
                  <a:pt x="0" y="534"/>
                </a:lnTo>
                <a:lnTo>
                  <a:pt x="66" y="434"/>
                </a:lnTo>
                <a:lnTo>
                  <a:pt x="66" y="33"/>
                </a:lnTo>
                <a:lnTo>
                  <a:pt x="0" y="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67" name="Freeform 43"/>
          <p:cNvSpPr>
            <a:spLocks/>
          </p:cNvSpPr>
          <p:nvPr/>
        </p:nvSpPr>
        <p:spPr bwMode="auto">
          <a:xfrm>
            <a:off x="3763963" y="3000375"/>
            <a:ext cx="319087" cy="368300"/>
          </a:xfrm>
          <a:custGeom>
            <a:avLst/>
            <a:gdLst>
              <a:gd name="T0" fmla="*/ 0 w 201"/>
              <a:gd name="T1" fmla="*/ 2147483646 h 232"/>
              <a:gd name="T2" fmla="*/ 2147483646 w 201"/>
              <a:gd name="T3" fmla="*/ 0 h 232"/>
              <a:gd name="T4" fmla="*/ 2147483646 w 201"/>
              <a:gd name="T5" fmla="*/ 2147483646 h 232"/>
              <a:gd name="T6" fmla="*/ 2147483646 w 201"/>
              <a:gd name="T7" fmla="*/ 2147483646 h 232"/>
              <a:gd name="T8" fmla="*/ 0 w 201"/>
              <a:gd name="T9" fmla="*/ 2147483646 h 232"/>
              <a:gd name="T10" fmla="*/ 0 60000 65536"/>
              <a:gd name="T11" fmla="*/ 0 60000 65536"/>
              <a:gd name="T12" fmla="*/ 0 60000 65536"/>
              <a:gd name="T13" fmla="*/ 0 60000 65536"/>
              <a:gd name="T14" fmla="*/ 0 60000 65536"/>
              <a:gd name="T15" fmla="*/ 0 w 201"/>
              <a:gd name="T16" fmla="*/ 0 h 232"/>
              <a:gd name="T17" fmla="*/ 201 w 201"/>
              <a:gd name="T18" fmla="*/ 232 h 232"/>
            </a:gdLst>
            <a:ahLst/>
            <a:cxnLst>
              <a:cxn ang="T10">
                <a:pos x="T0" y="T1"/>
              </a:cxn>
              <a:cxn ang="T11">
                <a:pos x="T2" y="T3"/>
              </a:cxn>
              <a:cxn ang="T12">
                <a:pos x="T4" y="T5"/>
              </a:cxn>
              <a:cxn ang="T13">
                <a:pos x="T6" y="T7"/>
              </a:cxn>
              <a:cxn ang="T14">
                <a:pos x="T8" y="T9"/>
              </a:cxn>
            </a:cxnLst>
            <a:rect l="T15" t="T16" r="T17" b="T18"/>
            <a:pathLst>
              <a:path w="201" h="232">
                <a:moveTo>
                  <a:pt x="0" y="198"/>
                </a:moveTo>
                <a:lnTo>
                  <a:pt x="200" y="0"/>
                </a:lnTo>
                <a:lnTo>
                  <a:pt x="200" y="99"/>
                </a:lnTo>
                <a:lnTo>
                  <a:pt x="67" y="231"/>
                </a:lnTo>
                <a:lnTo>
                  <a:pt x="0" y="198"/>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68" name="Freeform 44"/>
          <p:cNvSpPr>
            <a:spLocks/>
          </p:cNvSpPr>
          <p:nvPr/>
        </p:nvSpPr>
        <p:spPr bwMode="auto">
          <a:xfrm>
            <a:off x="3763963" y="4637088"/>
            <a:ext cx="319087" cy="373062"/>
          </a:xfrm>
          <a:custGeom>
            <a:avLst/>
            <a:gdLst>
              <a:gd name="T0" fmla="*/ 0 w 201"/>
              <a:gd name="T1" fmla="*/ 2147483646 h 235"/>
              <a:gd name="T2" fmla="*/ 0 w 201"/>
              <a:gd name="T3" fmla="*/ 2147483646 h 235"/>
              <a:gd name="T4" fmla="*/ 2147483646 w 201"/>
              <a:gd name="T5" fmla="*/ 2147483646 h 235"/>
              <a:gd name="T6" fmla="*/ 2147483646 w 201"/>
              <a:gd name="T7" fmla="*/ 0 h 235"/>
              <a:gd name="T8" fmla="*/ 0 w 201"/>
              <a:gd name="T9" fmla="*/ 2147483646 h 235"/>
              <a:gd name="T10" fmla="*/ 0 60000 65536"/>
              <a:gd name="T11" fmla="*/ 0 60000 65536"/>
              <a:gd name="T12" fmla="*/ 0 60000 65536"/>
              <a:gd name="T13" fmla="*/ 0 60000 65536"/>
              <a:gd name="T14" fmla="*/ 0 60000 65536"/>
              <a:gd name="T15" fmla="*/ 0 w 201"/>
              <a:gd name="T16" fmla="*/ 0 h 235"/>
              <a:gd name="T17" fmla="*/ 201 w 201"/>
              <a:gd name="T18" fmla="*/ 235 h 235"/>
            </a:gdLst>
            <a:ahLst/>
            <a:cxnLst>
              <a:cxn ang="T10">
                <a:pos x="T0" y="T1"/>
              </a:cxn>
              <a:cxn ang="T11">
                <a:pos x="T2" y="T3"/>
              </a:cxn>
              <a:cxn ang="T12">
                <a:pos x="T4" y="T5"/>
              </a:cxn>
              <a:cxn ang="T13">
                <a:pos x="T6" y="T7"/>
              </a:cxn>
              <a:cxn ang="T14">
                <a:pos x="T8" y="T9"/>
              </a:cxn>
            </a:cxnLst>
            <a:rect l="T15" t="T16" r="T17" b="T18"/>
            <a:pathLst>
              <a:path w="201" h="235">
                <a:moveTo>
                  <a:pt x="0" y="201"/>
                </a:moveTo>
                <a:lnTo>
                  <a:pt x="0" y="234"/>
                </a:lnTo>
                <a:lnTo>
                  <a:pt x="200" y="33"/>
                </a:lnTo>
                <a:lnTo>
                  <a:pt x="200" y="0"/>
                </a:lnTo>
                <a:lnTo>
                  <a:pt x="0" y="201"/>
                </a:lnTo>
              </a:path>
            </a:pathLst>
          </a:custGeom>
          <a:solidFill>
            <a:schemeClr val="bg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69" name="Freeform 45"/>
          <p:cNvSpPr>
            <a:spLocks/>
          </p:cNvSpPr>
          <p:nvPr/>
        </p:nvSpPr>
        <p:spPr bwMode="auto">
          <a:xfrm>
            <a:off x="3868738" y="4002088"/>
            <a:ext cx="214312" cy="849312"/>
          </a:xfrm>
          <a:custGeom>
            <a:avLst/>
            <a:gdLst>
              <a:gd name="T0" fmla="*/ 0 w 135"/>
              <a:gd name="T1" fmla="*/ 2147483646 h 535"/>
              <a:gd name="T2" fmla="*/ 0 w 135"/>
              <a:gd name="T3" fmla="*/ 2147483646 h 535"/>
              <a:gd name="T4" fmla="*/ 2147483646 w 135"/>
              <a:gd name="T5" fmla="*/ 0 h 535"/>
              <a:gd name="T6" fmla="*/ 2147483646 w 135"/>
              <a:gd name="T7" fmla="*/ 2147483646 h 535"/>
              <a:gd name="T8" fmla="*/ 0 w 135"/>
              <a:gd name="T9" fmla="*/ 2147483646 h 535"/>
              <a:gd name="T10" fmla="*/ 0 60000 65536"/>
              <a:gd name="T11" fmla="*/ 0 60000 65536"/>
              <a:gd name="T12" fmla="*/ 0 60000 65536"/>
              <a:gd name="T13" fmla="*/ 0 60000 65536"/>
              <a:gd name="T14" fmla="*/ 0 60000 65536"/>
              <a:gd name="T15" fmla="*/ 0 w 135"/>
              <a:gd name="T16" fmla="*/ 0 h 535"/>
              <a:gd name="T17" fmla="*/ 135 w 135"/>
              <a:gd name="T18" fmla="*/ 535 h 535"/>
            </a:gdLst>
            <a:ahLst/>
            <a:cxnLst>
              <a:cxn ang="T10">
                <a:pos x="T0" y="T1"/>
              </a:cxn>
              <a:cxn ang="T11">
                <a:pos x="T2" y="T3"/>
              </a:cxn>
              <a:cxn ang="T12">
                <a:pos x="T4" y="T5"/>
              </a:cxn>
              <a:cxn ang="T13">
                <a:pos x="T6" y="T7"/>
              </a:cxn>
              <a:cxn ang="T14">
                <a:pos x="T8" y="T9"/>
              </a:cxn>
            </a:cxnLst>
            <a:rect l="T15" t="T16" r="T17" b="T18"/>
            <a:pathLst>
              <a:path w="135" h="535">
                <a:moveTo>
                  <a:pt x="0" y="534"/>
                </a:moveTo>
                <a:lnTo>
                  <a:pt x="0" y="134"/>
                </a:lnTo>
                <a:lnTo>
                  <a:pt x="134" y="0"/>
                </a:lnTo>
                <a:lnTo>
                  <a:pt x="134" y="401"/>
                </a:lnTo>
                <a:lnTo>
                  <a:pt x="0" y="534"/>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70" name="Freeform 46"/>
          <p:cNvSpPr>
            <a:spLocks/>
          </p:cNvSpPr>
          <p:nvPr/>
        </p:nvSpPr>
        <p:spPr bwMode="auto">
          <a:xfrm>
            <a:off x="3763963" y="4160838"/>
            <a:ext cx="106362" cy="849312"/>
          </a:xfrm>
          <a:custGeom>
            <a:avLst/>
            <a:gdLst>
              <a:gd name="T0" fmla="*/ 0 w 67"/>
              <a:gd name="T1" fmla="*/ 0 h 535"/>
              <a:gd name="T2" fmla="*/ 0 w 67"/>
              <a:gd name="T3" fmla="*/ 2147483646 h 535"/>
              <a:gd name="T4" fmla="*/ 2147483646 w 67"/>
              <a:gd name="T5" fmla="*/ 2147483646 h 535"/>
              <a:gd name="T6" fmla="*/ 2147483646 w 67"/>
              <a:gd name="T7" fmla="*/ 2147483646 h 535"/>
              <a:gd name="T8" fmla="*/ 0 w 67"/>
              <a:gd name="T9" fmla="*/ 0 h 535"/>
              <a:gd name="T10" fmla="*/ 0 60000 65536"/>
              <a:gd name="T11" fmla="*/ 0 60000 65536"/>
              <a:gd name="T12" fmla="*/ 0 60000 65536"/>
              <a:gd name="T13" fmla="*/ 0 60000 65536"/>
              <a:gd name="T14" fmla="*/ 0 60000 65536"/>
              <a:gd name="T15" fmla="*/ 0 w 67"/>
              <a:gd name="T16" fmla="*/ 0 h 535"/>
              <a:gd name="T17" fmla="*/ 67 w 67"/>
              <a:gd name="T18" fmla="*/ 535 h 535"/>
            </a:gdLst>
            <a:ahLst/>
            <a:cxnLst>
              <a:cxn ang="T10">
                <a:pos x="T0" y="T1"/>
              </a:cxn>
              <a:cxn ang="T11">
                <a:pos x="T2" y="T3"/>
              </a:cxn>
              <a:cxn ang="T12">
                <a:pos x="T4" y="T5"/>
              </a:cxn>
              <a:cxn ang="T13">
                <a:pos x="T6" y="T7"/>
              </a:cxn>
              <a:cxn ang="T14">
                <a:pos x="T8" y="T9"/>
              </a:cxn>
            </a:cxnLst>
            <a:rect l="T15" t="T16" r="T17" b="T18"/>
            <a:pathLst>
              <a:path w="67" h="535">
                <a:moveTo>
                  <a:pt x="0" y="0"/>
                </a:moveTo>
                <a:lnTo>
                  <a:pt x="0" y="534"/>
                </a:lnTo>
                <a:lnTo>
                  <a:pt x="66" y="434"/>
                </a:lnTo>
                <a:lnTo>
                  <a:pt x="66" y="33"/>
                </a:lnTo>
                <a:lnTo>
                  <a:pt x="0" y="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71" name="Freeform 47"/>
          <p:cNvSpPr>
            <a:spLocks/>
          </p:cNvSpPr>
          <p:nvPr/>
        </p:nvSpPr>
        <p:spPr bwMode="auto">
          <a:xfrm>
            <a:off x="3763963" y="3843338"/>
            <a:ext cx="319087" cy="379412"/>
          </a:xfrm>
          <a:custGeom>
            <a:avLst/>
            <a:gdLst>
              <a:gd name="T0" fmla="*/ 0 w 201"/>
              <a:gd name="T1" fmla="*/ 2147483646 h 239"/>
              <a:gd name="T2" fmla="*/ 2147483646 w 201"/>
              <a:gd name="T3" fmla="*/ 0 h 239"/>
              <a:gd name="T4" fmla="*/ 2147483646 w 201"/>
              <a:gd name="T5" fmla="*/ 2147483646 h 239"/>
              <a:gd name="T6" fmla="*/ 2147483646 w 201"/>
              <a:gd name="T7" fmla="*/ 2147483646 h 239"/>
              <a:gd name="T8" fmla="*/ 0 w 201"/>
              <a:gd name="T9" fmla="*/ 2147483646 h 239"/>
              <a:gd name="T10" fmla="*/ 0 60000 65536"/>
              <a:gd name="T11" fmla="*/ 0 60000 65536"/>
              <a:gd name="T12" fmla="*/ 0 60000 65536"/>
              <a:gd name="T13" fmla="*/ 0 60000 65536"/>
              <a:gd name="T14" fmla="*/ 0 60000 65536"/>
              <a:gd name="T15" fmla="*/ 0 w 201"/>
              <a:gd name="T16" fmla="*/ 0 h 239"/>
              <a:gd name="T17" fmla="*/ 201 w 201"/>
              <a:gd name="T18" fmla="*/ 239 h 239"/>
            </a:gdLst>
            <a:ahLst/>
            <a:cxnLst>
              <a:cxn ang="T10">
                <a:pos x="T0" y="T1"/>
              </a:cxn>
              <a:cxn ang="T11">
                <a:pos x="T2" y="T3"/>
              </a:cxn>
              <a:cxn ang="T12">
                <a:pos x="T4" y="T5"/>
              </a:cxn>
              <a:cxn ang="T13">
                <a:pos x="T6" y="T7"/>
              </a:cxn>
              <a:cxn ang="T14">
                <a:pos x="T8" y="T9"/>
              </a:cxn>
            </a:cxnLst>
            <a:rect l="T15" t="T16" r="T17" b="T18"/>
            <a:pathLst>
              <a:path w="201" h="239">
                <a:moveTo>
                  <a:pt x="0" y="204"/>
                </a:moveTo>
                <a:lnTo>
                  <a:pt x="200" y="0"/>
                </a:lnTo>
                <a:lnTo>
                  <a:pt x="200" y="102"/>
                </a:lnTo>
                <a:lnTo>
                  <a:pt x="67" y="238"/>
                </a:lnTo>
                <a:lnTo>
                  <a:pt x="0" y="204"/>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72" name="Freeform 48"/>
          <p:cNvSpPr>
            <a:spLocks/>
          </p:cNvSpPr>
          <p:nvPr/>
        </p:nvSpPr>
        <p:spPr bwMode="auto">
          <a:xfrm>
            <a:off x="4081463" y="2628900"/>
            <a:ext cx="319087" cy="373063"/>
          </a:xfrm>
          <a:custGeom>
            <a:avLst/>
            <a:gdLst>
              <a:gd name="T0" fmla="*/ 0 w 201"/>
              <a:gd name="T1" fmla="*/ 2147483646 h 235"/>
              <a:gd name="T2" fmla="*/ 0 w 201"/>
              <a:gd name="T3" fmla="*/ 2147483646 h 235"/>
              <a:gd name="T4" fmla="*/ 2147483646 w 201"/>
              <a:gd name="T5" fmla="*/ 2147483646 h 235"/>
              <a:gd name="T6" fmla="*/ 2147483646 w 201"/>
              <a:gd name="T7" fmla="*/ 0 h 235"/>
              <a:gd name="T8" fmla="*/ 0 w 201"/>
              <a:gd name="T9" fmla="*/ 2147483646 h 235"/>
              <a:gd name="T10" fmla="*/ 0 60000 65536"/>
              <a:gd name="T11" fmla="*/ 0 60000 65536"/>
              <a:gd name="T12" fmla="*/ 0 60000 65536"/>
              <a:gd name="T13" fmla="*/ 0 60000 65536"/>
              <a:gd name="T14" fmla="*/ 0 60000 65536"/>
              <a:gd name="T15" fmla="*/ 0 w 201"/>
              <a:gd name="T16" fmla="*/ 0 h 235"/>
              <a:gd name="T17" fmla="*/ 201 w 201"/>
              <a:gd name="T18" fmla="*/ 235 h 235"/>
            </a:gdLst>
            <a:ahLst/>
            <a:cxnLst>
              <a:cxn ang="T10">
                <a:pos x="T0" y="T1"/>
              </a:cxn>
              <a:cxn ang="T11">
                <a:pos x="T2" y="T3"/>
              </a:cxn>
              <a:cxn ang="T12">
                <a:pos x="T4" y="T5"/>
              </a:cxn>
              <a:cxn ang="T13">
                <a:pos x="T6" y="T7"/>
              </a:cxn>
              <a:cxn ang="T14">
                <a:pos x="T8" y="T9"/>
              </a:cxn>
            </a:cxnLst>
            <a:rect l="T15" t="T16" r="T17" b="T18"/>
            <a:pathLst>
              <a:path w="201" h="235">
                <a:moveTo>
                  <a:pt x="0" y="201"/>
                </a:moveTo>
                <a:lnTo>
                  <a:pt x="0" y="234"/>
                </a:lnTo>
                <a:lnTo>
                  <a:pt x="200" y="33"/>
                </a:lnTo>
                <a:lnTo>
                  <a:pt x="200" y="0"/>
                </a:lnTo>
                <a:lnTo>
                  <a:pt x="0" y="201"/>
                </a:lnTo>
              </a:path>
            </a:pathLst>
          </a:custGeom>
          <a:solidFill>
            <a:srgbClr val="00279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73" name="Freeform 49"/>
          <p:cNvSpPr>
            <a:spLocks/>
          </p:cNvSpPr>
          <p:nvPr/>
        </p:nvSpPr>
        <p:spPr bwMode="auto">
          <a:xfrm>
            <a:off x="4186238" y="2000250"/>
            <a:ext cx="214312" cy="838200"/>
          </a:xfrm>
          <a:custGeom>
            <a:avLst/>
            <a:gdLst>
              <a:gd name="T0" fmla="*/ 0 w 135"/>
              <a:gd name="T1" fmla="*/ 2147483646 h 528"/>
              <a:gd name="T2" fmla="*/ 0 w 135"/>
              <a:gd name="T3" fmla="*/ 2147483646 h 528"/>
              <a:gd name="T4" fmla="*/ 2147483646 w 135"/>
              <a:gd name="T5" fmla="*/ 0 h 528"/>
              <a:gd name="T6" fmla="*/ 2147483646 w 135"/>
              <a:gd name="T7" fmla="*/ 2147483646 h 528"/>
              <a:gd name="T8" fmla="*/ 0 w 135"/>
              <a:gd name="T9" fmla="*/ 2147483646 h 528"/>
              <a:gd name="T10" fmla="*/ 0 60000 65536"/>
              <a:gd name="T11" fmla="*/ 0 60000 65536"/>
              <a:gd name="T12" fmla="*/ 0 60000 65536"/>
              <a:gd name="T13" fmla="*/ 0 60000 65536"/>
              <a:gd name="T14" fmla="*/ 0 60000 65536"/>
              <a:gd name="T15" fmla="*/ 0 w 135"/>
              <a:gd name="T16" fmla="*/ 0 h 528"/>
              <a:gd name="T17" fmla="*/ 135 w 135"/>
              <a:gd name="T18" fmla="*/ 528 h 528"/>
            </a:gdLst>
            <a:ahLst/>
            <a:cxnLst>
              <a:cxn ang="T10">
                <a:pos x="T0" y="T1"/>
              </a:cxn>
              <a:cxn ang="T11">
                <a:pos x="T2" y="T3"/>
              </a:cxn>
              <a:cxn ang="T12">
                <a:pos x="T4" y="T5"/>
              </a:cxn>
              <a:cxn ang="T13">
                <a:pos x="T6" y="T7"/>
              </a:cxn>
              <a:cxn ang="T14">
                <a:pos x="T8" y="T9"/>
              </a:cxn>
            </a:cxnLst>
            <a:rect l="T15" t="T16" r="T17" b="T18"/>
            <a:pathLst>
              <a:path w="135" h="528">
                <a:moveTo>
                  <a:pt x="0" y="527"/>
                </a:moveTo>
                <a:lnTo>
                  <a:pt x="0" y="132"/>
                </a:lnTo>
                <a:lnTo>
                  <a:pt x="134" y="0"/>
                </a:lnTo>
                <a:lnTo>
                  <a:pt x="134" y="395"/>
                </a:lnTo>
                <a:lnTo>
                  <a:pt x="0" y="527"/>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74" name="Freeform 50"/>
          <p:cNvSpPr>
            <a:spLocks/>
          </p:cNvSpPr>
          <p:nvPr/>
        </p:nvSpPr>
        <p:spPr bwMode="auto">
          <a:xfrm>
            <a:off x="4081463" y="2159000"/>
            <a:ext cx="106362" cy="842963"/>
          </a:xfrm>
          <a:custGeom>
            <a:avLst/>
            <a:gdLst>
              <a:gd name="T0" fmla="*/ 0 w 67"/>
              <a:gd name="T1" fmla="*/ 0 h 531"/>
              <a:gd name="T2" fmla="*/ 0 w 67"/>
              <a:gd name="T3" fmla="*/ 2147483646 h 531"/>
              <a:gd name="T4" fmla="*/ 2147483646 w 67"/>
              <a:gd name="T5" fmla="*/ 2147483646 h 531"/>
              <a:gd name="T6" fmla="*/ 2147483646 w 67"/>
              <a:gd name="T7" fmla="*/ 2147483646 h 531"/>
              <a:gd name="T8" fmla="*/ 0 w 67"/>
              <a:gd name="T9" fmla="*/ 0 h 531"/>
              <a:gd name="T10" fmla="*/ 0 60000 65536"/>
              <a:gd name="T11" fmla="*/ 0 60000 65536"/>
              <a:gd name="T12" fmla="*/ 0 60000 65536"/>
              <a:gd name="T13" fmla="*/ 0 60000 65536"/>
              <a:gd name="T14" fmla="*/ 0 60000 65536"/>
              <a:gd name="T15" fmla="*/ 0 w 67"/>
              <a:gd name="T16" fmla="*/ 0 h 531"/>
              <a:gd name="T17" fmla="*/ 67 w 67"/>
              <a:gd name="T18" fmla="*/ 531 h 531"/>
            </a:gdLst>
            <a:ahLst/>
            <a:cxnLst>
              <a:cxn ang="T10">
                <a:pos x="T0" y="T1"/>
              </a:cxn>
              <a:cxn ang="T11">
                <a:pos x="T2" y="T3"/>
              </a:cxn>
              <a:cxn ang="T12">
                <a:pos x="T4" y="T5"/>
              </a:cxn>
              <a:cxn ang="T13">
                <a:pos x="T6" y="T7"/>
              </a:cxn>
              <a:cxn ang="T14">
                <a:pos x="T8" y="T9"/>
              </a:cxn>
            </a:cxnLst>
            <a:rect l="T15" t="T16" r="T17" b="T18"/>
            <a:pathLst>
              <a:path w="67" h="531">
                <a:moveTo>
                  <a:pt x="0" y="0"/>
                </a:moveTo>
                <a:lnTo>
                  <a:pt x="0" y="530"/>
                </a:lnTo>
                <a:lnTo>
                  <a:pt x="66" y="431"/>
                </a:lnTo>
                <a:lnTo>
                  <a:pt x="66" y="33"/>
                </a:lnTo>
                <a:lnTo>
                  <a:pt x="0" y="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75" name="Freeform 51"/>
          <p:cNvSpPr>
            <a:spLocks/>
          </p:cNvSpPr>
          <p:nvPr/>
        </p:nvSpPr>
        <p:spPr bwMode="auto">
          <a:xfrm>
            <a:off x="4081463" y="1841500"/>
            <a:ext cx="319087" cy="368300"/>
          </a:xfrm>
          <a:custGeom>
            <a:avLst/>
            <a:gdLst>
              <a:gd name="T0" fmla="*/ 0 w 201"/>
              <a:gd name="T1" fmla="*/ 2147483646 h 232"/>
              <a:gd name="T2" fmla="*/ 2147483646 w 201"/>
              <a:gd name="T3" fmla="*/ 0 h 232"/>
              <a:gd name="T4" fmla="*/ 2147483646 w 201"/>
              <a:gd name="T5" fmla="*/ 2147483646 h 232"/>
              <a:gd name="T6" fmla="*/ 2147483646 w 201"/>
              <a:gd name="T7" fmla="*/ 2147483646 h 232"/>
              <a:gd name="T8" fmla="*/ 0 w 201"/>
              <a:gd name="T9" fmla="*/ 2147483646 h 232"/>
              <a:gd name="T10" fmla="*/ 0 60000 65536"/>
              <a:gd name="T11" fmla="*/ 0 60000 65536"/>
              <a:gd name="T12" fmla="*/ 0 60000 65536"/>
              <a:gd name="T13" fmla="*/ 0 60000 65536"/>
              <a:gd name="T14" fmla="*/ 0 60000 65536"/>
              <a:gd name="T15" fmla="*/ 0 w 201"/>
              <a:gd name="T16" fmla="*/ 0 h 232"/>
              <a:gd name="T17" fmla="*/ 201 w 201"/>
              <a:gd name="T18" fmla="*/ 232 h 232"/>
            </a:gdLst>
            <a:ahLst/>
            <a:cxnLst>
              <a:cxn ang="T10">
                <a:pos x="T0" y="T1"/>
              </a:cxn>
              <a:cxn ang="T11">
                <a:pos x="T2" y="T3"/>
              </a:cxn>
              <a:cxn ang="T12">
                <a:pos x="T4" y="T5"/>
              </a:cxn>
              <a:cxn ang="T13">
                <a:pos x="T6" y="T7"/>
              </a:cxn>
              <a:cxn ang="T14">
                <a:pos x="T8" y="T9"/>
              </a:cxn>
            </a:cxnLst>
            <a:rect l="T15" t="T16" r="T17" b="T18"/>
            <a:pathLst>
              <a:path w="201" h="232">
                <a:moveTo>
                  <a:pt x="0" y="198"/>
                </a:moveTo>
                <a:lnTo>
                  <a:pt x="200" y="0"/>
                </a:lnTo>
                <a:lnTo>
                  <a:pt x="200" y="99"/>
                </a:lnTo>
                <a:lnTo>
                  <a:pt x="67" y="231"/>
                </a:lnTo>
                <a:lnTo>
                  <a:pt x="0" y="198"/>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76" name="Freeform 52"/>
          <p:cNvSpPr>
            <a:spLocks/>
          </p:cNvSpPr>
          <p:nvPr/>
        </p:nvSpPr>
        <p:spPr bwMode="auto">
          <a:xfrm>
            <a:off x="4081463" y="3476625"/>
            <a:ext cx="319087" cy="368300"/>
          </a:xfrm>
          <a:custGeom>
            <a:avLst/>
            <a:gdLst>
              <a:gd name="T0" fmla="*/ 0 w 201"/>
              <a:gd name="T1" fmla="*/ 2147483646 h 232"/>
              <a:gd name="T2" fmla="*/ 0 w 201"/>
              <a:gd name="T3" fmla="*/ 2147483646 h 232"/>
              <a:gd name="T4" fmla="*/ 2147483646 w 201"/>
              <a:gd name="T5" fmla="*/ 2147483646 h 232"/>
              <a:gd name="T6" fmla="*/ 2147483646 w 201"/>
              <a:gd name="T7" fmla="*/ 0 h 232"/>
              <a:gd name="T8" fmla="*/ 0 w 201"/>
              <a:gd name="T9" fmla="*/ 2147483646 h 232"/>
              <a:gd name="T10" fmla="*/ 0 60000 65536"/>
              <a:gd name="T11" fmla="*/ 0 60000 65536"/>
              <a:gd name="T12" fmla="*/ 0 60000 65536"/>
              <a:gd name="T13" fmla="*/ 0 60000 65536"/>
              <a:gd name="T14" fmla="*/ 0 60000 65536"/>
              <a:gd name="T15" fmla="*/ 0 w 201"/>
              <a:gd name="T16" fmla="*/ 0 h 232"/>
              <a:gd name="T17" fmla="*/ 201 w 201"/>
              <a:gd name="T18" fmla="*/ 232 h 232"/>
            </a:gdLst>
            <a:ahLst/>
            <a:cxnLst>
              <a:cxn ang="T10">
                <a:pos x="T0" y="T1"/>
              </a:cxn>
              <a:cxn ang="T11">
                <a:pos x="T2" y="T3"/>
              </a:cxn>
              <a:cxn ang="T12">
                <a:pos x="T4" y="T5"/>
              </a:cxn>
              <a:cxn ang="T13">
                <a:pos x="T6" y="T7"/>
              </a:cxn>
              <a:cxn ang="T14">
                <a:pos x="T8" y="T9"/>
              </a:cxn>
            </a:cxnLst>
            <a:rect l="T15" t="T16" r="T17" b="T18"/>
            <a:pathLst>
              <a:path w="201" h="232">
                <a:moveTo>
                  <a:pt x="0" y="198"/>
                </a:moveTo>
                <a:lnTo>
                  <a:pt x="0" y="231"/>
                </a:lnTo>
                <a:lnTo>
                  <a:pt x="200" y="33"/>
                </a:lnTo>
                <a:lnTo>
                  <a:pt x="200" y="0"/>
                </a:lnTo>
                <a:lnTo>
                  <a:pt x="0" y="198"/>
                </a:lnTo>
              </a:path>
            </a:pathLst>
          </a:custGeom>
          <a:solidFill>
            <a:srgbClr val="00279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77" name="Freeform 53"/>
          <p:cNvSpPr>
            <a:spLocks/>
          </p:cNvSpPr>
          <p:nvPr/>
        </p:nvSpPr>
        <p:spPr bwMode="auto">
          <a:xfrm>
            <a:off x="4186238" y="2836863"/>
            <a:ext cx="214312" cy="855662"/>
          </a:xfrm>
          <a:custGeom>
            <a:avLst/>
            <a:gdLst>
              <a:gd name="T0" fmla="*/ 0 w 135"/>
              <a:gd name="T1" fmla="*/ 2147483646 h 539"/>
              <a:gd name="T2" fmla="*/ 0 w 135"/>
              <a:gd name="T3" fmla="*/ 2147483646 h 539"/>
              <a:gd name="T4" fmla="*/ 2147483646 w 135"/>
              <a:gd name="T5" fmla="*/ 0 h 539"/>
              <a:gd name="T6" fmla="*/ 2147483646 w 135"/>
              <a:gd name="T7" fmla="*/ 2147483646 h 539"/>
              <a:gd name="T8" fmla="*/ 0 w 135"/>
              <a:gd name="T9" fmla="*/ 2147483646 h 539"/>
              <a:gd name="T10" fmla="*/ 0 60000 65536"/>
              <a:gd name="T11" fmla="*/ 0 60000 65536"/>
              <a:gd name="T12" fmla="*/ 0 60000 65536"/>
              <a:gd name="T13" fmla="*/ 0 60000 65536"/>
              <a:gd name="T14" fmla="*/ 0 60000 65536"/>
              <a:gd name="T15" fmla="*/ 0 w 135"/>
              <a:gd name="T16" fmla="*/ 0 h 539"/>
              <a:gd name="T17" fmla="*/ 135 w 135"/>
              <a:gd name="T18" fmla="*/ 539 h 539"/>
            </a:gdLst>
            <a:ahLst/>
            <a:cxnLst>
              <a:cxn ang="T10">
                <a:pos x="T0" y="T1"/>
              </a:cxn>
              <a:cxn ang="T11">
                <a:pos x="T2" y="T3"/>
              </a:cxn>
              <a:cxn ang="T12">
                <a:pos x="T4" y="T5"/>
              </a:cxn>
              <a:cxn ang="T13">
                <a:pos x="T6" y="T7"/>
              </a:cxn>
              <a:cxn ang="T14">
                <a:pos x="T8" y="T9"/>
              </a:cxn>
            </a:cxnLst>
            <a:rect l="T15" t="T16" r="T17" b="T18"/>
            <a:pathLst>
              <a:path w="135" h="539">
                <a:moveTo>
                  <a:pt x="0" y="538"/>
                </a:moveTo>
                <a:lnTo>
                  <a:pt x="0" y="135"/>
                </a:lnTo>
                <a:lnTo>
                  <a:pt x="134" y="0"/>
                </a:lnTo>
                <a:lnTo>
                  <a:pt x="134" y="404"/>
                </a:lnTo>
                <a:lnTo>
                  <a:pt x="0" y="538"/>
                </a:lnTo>
              </a:path>
            </a:pathLst>
          </a:custGeom>
          <a:solidFill>
            <a:srgbClr val="3333CC"/>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78" name="Freeform 54"/>
          <p:cNvSpPr>
            <a:spLocks/>
          </p:cNvSpPr>
          <p:nvPr/>
        </p:nvSpPr>
        <p:spPr bwMode="auto">
          <a:xfrm>
            <a:off x="4081463" y="3000375"/>
            <a:ext cx="106362" cy="844550"/>
          </a:xfrm>
          <a:custGeom>
            <a:avLst/>
            <a:gdLst>
              <a:gd name="T0" fmla="*/ 0 w 67"/>
              <a:gd name="T1" fmla="*/ 0 h 532"/>
              <a:gd name="T2" fmla="*/ 0 w 67"/>
              <a:gd name="T3" fmla="*/ 2147483646 h 532"/>
              <a:gd name="T4" fmla="*/ 2147483646 w 67"/>
              <a:gd name="T5" fmla="*/ 2147483646 h 532"/>
              <a:gd name="T6" fmla="*/ 2147483646 w 67"/>
              <a:gd name="T7" fmla="*/ 2147483646 h 532"/>
              <a:gd name="T8" fmla="*/ 0 w 67"/>
              <a:gd name="T9" fmla="*/ 0 h 532"/>
              <a:gd name="T10" fmla="*/ 0 60000 65536"/>
              <a:gd name="T11" fmla="*/ 0 60000 65536"/>
              <a:gd name="T12" fmla="*/ 0 60000 65536"/>
              <a:gd name="T13" fmla="*/ 0 60000 65536"/>
              <a:gd name="T14" fmla="*/ 0 60000 65536"/>
              <a:gd name="T15" fmla="*/ 0 w 67"/>
              <a:gd name="T16" fmla="*/ 0 h 532"/>
              <a:gd name="T17" fmla="*/ 67 w 67"/>
              <a:gd name="T18" fmla="*/ 532 h 532"/>
            </a:gdLst>
            <a:ahLst/>
            <a:cxnLst>
              <a:cxn ang="T10">
                <a:pos x="T0" y="T1"/>
              </a:cxn>
              <a:cxn ang="T11">
                <a:pos x="T2" y="T3"/>
              </a:cxn>
              <a:cxn ang="T12">
                <a:pos x="T4" y="T5"/>
              </a:cxn>
              <a:cxn ang="T13">
                <a:pos x="T6" y="T7"/>
              </a:cxn>
              <a:cxn ang="T14">
                <a:pos x="T8" y="T9"/>
              </a:cxn>
            </a:cxnLst>
            <a:rect l="T15" t="T16" r="T17" b="T18"/>
            <a:pathLst>
              <a:path w="67" h="532">
                <a:moveTo>
                  <a:pt x="0" y="0"/>
                </a:moveTo>
                <a:lnTo>
                  <a:pt x="0" y="531"/>
                </a:lnTo>
                <a:lnTo>
                  <a:pt x="66" y="431"/>
                </a:lnTo>
                <a:lnTo>
                  <a:pt x="66" y="33"/>
                </a:lnTo>
                <a:lnTo>
                  <a:pt x="0" y="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79" name="Freeform 55"/>
          <p:cNvSpPr>
            <a:spLocks/>
          </p:cNvSpPr>
          <p:nvPr/>
        </p:nvSpPr>
        <p:spPr bwMode="auto">
          <a:xfrm>
            <a:off x="4081463" y="2678113"/>
            <a:ext cx="319087" cy="379412"/>
          </a:xfrm>
          <a:custGeom>
            <a:avLst/>
            <a:gdLst>
              <a:gd name="T0" fmla="*/ 0 w 201"/>
              <a:gd name="T1" fmla="*/ 2147483646 h 239"/>
              <a:gd name="T2" fmla="*/ 2147483646 w 201"/>
              <a:gd name="T3" fmla="*/ 0 h 239"/>
              <a:gd name="T4" fmla="*/ 2147483646 w 201"/>
              <a:gd name="T5" fmla="*/ 2147483646 h 239"/>
              <a:gd name="T6" fmla="*/ 2147483646 w 201"/>
              <a:gd name="T7" fmla="*/ 2147483646 h 239"/>
              <a:gd name="T8" fmla="*/ 0 w 201"/>
              <a:gd name="T9" fmla="*/ 2147483646 h 239"/>
              <a:gd name="T10" fmla="*/ 0 60000 65536"/>
              <a:gd name="T11" fmla="*/ 0 60000 65536"/>
              <a:gd name="T12" fmla="*/ 0 60000 65536"/>
              <a:gd name="T13" fmla="*/ 0 60000 65536"/>
              <a:gd name="T14" fmla="*/ 0 60000 65536"/>
              <a:gd name="T15" fmla="*/ 0 w 201"/>
              <a:gd name="T16" fmla="*/ 0 h 239"/>
              <a:gd name="T17" fmla="*/ 201 w 201"/>
              <a:gd name="T18" fmla="*/ 239 h 239"/>
            </a:gdLst>
            <a:ahLst/>
            <a:cxnLst>
              <a:cxn ang="T10">
                <a:pos x="T0" y="T1"/>
              </a:cxn>
              <a:cxn ang="T11">
                <a:pos x="T2" y="T3"/>
              </a:cxn>
              <a:cxn ang="T12">
                <a:pos x="T4" y="T5"/>
              </a:cxn>
              <a:cxn ang="T13">
                <a:pos x="T6" y="T7"/>
              </a:cxn>
              <a:cxn ang="T14">
                <a:pos x="T8" y="T9"/>
              </a:cxn>
            </a:cxnLst>
            <a:rect l="T15" t="T16" r="T17" b="T18"/>
            <a:pathLst>
              <a:path w="201" h="239">
                <a:moveTo>
                  <a:pt x="0" y="204"/>
                </a:moveTo>
                <a:lnTo>
                  <a:pt x="200" y="0"/>
                </a:lnTo>
                <a:lnTo>
                  <a:pt x="200" y="102"/>
                </a:lnTo>
                <a:lnTo>
                  <a:pt x="67" y="238"/>
                </a:lnTo>
                <a:lnTo>
                  <a:pt x="0" y="204"/>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80" name="Freeform 56"/>
          <p:cNvSpPr>
            <a:spLocks/>
          </p:cNvSpPr>
          <p:nvPr/>
        </p:nvSpPr>
        <p:spPr bwMode="auto">
          <a:xfrm>
            <a:off x="4081463" y="4319588"/>
            <a:ext cx="319087" cy="373062"/>
          </a:xfrm>
          <a:custGeom>
            <a:avLst/>
            <a:gdLst>
              <a:gd name="T0" fmla="*/ 0 w 201"/>
              <a:gd name="T1" fmla="*/ 2147483646 h 235"/>
              <a:gd name="T2" fmla="*/ 0 w 201"/>
              <a:gd name="T3" fmla="*/ 2147483646 h 235"/>
              <a:gd name="T4" fmla="*/ 2147483646 w 201"/>
              <a:gd name="T5" fmla="*/ 2147483646 h 235"/>
              <a:gd name="T6" fmla="*/ 2147483646 w 201"/>
              <a:gd name="T7" fmla="*/ 0 h 235"/>
              <a:gd name="T8" fmla="*/ 0 w 201"/>
              <a:gd name="T9" fmla="*/ 2147483646 h 235"/>
              <a:gd name="T10" fmla="*/ 0 60000 65536"/>
              <a:gd name="T11" fmla="*/ 0 60000 65536"/>
              <a:gd name="T12" fmla="*/ 0 60000 65536"/>
              <a:gd name="T13" fmla="*/ 0 60000 65536"/>
              <a:gd name="T14" fmla="*/ 0 60000 65536"/>
              <a:gd name="T15" fmla="*/ 0 w 201"/>
              <a:gd name="T16" fmla="*/ 0 h 235"/>
              <a:gd name="T17" fmla="*/ 201 w 201"/>
              <a:gd name="T18" fmla="*/ 235 h 235"/>
            </a:gdLst>
            <a:ahLst/>
            <a:cxnLst>
              <a:cxn ang="T10">
                <a:pos x="T0" y="T1"/>
              </a:cxn>
              <a:cxn ang="T11">
                <a:pos x="T2" y="T3"/>
              </a:cxn>
              <a:cxn ang="T12">
                <a:pos x="T4" y="T5"/>
              </a:cxn>
              <a:cxn ang="T13">
                <a:pos x="T6" y="T7"/>
              </a:cxn>
              <a:cxn ang="T14">
                <a:pos x="T8" y="T9"/>
              </a:cxn>
            </a:cxnLst>
            <a:rect l="T15" t="T16" r="T17" b="T18"/>
            <a:pathLst>
              <a:path w="201" h="235">
                <a:moveTo>
                  <a:pt x="0" y="201"/>
                </a:moveTo>
                <a:lnTo>
                  <a:pt x="0" y="234"/>
                </a:lnTo>
                <a:lnTo>
                  <a:pt x="200" y="33"/>
                </a:lnTo>
                <a:lnTo>
                  <a:pt x="200" y="0"/>
                </a:lnTo>
                <a:lnTo>
                  <a:pt x="0" y="201"/>
                </a:lnTo>
              </a:path>
            </a:pathLst>
          </a:custGeom>
          <a:solidFill>
            <a:schemeClr val="bg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81" name="Freeform 57"/>
          <p:cNvSpPr>
            <a:spLocks/>
          </p:cNvSpPr>
          <p:nvPr/>
        </p:nvSpPr>
        <p:spPr bwMode="auto">
          <a:xfrm>
            <a:off x="4186238" y="3690938"/>
            <a:ext cx="214312" cy="842962"/>
          </a:xfrm>
          <a:custGeom>
            <a:avLst/>
            <a:gdLst>
              <a:gd name="T0" fmla="*/ 0 w 135"/>
              <a:gd name="T1" fmla="*/ 2147483646 h 531"/>
              <a:gd name="T2" fmla="*/ 0 w 135"/>
              <a:gd name="T3" fmla="*/ 2147483646 h 531"/>
              <a:gd name="T4" fmla="*/ 2147483646 w 135"/>
              <a:gd name="T5" fmla="*/ 0 h 531"/>
              <a:gd name="T6" fmla="*/ 2147483646 w 135"/>
              <a:gd name="T7" fmla="*/ 2147483646 h 531"/>
              <a:gd name="T8" fmla="*/ 0 w 135"/>
              <a:gd name="T9" fmla="*/ 2147483646 h 531"/>
              <a:gd name="T10" fmla="*/ 0 60000 65536"/>
              <a:gd name="T11" fmla="*/ 0 60000 65536"/>
              <a:gd name="T12" fmla="*/ 0 60000 65536"/>
              <a:gd name="T13" fmla="*/ 0 60000 65536"/>
              <a:gd name="T14" fmla="*/ 0 60000 65536"/>
              <a:gd name="T15" fmla="*/ 0 w 135"/>
              <a:gd name="T16" fmla="*/ 0 h 531"/>
              <a:gd name="T17" fmla="*/ 135 w 135"/>
              <a:gd name="T18" fmla="*/ 531 h 531"/>
            </a:gdLst>
            <a:ahLst/>
            <a:cxnLst>
              <a:cxn ang="T10">
                <a:pos x="T0" y="T1"/>
              </a:cxn>
              <a:cxn ang="T11">
                <a:pos x="T2" y="T3"/>
              </a:cxn>
              <a:cxn ang="T12">
                <a:pos x="T4" y="T5"/>
              </a:cxn>
              <a:cxn ang="T13">
                <a:pos x="T6" y="T7"/>
              </a:cxn>
              <a:cxn ang="T14">
                <a:pos x="T8" y="T9"/>
              </a:cxn>
            </a:cxnLst>
            <a:rect l="T15" t="T16" r="T17" b="T18"/>
            <a:pathLst>
              <a:path w="135" h="531">
                <a:moveTo>
                  <a:pt x="0" y="530"/>
                </a:moveTo>
                <a:lnTo>
                  <a:pt x="0" y="133"/>
                </a:lnTo>
                <a:lnTo>
                  <a:pt x="134" y="0"/>
                </a:lnTo>
                <a:lnTo>
                  <a:pt x="134" y="398"/>
                </a:lnTo>
                <a:lnTo>
                  <a:pt x="0" y="530"/>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82" name="Freeform 58"/>
          <p:cNvSpPr>
            <a:spLocks/>
          </p:cNvSpPr>
          <p:nvPr/>
        </p:nvSpPr>
        <p:spPr bwMode="auto">
          <a:xfrm>
            <a:off x="4081463" y="3843338"/>
            <a:ext cx="106362" cy="849312"/>
          </a:xfrm>
          <a:custGeom>
            <a:avLst/>
            <a:gdLst>
              <a:gd name="T0" fmla="*/ 0 w 67"/>
              <a:gd name="T1" fmla="*/ 0 h 535"/>
              <a:gd name="T2" fmla="*/ 0 w 67"/>
              <a:gd name="T3" fmla="*/ 2147483646 h 535"/>
              <a:gd name="T4" fmla="*/ 2147483646 w 67"/>
              <a:gd name="T5" fmla="*/ 2147483646 h 535"/>
              <a:gd name="T6" fmla="*/ 2147483646 w 67"/>
              <a:gd name="T7" fmla="*/ 2147483646 h 535"/>
              <a:gd name="T8" fmla="*/ 0 w 67"/>
              <a:gd name="T9" fmla="*/ 0 h 535"/>
              <a:gd name="T10" fmla="*/ 0 60000 65536"/>
              <a:gd name="T11" fmla="*/ 0 60000 65536"/>
              <a:gd name="T12" fmla="*/ 0 60000 65536"/>
              <a:gd name="T13" fmla="*/ 0 60000 65536"/>
              <a:gd name="T14" fmla="*/ 0 60000 65536"/>
              <a:gd name="T15" fmla="*/ 0 w 67"/>
              <a:gd name="T16" fmla="*/ 0 h 535"/>
              <a:gd name="T17" fmla="*/ 67 w 67"/>
              <a:gd name="T18" fmla="*/ 535 h 535"/>
            </a:gdLst>
            <a:ahLst/>
            <a:cxnLst>
              <a:cxn ang="T10">
                <a:pos x="T0" y="T1"/>
              </a:cxn>
              <a:cxn ang="T11">
                <a:pos x="T2" y="T3"/>
              </a:cxn>
              <a:cxn ang="T12">
                <a:pos x="T4" y="T5"/>
              </a:cxn>
              <a:cxn ang="T13">
                <a:pos x="T6" y="T7"/>
              </a:cxn>
              <a:cxn ang="T14">
                <a:pos x="T8" y="T9"/>
              </a:cxn>
            </a:cxnLst>
            <a:rect l="T15" t="T16" r="T17" b="T18"/>
            <a:pathLst>
              <a:path w="67" h="535">
                <a:moveTo>
                  <a:pt x="0" y="0"/>
                </a:moveTo>
                <a:lnTo>
                  <a:pt x="0" y="534"/>
                </a:lnTo>
                <a:lnTo>
                  <a:pt x="66" y="434"/>
                </a:lnTo>
                <a:lnTo>
                  <a:pt x="66" y="33"/>
                </a:lnTo>
                <a:lnTo>
                  <a:pt x="0" y="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83" name="Freeform 59"/>
          <p:cNvSpPr>
            <a:spLocks/>
          </p:cNvSpPr>
          <p:nvPr/>
        </p:nvSpPr>
        <p:spPr bwMode="auto">
          <a:xfrm>
            <a:off x="4081463" y="3532188"/>
            <a:ext cx="319087" cy="361950"/>
          </a:xfrm>
          <a:custGeom>
            <a:avLst/>
            <a:gdLst>
              <a:gd name="T0" fmla="*/ 0 w 201"/>
              <a:gd name="T1" fmla="*/ 2147483646 h 228"/>
              <a:gd name="T2" fmla="*/ 2147483646 w 201"/>
              <a:gd name="T3" fmla="*/ 0 h 228"/>
              <a:gd name="T4" fmla="*/ 2147483646 w 201"/>
              <a:gd name="T5" fmla="*/ 2147483646 h 228"/>
              <a:gd name="T6" fmla="*/ 2147483646 w 201"/>
              <a:gd name="T7" fmla="*/ 2147483646 h 228"/>
              <a:gd name="T8" fmla="*/ 0 w 201"/>
              <a:gd name="T9" fmla="*/ 2147483646 h 228"/>
              <a:gd name="T10" fmla="*/ 0 60000 65536"/>
              <a:gd name="T11" fmla="*/ 0 60000 65536"/>
              <a:gd name="T12" fmla="*/ 0 60000 65536"/>
              <a:gd name="T13" fmla="*/ 0 60000 65536"/>
              <a:gd name="T14" fmla="*/ 0 60000 65536"/>
              <a:gd name="T15" fmla="*/ 0 w 201"/>
              <a:gd name="T16" fmla="*/ 0 h 228"/>
              <a:gd name="T17" fmla="*/ 201 w 201"/>
              <a:gd name="T18" fmla="*/ 228 h 228"/>
            </a:gdLst>
            <a:ahLst/>
            <a:cxnLst>
              <a:cxn ang="T10">
                <a:pos x="T0" y="T1"/>
              </a:cxn>
              <a:cxn ang="T11">
                <a:pos x="T2" y="T3"/>
              </a:cxn>
              <a:cxn ang="T12">
                <a:pos x="T4" y="T5"/>
              </a:cxn>
              <a:cxn ang="T13">
                <a:pos x="T6" y="T7"/>
              </a:cxn>
              <a:cxn ang="T14">
                <a:pos x="T8" y="T9"/>
              </a:cxn>
            </a:cxnLst>
            <a:rect l="T15" t="T16" r="T17" b="T18"/>
            <a:pathLst>
              <a:path w="201" h="228">
                <a:moveTo>
                  <a:pt x="0" y="195"/>
                </a:moveTo>
                <a:lnTo>
                  <a:pt x="200" y="0"/>
                </a:lnTo>
                <a:lnTo>
                  <a:pt x="200" y="97"/>
                </a:lnTo>
                <a:lnTo>
                  <a:pt x="67" y="227"/>
                </a:lnTo>
                <a:lnTo>
                  <a:pt x="0" y="195"/>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84" name="Freeform 60"/>
          <p:cNvSpPr>
            <a:spLocks/>
          </p:cNvSpPr>
          <p:nvPr/>
        </p:nvSpPr>
        <p:spPr bwMode="auto">
          <a:xfrm>
            <a:off x="4398963" y="2317750"/>
            <a:ext cx="319087" cy="361950"/>
          </a:xfrm>
          <a:custGeom>
            <a:avLst/>
            <a:gdLst>
              <a:gd name="T0" fmla="*/ 0 w 201"/>
              <a:gd name="T1" fmla="*/ 2147483646 h 228"/>
              <a:gd name="T2" fmla="*/ 0 w 201"/>
              <a:gd name="T3" fmla="*/ 2147483646 h 228"/>
              <a:gd name="T4" fmla="*/ 2147483646 w 201"/>
              <a:gd name="T5" fmla="*/ 2147483646 h 228"/>
              <a:gd name="T6" fmla="*/ 2147483646 w 201"/>
              <a:gd name="T7" fmla="*/ 0 h 228"/>
              <a:gd name="T8" fmla="*/ 0 w 201"/>
              <a:gd name="T9" fmla="*/ 2147483646 h 228"/>
              <a:gd name="T10" fmla="*/ 0 60000 65536"/>
              <a:gd name="T11" fmla="*/ 0 60000 65536"/>
              <a:gd name="T12" fmla="*/ 0 60000 65536"/>
              <a:gd name="T13" fmla="*/ 0 60000 65536"/>
              <a:gd name="T14" fmla="*/ 0 60000 65536"/>
              <a:gd name="T15" fmla="*/ 0 w 201"/>
              <a:gd name="T16" fmla="*/ 0 h 228"/>
              <a:gd name="T17" fmla="*/ 201 w 201"/>
              <a:gd name="T18" fmla="*/ 228 h 228"/>
            </a:gdLst>
            <a:ahLst/>
            <a:cxnLst>
              <a:cxn ang="T10">
                <a:pos x="T0" y="T1"/>
              </a:cxn>
              <a:cxn ang="T11">
                <a:pos x="T2" y="T3"/>
              </a:cxn>
              <a:cxn ang="T12">
                <a:pos x="T4" y="T5"/>
              </a:cxn>
              <a:cxn ang="T13">
                <a:pos x="T6" y="T7"/>
              </a:cxn>
              <a:cxn ang="T14">
                <a:pos x="T8" y="T9"/>
              </a:cxn>
            </a:cxnLst>
            <a:rect l="T15" t="T16" r="T17" b="T18"/>
            <a:pathLst>
              <a:path w="201" h="228">
                <a:moveTo>
                  <a:pt x="0" y="195"/>
                </a:moveTo>
                <a:lnTo>
                  <a:pt x="0" y="227"/>
                </a:lnTo>
                <a:lnTo>
                  <a:pt x="200" y="32"/>
                </a:lnTo>
                <a:lnTo>
                  <a:pt x="200" y="0"/>
                </a:lnTo>
                <a:lnTo>
                  <a:pt x="0" y="195"/>
                </a:lnTo>
              </a:path>
            </a:pathLst>
          </a:custGeom>
          <a:solidFill>
            <a:srgbClr val="00279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85" name="Freeform 61"/>
          <p:cNvSpPr>
            <a:spLocks/>
          </p:cNvSpPr>
          <p:nvPr/>
        </p:nvSpPr>
        <p:spPr bwMode="auto">
          <a:xfrm>
            <a:off x="4503738" y="1676400"/>
            <a:ext cx="214312" cy="850900"/>
          </a:xfrm>
          <a:custGeom>
            <a:avLst/>
            <a:gdLst>
              <a:gd name="T0" fmla="*/ 0 w 135"/>
              <a:gd name="T1" fmla="*/ 2147483646 h 536"/>
              <a:gd name="T2" fmla="*/ 0 w 135"/>
              <a:gd name="T3" fmla="*/ 2147483646 h 536"/>
              <a:gd name="T4" fmla="*/ 2147483646 w 135"/>
              <a:gd name="T5" fmla="*/ 0 h 536"/>
              <a:gd name="T6" fmla="*/ 2147483646 w 135"/>
              <a:gd name="T7" fmla="*/ 2147483646 h 536"/>
              <a:gd name="T8" fmla="*/ 0 w 135"/>
              <a:gd name="T9" fmla="*/ 2147483646 h 536"/>
              <a:gd name="T10" fmla="*/ 0 60000 65536"/>
              <a:gd name="T11" fmla="*/ 0 60000 65536"/>
              <a:gd name="T12" fmla="*/ 0 60000 65536"/>
              <a:gd name="T13" fmla="*/ 0 60000 65536"/>
              <a:gd name="T14" fmla="*/ 0 60000 65536"/>
              <a:gd name="T15" fmla="*/ 0 w 135"/>
              <a:gd name="T16" fmla="*/ 0 h 536"/>
              <a:gd name="T17" fmla="*/ 135 w 135"/>
              <a:gd name="T18" fmla="*/ 536 h 536"/>
            </a:gdLst>
            <a:ahLst/>
            <a:cxnLst>
              <a:cxn ang="T10">
                <a:pos x="T0" y="T1"/>
              </a:cxn>
              <a:cxn ang="T11">
                <a:pos x="T2" y="T3"/>
              </a:cxn>
              <a:cxn ang="T12">
                <a:pos x="T4" y="T5"/>
              </a:cxn>
              <a:cxn ang="T13">
                <a:pos x="T6" y="T7"/>
              </a:cxn>
              <a:cxn ang="T14">
                <a:pos x="T8" y="T9"/>
              </a:cxn>
            </a:cxnLst>
            <a:rect l="T15" t="T16" r="T17" b="T18"/>
            <a:pathLst>
              <a:path w="135" h="536">
                <a:moveTo>
                  <a:pt x="0" y="535"/>
                </a:moveTo>
                <a:lnTo>
                  <a:pt x="0" y="134"/>
                </a:lnTo>
                <a:lnTo>
                  <a:pt x="134" y="0"/>
                </a:lnTo>
                <a:lnTo>
                  <a:pt x="134" y="401"/>
                </a:lnTo>
                <a:lnTo>
                  <a:pt x="0" y="535"/>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86" name="Freeform 62"/>
          <p:cNvSpPr>
            <a:spLocks/>
          </p:cNvSpPr>
          <p:nvPr/>
        </p:nvSpPr>
        <p:spPr bwMode="auto">
          <a:xfrm>
            <a:off x="4398963" y="1841500"/>
            <a:ext cx="106362" cy="838200"/>
          </a:xfrm>
          <a:custGeom>
            <a:avLst/>
            <a:gdLst>
              <a:gd name="T0" fmla="*/ 0 w 67"/>
              <a:gd name="T1" fmla="*/ 0 h 528"/>
              <a:gd name="T2" fmla="*/ 0 w 67"/>
              <a:gd name="T3" fmla="*/ 2147483646 h 528"/>
              <a:gd name="T4" fmla="*/ 2147483646 w 67"/>
              <a:gd name="T5" fmla="*/ 2147483646 h 528"/>
              <a:gd name="T6" fmla="*/ 2147483646 w 67"/>
              <a:gd name="T7" fmla="*/ 2147483646 h 528"/>
              <a:gd name="T8" fmla="*/ 0 w 67"/>
              <a:gd name="T9" fmla="*/ 0 h 528"/>
              <a:gd name="T10" fmla="*/ 0 60000 65536"/>
              <a:gd name="T11" fmla="*/ 0 60000 65536"/>
              <a:gd name="T12" fmla="*/ 0 60000 65536"/>
              <a:gd name="T13" fmla="*/ 0 60000 65536"/>
              <a:gd name="T14" fmla="*/ 0 60000 65536"/>
              <a:gd name="T15" fmla="*/ 0 w 67"/>
              <a:gd name="T16" fmla="*/ 0 h 528"/>
              <a:gd name="T17" fmla="*/ 67 w 67"/>
              <a:gd name="T18" fmla="*/ 528 h 528"/>
            </a:gdLst>
            <a:ahLst/>
            <a:cxnLst>
              <a:cxn ang="T10">
                <a:pos x="T0" y="T1"/>
              </a:cxn>
              <a:cxn ang="T11">
                <a:pos x="T2" y="T3"/>
              </a:cxn>
              <a:cxn ang="T12">
                <a:pos x="T4" y="T5"/>
              </a:cxn>
              <a:cxn ang="T13">
                <a:pos x="T6" y="T7"/>
              </a:cxn>
              <a:cxn ang="T14">
                <a:pos x="T8" y="T9"/>
              </a:cxn>
            </a:cxnLst>
            <a:rect l="T15" t="T16" r="T17" b="T18"/>
            <a:pathLst>
              <a:path w="67" h="528">
                <a:moveTo>
                  <a:pt x="0" y="0"/>
                </a:moveTo>
                <a:lnTo>
                  <a:pt x="0" y="527"/>
                </a:lnTo>
                <a:lnTo>
                  <a:pt x="66" y="428"/>
                </a:lnTo>
                <a:lnTo>
                  <a:pt x="66" y="33"/>
                </a:lnTo>
                <a:lnTo>
                  <a:pt x="0" y="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87" name="Freeform 63"/>
          <p:cNvSpPr>
            <a:spLocks/>
          </p:cNvSpPr>
          <p:nvPr/>
        </p:nvSpPr>
        <p:spPr bwMode="auto">
          <a:xfrm>
            <a:off x="4398963" y="1524000"/>
            <a:ext cx="319087" cy="373063"/>
          </a:xfrm>
          <a:custGeom>
            <a:avLst/>
            <a:gdLst>
              <a:gd name="T0" fmla="*/ 0 w 201"/>
              <a:gd name="T1" fmla="*/ 2147483646 h 235"/>
              <a:gd name="T2" fmla="*/ 2147483646 w 201"/>
              <a:gd name="T3" fmla="*/ 0 h 235"/>
              <a:gd name="T4" fmla="*/ 2147483646 w 201"/>
              <a:gd name="T5" fmla="*/ 2147483646 h 235"/>
              <a:gd name="T6" fmla="*/ 2147483646 w 201"/>
              <a:gd name="T7" fmla="*/ 2147483646 h 235"/>
              <a:gd name="T8" fmla="*/ 0 w 201"/>
              <a:gd name="T9" fmla="*/ 2147483646 h 235"/>
              <a:gd name="T10" fmla="*/ 0 60000 65536"/>
              <a:gd name="T11" fmla="*/ 0 60000 65536"/>
              <a:gd name="T12" fmla="*/ 0 60000 65536"/>
              <a:gd name="T13" fmla="*/ 0 60000 65536"/>
              <a:gd name="T14" fmla="*/ 0 60000 65536"/>
              <a:gd name="T15" fmla="*/ 0 w 201"/>
              <a:gd name="T16" fmla="*/ 0 h 235"/>
              <a:gd name="T17" fmla="*/ 201 w 201"/>
              <a:gd name="T18" fmla="*/ 235 h 235"/>
            </a:gdLst>
            <a:ahLst/>
            <a:cxnLst>
              <a:cxn ang="T10">
                <a:pos x="T0" y="T1"/>
              </a:cxn>
              <a:cxn ang="T11">
                <a:pos x="T2" y="T3"/>
              </a:cxn>
              <a:cxn ang="T12">
                <a:pos x="T4" y="T5"/>
              </a:cxn>
              <a:cxn ang="T13">
                <a:pos x="T6" y="T7"/>
              </a:cxn>
              <a:cxn ang="T14">
                <a:pos x="T8" y="T9"/>
              </a:cxn>
            </a:cxnLst>
            <a:rect l="T15" t="T16" r="T17" b="T18"/>
            <a:pathLst>
              <a:path w="201" h="235">
                <a:moveTo>
                  <a:pt x="0" y="201"/>
                </a:moveTo>
                <a:lnTo>
                  <a:pt x="200" y="0"/>
                </a:lnTo>
                <a:lnTo>
                  <a:pt x="200" y="100"/>
                </a:lnTo>
                <a:lnTo>
                  <a:pt x="67" y="234"/>
                </a:lnTo>
                <a:lnTo>
                  <a:pt x="0" y="201"/>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88" name="Freeform 64"/>
          <p:cNvSpPr>
            <a:spLocks/>
          </p:cNvSpPr>
          <p:nvPr/>
        </p:nvSpPr>
        <p:spPr bwMode="auto">
          <a:xfrm>
            <a:off x="4398963" y="3154363"/>
            <a:ext cx="319087" cy="379412"/>
          </a:xfrm>
          <a:custGeom>
            <a:avLst/>
            <a:gdLst>
              <a:gd name="T0" fmla="*/ 0 w 201"/>
              <a:gd name="T1" fmla="*/ 2147483646 h 239"/>
              <a:gd name="T2" fmla="*/ 0 w 201"/>
              <a:gd name="T3" fmla="*/ 2147483646 h 239"/>
              <a:gd name="T4" fmla="*/ 2147483646 w 201"/>
              <a:gd name="T5" fmla="*/ 2147483646 h 239"/>
              <a:gd name="T6" fmla="*/ 2147483646 w 201"/>
              <a:gd name="T7" fmla="*/ 0 h 239"/>
              <a:gd name="T8" fmla="*/ 0 w 201"/>
              <a:gd name="T9" fmla="*/ 2147483646 h 239"/>
              <a:gd name="T10" fmla="*/ 0 60000 65536"/>
              <a:gd name="T11" fmla="*/ 0 60000 65536"/>
              <a:gd name="T12" fmla="*/ 0 60000 65536"/>
              <a:gd name="T13" fmla="*/ 0 60000 65536"/>
              <a:gd name="T14" fmla="*/ 0 60000 65536"/>
              <a:gd name="T15" fmla="*/ 0 w 201"/>
              <a:gd name="T16" fmla="*/ 0 h 239"/>
              <a:gd name="T17" fmla="*/ 201 w 201"/>
              <a:gd name="T18" fmla="*/ 239 h 239"/>
            </a:gdLst>
            <a:ahLst/>
            <a:cxnLst>
              <a:cxn ang="T10">
                <a:pos x="T0" y="T1"/>
              </a:cxn>
              <a:cxn ang="T11">
                <a:pos x="T2" y="T3"/>
              </a:cxn>
              <a:cxn ang="T12">
                <a:pos x="T4" y="T5"/>
              </a:cxn>
              <a:cxn ang="T13">
                <a:pos x="T6" y="T7"/>
              </a:cxn>
              <a:cxn ang="T14">
                <a:pos x="T8" y="T9"/>
              </a:cxn>
            </a:cxnLst>
            <a:rect l="T15" t="T16" r="T17" b="T18"/>
            <a:pathLst>
              <a:path w="201" h="239">
                <a:moveTo>
                  <a:pt x="0" y="204"/>
                </a:moveTo>
                <a:lnTo>
                  <a:pt x="0" y="238"/>
                </a:lnTo>
                <a:lnTo>
                  <a:pt x="200" y="34"/>
                </a:lnTo>
                <a:lnTo>
                  <a:pt x="200" y="0"/>
                </a:lnTo>
                <a:lnTo>
                  <a:pt x="0" y="204"/>
                </a:lnTo>
              </a:path>
            </a:pathLst>
          </a:custGeom>
          <a:solidFill>
            <a:srgbClr val="00279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89" name="Freeform 65"/>
          <p:cNvSpPr>
            <a:spLocks/>
          </p:cNvSpPr>
          <p:nvPr/>
        </p:nvSpPr>
        <p:spPr bwMode="auto">
          <a:xfrm>
            <a:off x="4503738" y="2525713"/>
            <a:ext cx="214312" cy="842962"/>
          </a:xfrm>
          <a:custGeom>
            <a:avLst/>
            <a:gdLst>
              <a:gd name="T0" fmla="*/ 0 w 135"/>
              <a:gd name="T1" fmla="*/ 2147483646 h 531"/>
              <a:gd name="T2" fmla="*/ 0 w 135"/>
              <a:gd name="T3" fmla="*/ 2147483646 h 531"/>
              <a:gd name="T4" fmla="*/ 2147483646 w 135"/>
              <a:gd name="T5" fmla="*/ 0 h 531"/>
              <a:gd name="T6" fmla="*/ 2147483646 w 135"/>
              <a:gd name="T7" fmla="*/ 2147483646 h 531"/>
              <a:gd name="T8" fmla="*/ 0 w 135"/>
              <a:gd name="T9" fmla="*/ 2147483646 h 531"/>
              <a:gd name="T10" fmla="*/ 0 60000 65536"/>
              <a:gd name="T11" fmla="*/ 0 60000 65536"/>
              <a:gd name="T12" fmla="*/ 0 60000 65536"/>
              <a:gd name="T13" fmla="*/ 0 60000 65536"/>
              <a:gd name="T14" fmla="*/ 0 60000 65536"/>
              <a:gd name="T15" fmla="*/ 0 w 135"/>
              <a:gd name="T16" fmla="*/ 0 h 531"/>
              <a:gd name="T17" fmla="*/ 135 w 135"/>
              <a:gd name="T18" fmla="*/ 531 h 531"/>
            </a:gdLst>
            <a:ahLst/>
            <a:cxnLst>
              <a:cxn ang="T10">
                <a:pos x="T0" y="T1"/>
              </a:cxn>
              <a:cxn ang="T11">
                <a:pos x="T2" y="T3"/>
              </a:cxn>
              <a:cxn ang="T12">
                <a:pos x="T4" y="T5"/>
              </a:cxn>
              <a:cxn ang="T13">
                <a:pos x="T6" y="T7"/>
              </a:cxn>
              <a:cxn ang="T14">
                <a:pos x="T8" y="T9"/>
              </a:cxn>
            </a:cxnLst>
            <a:rect l="T15" t="T16" r="T17" b="T18"/>
            <a:pathLst>
              <a:path w="135" h="531">
                <a:moveTo>
                  <a:pt x="0" y="530"/>
                </a:moveTo>
                <a:lnTo>
                  <a:pt x="0" y="133"/>
                </a:lnTo>
                <a:lnTo>
                  <a:pt x="134" y="0"/>
                </a:lnTo>
                <a:lnTo>
                  <a:pt x="134" y="398"/>
                </a:lnTo>
                <a:lnTo>
                  <a:pt x="0" y="530"/>
                </a:lnTo>
              </a:path>
            </a:pathLst>
          </a:custGeom>
          <a:solidFill>
            <a:srgbClr val="3333CC"/>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90" name="Freeform 66"/>
          <p:cNvSpPr>
            <a:spLocks/>
          </p:cNvSpPr>
          <p:nvPr/>
        </p:nvSpPr>
        <p:spPr bwMode="auto">
          <a:xfrm>
            <a:off x="4398963" y="2678113"/>
            <a:ext cx="106362" cy="855662"/>
          </a:xfrm>
          <a:custGeom>
            <a:avLst/>
            <a:gdLst>
              <a:gd name="T0" fmla="*/ 0 w 67"/>
              <a:gd name="T1" fmla="*/ 0 h 539"/>
              <a:gd name="T2" fmla="*/ 0 w 67"/>
              <a:gd name="T3" fmla="*/ 2147483646 h 539"/>
              <a:gd name="T4" fmla="*/ 2147483646 w 67"/>
              <a:gd name="T5" fmla="*/ 2147483646 h 539"/>
              <a:gd name="T6" fmla="*/ 2147483646 w 67"/>
              <a:gd name="T7" fmla="*/ 2147483646 h 539"/>
              <a:gd name="T8" fmla="*/ 0 w 67"/>
              <a:gd name="T9" fmla="*/ 0 h 539"/>
              <a:gd name="T10" fmla="*/ 0 60000 65536"/>
              <a:gd name="T11" fmla="*/ 0 60000 65536"/>
              <a:gd name="T12" fmla="*/ 0 60000 65536"/>
              <a:gd name="T13" fmla="*/ 0 60000 65536"/>
              <a:gd name="T14" fmla="*/ 0 60000 65536"/>
              <a:gd name="T15" fmla="*/ 0 w 67"/>
              <a:gd name="T16" fmla="*/ 0 h 539"/>
              <a:gd name="T17" fmla="*/ 67 w 67"/>
              <a:gd name="T18" fmla="*/ 539 h 539"/>
            </a:gdLst>
            <a:ahLst/>
            <a:cxnLst>
              <a:cxn ang="T10">
                <a:pos x="T0" y="T1"/>
              </a:cxn>
              <a:cxn ang="T11">
                <a:pos x="T2" y="T3"/>
              </a:cxn>
              <a:cxn ang="T12">
                <a:pos x="T4" y="T5"/>
              </a:cxn>
              <a:cxn ang="T13">
                <a:pos x="T6" y="T7"/>
              </a:cxn>
              <a:cxn ang="T14">
                <a:pos x="T8" y="T9"/>
              </a:cxn>
            </a:cxnLst>
            <a:rect l="T15" t="T16" r="T17" b="T18"/>
            <a:pathLst>
              <a:path w="67" h="539">
                <a:moveTo>
                  <a:pt x="0" y="0"/>
                </a:moveTo>
                <a:lnTo>
                  <a:pt x="0" y="538"/>
                </a:lnTo>
                <a:lnTo>
                  <a:pt x="66" y="437"/>
                </a:lnTo>
                <a:lnTo>
                  <a:pt x="66" y="34"/>
                </a:lnTo>
                <a:lnTo>
                  <a:pt x="0" y="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91" name="Freeform 67"/>
          <p:cNvSpPr>
            <a:spLocks/>
          </p:cNvSpPr>
          <p:nvPr/>
        </p:nvSpPr>
        <p:spPr bwMode="auto">
          <a:xfrm>
            <a:off x="4398963" y="2371725"/>
            <a:ext cx="319087" cy="363538"/>
          </a:xfrm>
          <a:custGeom>
            <a:avLst/>
            <a:gdLst>
              <a:gd name="T0" fmla="*/ 0 w 201"/>
              <a:gd name="T1" fmla="*/ 2147483646 h 229"/>
              <a:gd name="T2" fmla="*/ 2147483646 w 201"/>
              <a:gd name="T3" fmla="*/ 0 h 229"/>
              <a:gd name="T4" fmla="*/ 2147483646 w 201"/>
              <a:gd name="T5" fmla="*/ 2147483646 h 229"/>
              <a:gd name="T6" fmla="*/ 2147483646 w 201"/>
              <a:gd name="T7" fmla="*/ 2147483646 h 229"/>
              <a:gd name="T8" fmla="*/ 0 w 201"/>
              <a:gd name="T9" fmla="*/ 2147483646 h 229"/>
              <a:gd name="T10" fmla="*/ 0 60000 65536"/>
              <a:gd name="T11" fmla="*/ 0 60000 65536"/>
              <a:gd name="T12" fmla="*/ 0 60000 65536"/>
              <a:gd name="T13" fmla="*/ 0 60000 65536"/>
              <a:gd name="T14" fmla="*/ 0 60000 65536"/>
              <a:gd name="T15" fmla="*/ 0 w 201"/>
              <a:gd name="T16" fmla="*/ 0 h 229"/>
              <a:gd name="T17" fmla="*/ 201 w 201"/>
              <a:gd name="T18" fmla="*/ 229 h 229"/>
            </a:gdLst>
            <a:ahLst/>
            <a:cxnLst>
              <a:cxn ang="T10">
                <a:pos x="T0" y="T1"/>
              </a:cxn>
              <a:cxn ang="T11">
                <a:pos x="T2" y="T3"/>
              </a:cxn>
              <a:cxn ang="T12">
                <a:pos x="T4" y="T5"/>
              </a:cxn>
              <a:cxn ang="T13">
                <a:pos x="T6" y="T7"/>
              </a:cxn>
              <a:cxn ang="T14">
                <a:pos x="T8" y="T9"/>
              </a:cxn>
            </a:cxnLst>
            <a:rect l="T15" t="T16" r="T17" b="T18"/>
            <a:pathLst>
              <a:path w="201" h="229">
                <a:moveTo>
                  <a:pt x="0" y="195"/>
                </a:moveTo>
                <a:lnTo>
                  <a:pt x="200" y="0"/>
                </a:lnTo>
                <a:lnTo>
                  <a:pt x="200" y="98"/>
                </a:lnTo>
                <a:lnTo>
                  <a:pt x="67" y="228"/>
                </a:lnTo>
                <a:lnTo>
                  <a:pt x="0" y="195"/>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92" name="Freeform 68"/>
          <p:cNvSpPr>
            <a:spLocks/>
          </p:cNvSpPr>
          <p:nvPr/>
        </p:nvSpPr>
        <p:spPr bwMode="auto">
          <a:xfrm>
            <a:off x="4398963" y="4002088"/>
            <a:ext cx="319087" cy="373062"/>
          </a:xfrm>
          <a:custGeom>
            <a:avLst/>
            <a:gdLst>
              <a:gd name="T0" fmla="*/ 0 w 201"/>
              <a:gd name="T1" fmla="*/ 2147483646 h 235"/>
              <a:gd name="T2" fmla="*/ 0 w 201"/>
              <a:gd name="T3" fmla="*/ 2147483646 h 235"/>
              <a:gd name="T4" fmla="*/ 2147483646 w 201"/>
              <a:gd name="T5" fmla="*/ 2147483646 h 235"/>
              <a:gd name="T6" fmla="*/ 2147483646 w 201"/>
              <a:gd name="T7" fmla="*/ 0 h 235"/>
              <a:gd name="T8" fmla="*/ 0 w 201"/>
              <a:gd name="T9" fmla="*/ 2147483646 h 235"/>
              <a:gd name="T10" fmla="*/ 0 60000 65536"/>
              <a:gd name="T11" fmla="*/ 0 60000 65536"/>
              <a:gd name="T12" fmla="*/ 0 60000 65536"/>
              <a:gd name="T13" fmla="*/ 0 60000 65536"/>
              <a:gd name="T14" fmla="*/ 0 60000 65536"/>
              <a:gd name="T15" fmla="*/ 0 w 201"/>
              <a:gd name="T16" fmla="*/ 0 h 235"/>
              <a:gd name="T17" fmla="*/ 201 w 201"/>
              <a:gd name="T18" fmla="*/ 235 h 235"/>
            </a:gdLst>
            <a:ahLst/>
            <a:cxnLst>
              <a:cxn ang="T10">
                <a:pos x="T0" y="T1"/>
              </a:cxn>
              <a:cxn ang="T11">
                <a:pos x="T2" y="T3"/>
              </a:cxn>
              <a:cxn ang="T12">
                <a:pos x="T4" y="T5"/>
              </a:cxn>
              <a:cxn ang="T13">
                <a:pos x="T6" y="T7"/>
              </a:cxn>
              <a:cxn ang="T14">
                <a:pos x="T8" y="T9"/>
              </a:cxn>
            </a:cxnLst>
            <a:rect l="T15" t="T16" r="T17" b="T18"/>
            <a:pathLst>
              <a:path w="201" h="235">
                <a:moveTo>
                  <a:pt x="0" y="201"/>
                </a:moveTo>
                <a:lnTo>
                  <a:pt x="0" y="234"/>
                </a:lnTo>
                <a:lnTo>
                  <a:pt x="200" y="33"/>
                </a:lnTo>
                <a:lnTo>
                  <a:pt x="200" y="0"/>
                </a:lnTo>
                <a:lnTo>
                  <a:pt x="0" y="201"/>
                </a:lnTo>
              </a:path>
            </a:pathLst>
          </a:custGeom>
          <a:solidFill>
            <a:schemeClr val="bg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93" name="Freeform 69"/>
          <p:cNvSpPr>
            <a:spLocks/>
          </p:cNvSpPr>
          <p:nvPr/>
        </p:nvSpPr>
        <p:spPr bwMode="auto">
          <a:xfrm>
            <a:off x="4503738" y="3367088"/>
            <a:ext cx="214312" cy="855662"/>
          </a:xfrm>
          <a:custGeom>
            <a:avLst/>
            <a:gdLst>
              <a:gd name="T0" fmla="*/ 0 w 135"/>
              <a:gd name="T1" fmla="*/ 2147483646 h 539"/>
              <a:gd name="T2" fmla="*/ 0 w 135"/>
              <a:gd name="T3" fmla="*/ 2147483646 h 539"/>
              <a:gd name="T4" fmla="*/ 2147483646 w 135"/>
              <a:gd name="T5" fmla="*/ 0 h 539"/>
              <a:gd name="T6" fmla="*/ 2147483646 w 135"/>
              <a:gd name="T7" fmla="*/ 2147483646 h 539"/>
              <a:gd name="T8" fmla="*/ 0 w 135"/>
              <a:gd name="T9" fmla="*/ 2147483646 h 539"/>
              <a:gd name="T10" fmla="*/ 0 60000 65536"/>
              <a:gd name="T11" fmla="*/ 0 60000 65536"/>
              <a:gd name="T12" fmla="*/ 0 60000 65536"/>
              <a:gd name="T13" fmla="*/ 0 60000 65536"/>
              <a:gd name="T14" fmla="*/ 0 60000 65536"/>
              <a:gd name="T15" fmla="*/ 0 w 135"/>
              <a:gd name="T16" fmla="*/ 0 h 539"/>
              <a:gd name="T17" fmla="*/ 135 w 135"/>
              <a:gd name="T18" fmla="*/ 539 h 539"/>
            </a:gdLst>
            <a:ahLst/>
            <a:cxnLst>
              <a:cxn ang="T10">
                <a:pos x="T0" y="T1"/>
              </a:cxn>
              <a:cxn ang="T11">
                <a:pos x="T2" y="T3"/>
              </a:cxn>
              <a:cxn ang="T12">
                <a:pos x="T4" y="T5"/>
              </a:cxn>
              <a:cxn ang="T13">
                <a:pos x="T6" y="T7"/>
              </a:cxn>
              <a:cxn ang="T14">
                <a:pos x="T8" y="T9"/>
              </a:cxn>
            </a:cxnLst>
            <a:rect l="T15" t="T16" r="T17" b="T18"/>
            <a:pathLst>
              <a:path w="135" h="539">
                <a:moveTo>
                  <a:pt x="0" y="538"/>
                </a:moveTo>
                <a:lnTo>
                  <a:pt x="0" y="135"/>
                </a:lnTo>
                <a:lnTo>
                  <a:pt x="134" y="0"/>
                </a:lnTo>
                <a:lnTo>
                  <a:pt x="134" y="404"/>
                </a:lnTo>
                <a:lnTo>
                  <a:pt x="0" y="538"/>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94" name="Freeform 70"/>
          <p:cNvSpPr>
            <a:spLocks/>
          </p:cNvSpPr>
          <p:nvPr/>
        </p:nvSpPr>
        <p:spPr bwMode="auto">
          <a:xfrm>
            <a:off x="4398963" y="3532188"/>
            <a:ext cx="106362" cy="842962"/>
          </a:xfrm>
          <a:custGeom>
            <a:avLst/>
            <a:gdLst>
              <a:gd name="T0" fmla="*/ 0 w 67"/>
              <a:gd name="T1" fmla="*/ 0 h 531"/>
              <a:gd name="T2" fmla="*/ 0 w 67"/>
              <a:gd name="T3" fmla="*/ 2147483646 h 531"/>
              <a:gd name="T4" fmla="*/ 2147483646 w 67"/>
              <a:gd name="T5" fmla="*/ 2147483646 h 531"/>
              <a:gd name="T6" fmla="*/ 2147483646 w 67"/>
              <a:gd name="T7" fmla="*/ 2147483646 h 531"/>
              <a:gd name="T8" fmla="*/ 0 w 67"/>
              <a:gd name="T9" fmla="*/ 0 h 531"/>
              <a:gd name="T10" fmla="*/ 0 60000 65536"/>
              <a:gd name="T11" fmla="*/ 0 60000 65536"/>
              <a:gd name="T12" fmla="*/ 0 60000 65536"/>
              <a:gd name="T13" fmla="*/ 0 60000 65536"/>
              <a:gd name="T14" fmla="*/ 0 60000 65536"/>
              <a:gd name="T15" fmla="*/ 0 w 67"/>
              <a:gd name="T16" fmla="*/ 0 h 531"/>
              <a:gd name="T17" fmla="*/ 67 w 67"/>
              <a:gd name="T18" fmla="*/ 531 h 531"/>
            </a:gdLst>
            <a:ahLst/>
            <a:cxnLst>
              <a:cxn ang="T10">
                <a:pos x="T0" y="T1"/>
              </a:cxn>
              <a:cxn ang="T11">
                <a:pos x="T2" y="T3"/>
              </a:cxn>
              <a:cxn ang="T12">
                <a:pos x="T4" y="T5"/>
              </a:cxn>
              <a:cxn ang="T13">
                <a:pos x="T6" y="T7"/>
              </a:cxn>
              <a:cxn ang="T14">
                <a:pos x="T8" y="T9"/>
              </a:cxn>
            </a:cxnLst>
            <a:rect l="T15" t="T16" r="T17" b="T18"/>
            <a:pathLst>
              <a:path w="67" h="531">
                <a:moveTo>
                  <a:pt x="0" y="0"/>
                </a:moveTo>
                <a:lnTo>
                  <a:pt x="0" y="530"/>
                </a:lnTo>
                <a:lnTo>
                  <a:pt x="66" y="431"/>
                </a:lnTo>
                <a:lnTo>
                  <a:pt x="66" y="33"/>
                </a:lnTo>
                <a:lnTo>
                  <a:pt x="0" y="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95" name="Freeform 71"/>
          <p:cNvSpPr>
            <a:spLocks/>
          </p:cNvSpPr>
          <p:nvPr/>
        </p:nvSpPr>
        <p:spPr bwMode="auto">
          <a:xfrm>
            <a:off x="4398963" y="3208338"/>
            <a:ext cx="319087" cy="379412"/>
          </a:xfrm>
          <a:custGeom>
            <a:avLst/>
            <a:gdLst>
              <a:gd name="T0" fmla="*/ 0 w 201"/>
              <a:gd name="T1" fmla="*/ 2147483646 h 239"/>
              <a:gd name="T2" fmla="*/ 2147483646 w 201"/>
              <a:gd name="T3" fmla="*/ 0 h 239"/>
              <a:gd name="T4" fmla="*/ 2147483646 w 201"/>
              <a:gd name="T5" fmla="*/ 2147483646 h 239"/>
              <a:gd name="T6" fmla="*/ 2147483646 w 201"/>
              <a:gd name="T7" fmla="*/ 2147483646 h 239"/>
              <a:gd name="T8" fmla="*/ 0 w 201"/>
              <a:gd name="T9" fmla="*/ 2147483646 h 239"/>
              <a:gd name="T10" fmla="*/ 0 60000 65536"/>
              <a:gd name="T11" fmla="*/ 0 60000 65536"/>
              <a:gd name="T12" fmla="*/ 0 60000 65536"/>
              <a:gd name="T13" fmla="*/ 0 60000 65536"/>
              <a:gd name="T14" fmla="*/ 0 60000 65536"/>
              <a:gd name="T15" fmla="*/ 0 w 201"/>
              <a:gd name="T16" fmla="*/ 0 h 239"/>
              <a:gd name="T17" fmla="*/ 201 w 201"/>
              <a:gd name="T18" fmla="*/ 239 h 239"/>
            </a:gdLst>
            <a:ahLst/>
            <a:cxnLst>
              <a:cxn ang="T10">
                <a:pos x="T0" y="T1"/>
              </a:cxn>
              <a:cxn ang="T11">
                <a:pos x="T2" y="T3"/>
              </a:cxn>
              <a:cxn ang="T12">
                <a:pos x="T4" y="T5"/>
              </a:cxn>
              <a:cxn ang="T13">
                <a:pos x="T6" y="T7"/>
              </a:cxn>
              <a:cxn ang="T14">
                <a:pos x="T8" y="T9"/>
              </a:cxn>
            </a:cxnLst>
            <a:rect l="T15" t="T16" r="T17" b="T18"/>
            <a:pathLst>
              <a:path w="201" h="239">
                <a:moveTo>
                  <a:pt x="0" y="204"/>
                </a:moveTo>
                <a:lnTo>
                  <a:pt x="200" y="0"/>
                </a:lnTo>
                <a:lnTo>
                  <a:pt x="200" y="102"/>
                </a:lnTo>
                <a:lnTo>
                  <a:pt x="67" y="238"/>
                </a:lnTo>
                <a:lnTo>
                  <a:pt x="0" y="204"/>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96" name="Freeform 72"/>
          <p:cNvSpPr>
            <a:spLocks/>
          </p:cNvSpPr>
          <p:nvPr/>
        </p:nvSpPr>
        <p:spPr bwMode="auto">
          <a:xfrm>
            <a:off x="2225675" y="2159000"/>
            <a:ext cx="850900" cy="214313"/>
          </a:xfrm>
          <a:custGeom>
            <a:avLst/>
            <a:gdLst>
              <a:gd name="T0" fmla="*/ 0 w 536"/>
              <a:gd name="T1" fmla="*/ 2147483646 h 135"/>
              <a:gd name="T2" fmla="*/ 2147483646 w 536"/>
              <a:gd name="T3" fmla="*/ 2147483646 h 135"/>
              <a:gd name="T4" fmla="*/ 2147483646 w 536"/>
              <a:gd name="T5" fmla="*/ 0 h 135"/>
              <a:gd name="T6" fmla="*/ 2147483646 w 536"/>
              <a:gd name="T7" fmla="*/ 0 h 135"/>
              <a:gd name="T8" fmla="*/ 0 w 536"/>
              <a:gd name="T9" fmla="*/ 2147483646 h 135"/>
              <a:gd name="T10" fmla="*/ 0 60000 65536"/>
              <a:gd name="T11" fmla="*/ 0 60000 65536"/>
              <a:gd name="T12" fmla="*/ 0 60000 65536"/>
              <a:gd name="T13" fmla="*/ 0 60000 65536"/>
              <a:gd name="T14" fmla="*/ 0 60000 65536"/>
              <a:gd name="T15" fmla="*/ 0 w 536"/>
              <a:gd name="T16" fmla="*/ 0 h 135"/>
              <a:gd name="T17" fmla="*/ 536 w 536"/>
              <a:gd name="T18" fmla="*/ 135 h 135"/>
            </a:gdLst>
            <a:ahLst/>
            <a:cxnLst>
              <a:cxn ang="T10">
                <a:pos x="T0" y="T1"/>
              </a:cxn>
              <a:cxn ang="T11">
                <a:pos x="T2" y="T3"/>
              </a:cxn>
              <a:cxn ang="T12">
                <a:pos x="T4" y="T5"/>
              </a:cxn>
              <a:cxn ang="T13">
                <a:pos x="T6" y="T7"/>
              </a:cxn>
              <a:cxn ang="T14">
                <a:pos x="T8" y="T9"/>
              </a:cxn>
            </a:cxnLst>
            <a:rect l="T15" t="T16" r="T17" b="T18"/>
            <a:pathLst>
              <a:path w="536" h="135">
                <a:moveTo>
                  <a:pt x="0" y="134"/>
                </a:moveTo>
                <a:lnTo>
                  <a:pt x="401" y="134"/>
                </a:lnTo>
                <a:lnTo>
                  <a:pt x="535" y="0"/>
                </a:lnTo>
                <a:lnTo>
                  <a:pt x="134" y="0"/>
                </a:lnTo>
                <a:lnTo>
                  <a:pt x="0" y="134"/>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97" name="Freeform 73"/>
          <p:cNvSpPr>
            <a:spLocks/>
          </p:cNvSpPr>
          <p:nvPr/>
        </p:nvSpPr>
        <p:spPr bwMode="auto">
          <a:xfrm>
            <a:off x="2066925" y="2159000"/>
            <a:ext cx="368300" cy="319088"/>
          </a:xfrm>
          <a:custGeom>
            <a:avLst/>
            <a:gdLst>
              <a:gd name="T0" fmla="*/ 0 w 232"/>
              <a:gd name="T1" fmla="*/ 2147483646 h 201"/>
              <a:gd name="T2" fmla="*/ 2147483646 w 232"/>
              <a:gd name="T3" fmla="*/ 2147483646 h 201"/>
              <a:gd name="T4" fmla="*/ 2147483646 w 232"/>
              <a:gd name="T5" fmla="*/ 0 h 201"/>
              <a:gd name="T6" fmla="*/ 2147483646 w 232"/>
              <a:gd name="T7" fmla="*/ 0 h 201"/>
              <a:gd name="T8" fmla="*/ 0 w 232"/>
              <a:gd name="T9" fmla="*/ 2147483646 h 201"/>
              <a:gd name="T10" fmla="*/ 0 60000 65536"/>
              <a:gd name="T11" fmla="*/ 0 60000 65536"/>
              <a:gd name="T12" fmla="*/ 0 60000 65536"/>
              <a:gd name="T13" fmla="*/ 0 60000 65536"/>
              <a:gd name="T14" fmla="*/ 0 60000 65536"/>
              <a:gd name="T15" fmla="*/ 0 w 232"/>
              <a:gd name="T16" fmla="*/ 0 h 201"/>
              <a:gd name="T17" fmla="*/ 232 w 232"/>
              <a:gd name="T18" fmla="*/ 201 h 201"/>
            </a:gdLst>
            <a:ahLst/>
            <a:cxnLst>
              <a:cxn ang="T10">
                <a:pos x="T0" y="T1"/>
              </a:cxn>
              <a:cxn ang="T11">
                <a:pos x="T2" y="T3"/>
              </a:cxn>
              <a:cxn ang="T12">
                <a:pos x="T4" y="T5"/>
              </a:cxn>
              <a:cxn ang="T13">
                <a:pos x="T6" y="T7"/>
              </a:cxn>
              <a:cxn ang="T14">
                <a:pos x="T8" y="T9"/>
              </a:cxn>
            </a:cxnLst>
            <a:rect l="T15" t="T16" r="T17" b="T18"/>
            <a:pathLst>
              <a:path w="232" h="201">
                <a:moveTo>
                  <a:pt x="0" y="200"/>
                </a:moveTo>
                <a:lnTo>
                  <a:pt x="99" y="133"/>
                </a:lnTo>
                <a:lnTo>
                  <a:pt x="231" y="0"/>
                </a:lnTo>
                <a:lnTo>
                  <a:pt x="198" y="0"/>
                </a:lnTo>
                <a:lnTo>
                  <a:pt x="0" y="20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98" name="Freeform 74"/>
          <p:cNvSpPr>
            <a:spLocks/>
          </p:cNvSpPr>
          <p:nvPr/>
        </p:nvSpPr>
        <p:spPr bwMode="auto">
          <a:xfrm>
            <a:off x="2860675" y="2159000"/>
            <a:ext cx="374650" cy="319088"/>
          </a:xfrm>
          <a:custGeom>
            <a:avLst/>
            <a:gdLst>
              <a:gd name="T0" fmla="*/ 2147483646 w 236"/>
              <a:gd name="T1" fmla="*/ 2147483646 h 201"/>
              <a:gd name="T2" fmla="*/ 0 w 236"/>
              <a:gd name="T3" fmla="*/ 2147483646 h 201"/>
              <a:gd name="T4" fmla="*/ 2147483646 w 236"/>
              <a:gd name="T5" fmla="*/ 0 h 201"/>
              <a:gd name="T6" fmla="*/ 2147483646 w 236"/>
              <a:gd name="T7" fmla="*/ 0 h 201"/>
              <a:gd name="T8" fmla="*/ 2147483646 w 236"/>
              <a:gd name="T9" fmla="*/ 2147483646 h 201"/>
              <a:gd name="T10" fmla="*/ 0 60000 65536"/>
              <a:gd name="T11" fmla="*/ 0 60000 65536"/>
              <a:gd name="T12" fmla="*/ 0 60000 65536"/>
              <a:gd name="T13" fmla="*/ 0 60000 65536"/>
              <a:gd name="T14" fmla="*/ 0 60000 65536"/>
              <a:gd name="T15" fmla="*/ 0 w 236"/>
              <a:gd name="T16" fmla="*/ 0 h 201"/>
              <a:gd name="T17" fmla="*/ 236 w 236"/>
              <a:gd name="T18" fmla="*/ 201 h 201"/>
            </a:gdLst>
            <a:ahLst/>
            <a:cxnLst>
              <a:cxn ang="T10">
                <a:pos x="T0" y="T1"/>
              </a:cxn>
              <a:cxn ang="T11">
                <a:pos x="T2" y="T3"/>
              </a:cxn>
              <a:cxn ang="T12">
                <a:pos x="T4" y="T5"/>
              </a:cxn>
              <a:cxn ang="T13">
                <a:pos x="T6" y="T7"/>
              </a:cxn>
              <a:cxn ang="T14">
                <a:pos x="T8" y="T9"/>
              </a:cxn>
            </a:cxnLst>
            <a:rect l="T15" t="T16" r="T17" b="T18"/>
            <a:pathLst>
              <a:path w="236" h="201">
                <a:moveTo>
                  <a:pt x="34" y="200"/>
                </a:moveTo>
                <a:lnTo>
                  <a:pt x="0" y="133"/>
                </a:lnTo>
                <a:lnTo>
                  <a:pt x="134" y="0"/>
                </a:lnTo>
                <a:lnTo>
                  <a:pt x="235" y="0"/>
                </a:lnTo>
                <a:lnTo>
                  <a:pt x="34" y="200"/>
                </a:lnTo>
              </a:path>
            </a:pathLst>
          </a:custGeom>
          <a:solidFill>
            <a:srgbClr val="3365F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299" name="Freeform 75"/>
          <p:cNvSpPr>
            <a:spLocks/>
          </p:cNvSpPr>
          <p:nvPr/>
        </p:nvSpPr>
        <p:spPr bwMode="auto">
          <a:xfrm>
            <a:off x="2066925" y="2371725"/>
            <a:ext cx="850900" cy="106363"/>
          </a:xfrm>
          <a:custGeom>
            <a:avLst/>
            <a:gdLst>
              <a:gd name="T0" fmla="*/ 0 w 536"/>
              <a:gd name="T1" fmla="*/ 2147483646 h 67"/>
              <a:gd name="T2" fmla="*/ 2147483646 w 536"/>
              <a:gd name="T3" fmla="*/ 0 h 67"/>
              <a:gd name="T4" fmla="*/ 2147483646 w 536"/>
              <a:gd name="T5" fmla="*/ 0 h 67"/>
              <a:gd name="T6" fmla="*/ 2147483646 w 536"/>
              <a:gd name="T7" fmla="*/ 2147483646 h 67"/>
              <a:gd name="T8" fmla="*/ 0 w 536"/>
              <a:gd name="T9" fmla="*/ 2147483646 h 67"/>
              <a:gd name="T10" fmla="*/ 0 60000 65536"/>
              <a:gd name="T11" fmla="*/ 0 60000 65536"/>
              <a:gd name="T12" fmla="*/ 0 60000 65536"/>
              <a:gd name="T13" fmla="*/ 0 60000 65536"/>
              <a:gd name="T14" fmla="*/ 0 60000 65536"/>
              <a:gd name="T15" fmla="*/ 0 w 536"/>
              <a:gd name="T16" fmla="*/ 0 h 67"/>
              <a:gd name="T17" fmla="*/ 536 w 536"/>
              <a:gd name="T18" fmla="*/ 67 h 67"/>
            </a:gdLst>
            <a:ahLst/>
            <a:cxnLst>
              <a:cxn ang="T10">
                <a:pos x="T0" y="T1"/>
              </a:cxn>
              <a:cxn ang="T11">
                <a:pos x="T2" y="T3"/>
              </a:cxn>
              <a:cxn ang="T12">
                <a:pos x="T4" y="T5"/>
              </a:cxn>
              <a:cxn ang="T13">
                <a:pos x="T6" y="T7"/>
              </a:cxn>
              <a:cxn ang="T14">
                <a:pos x="T8" y="T9"/>
              </a:cxn>
            </a:cxnLst>
            <a:rect l="T15" t="T16" r="T17" b="T18"/>
            <a:pathLst>
              <a:path w="536" h="67">
                <a:moveTo>
                  <a:pt x="0" y="66"/>
                </a:moveTo>
                <a:lnTo>
                  <a:pt x="100" y="0"/>
                </a:lnTo>
                <a:lnTo>
                  <a:pt x="502" y="0"/>
                </a:lnTo>
                <a:lnTo>
                  <a:pt x="535" y="66"/>
                </a:lnTo>
                <a:lnTo>
                  <a:pt x="0" y="66"/>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00" name="Freeform 76"/>
          <p:cNvSpPr>
            <a:spLocks/>
          </p:cNvSpPr>
          <p:nvPr/>
        </p:nvSpPr>
        <p:spPr bwMode="auto">
          <a:xfrm>
            <a:off x="1377950" y="2159000"/>
            <a:ext cx="849313" cy="214313"/>
          </a:xfrm>
          <a:custGeom>
            <a:avLst/>
            <a:gdLst>
              <a:gd name="T0" fmla="*/ 0 w 535"/>
              <a:gd name="T1" fmla="*/ 2147483646 h 135"/>
              <a:gd name="T2" fmla="*/ 2147483646 w 535"/>
              <a:gd name="T3" fmla="*/ 2147483646 h 135"/>
              <a:gd name="T4" fmla="*/ 2147483646 w 535"/>
              <a:gd name="T5" fmla="*/ 0 h 135"/>
              <a:gd name="T6" fmla="*/ 2147483646 w 535"/>
              <a:gd name="T7" fmla="*/ 0 h 135"/>
              <a:gd name="T8" fmla="*/ 0 w 535"/>
              <a:gd name="T9" fmla="*/ 2147483646 h 135"/>
              <a:gd name="T10" fmla="*/ 0 60000 65536"/>
              <a:gd name="T11" fmla="*/ 0 60000 65536"/>
              <a:gd name="T12" fmla="*/ 0 60000 65536"/>
              <a:gd name="T13" fmla="*/ 0 60000 65536"/>
              <a:gd name="T14" fmla="*/ 0 60000 65536"/>
              <a:gd name="T15" fmla="*/ 0 w 535"/>
              <a:gd name="T16" fmla="*/ 0 h 135"/>
              <a:gd name="T17" fmla="*/ 535 w 535"/>
              <a:gd name="T18" fmla="*/ 135 h 135"/>
            </a:gdLst>
            <a:ahLst/>
            <a:cxnLst>
              <a:cxn ang="T10">
                <a:pos x="T0" y="T1"/>
              </a:cxn>
              <a:cxn ang="T11">
                <a:pos x="T2" y="T3"/>
              </a:cxn>
              <a:cxn ang="T12">
                <a:pos x="T4" y="T5"/>
              </a:cxn>
              <a:cxn ang="T13">
                <a:pos x="T6" y="T7"/>
              </a:cxn>
              <a:cxn ang="T14">
                <a:pos x="T8" y="T9"/>
              </a:cxn>
            </a:cxnLst>
            <a:rect l="T15" t="T16" r="T17" b="T18"/>
            <a:pathLst>
              <a:path w="535" h="135">
                <a:moveTo>
                  <a:pt x="0" y="134"/>
                </a:moveTo>
                <a:lnTo>
                  <a:pt x="401" y="134"/>
                </a:lnTo>
                <a:lnTo>
                  <a:pt x="534" y="0"/>
                </a:lnTo>
                <a:lnTo>
                  <a:pt x="134" y="0"/>
                </a:lnTo>
                <a:lnTo>
                  <a:pt x="0" y="134"/>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01" name="Freeform 77"/>
          <p:cNvSpPr>
            <a:spLocks/>
          </p:cNvSpPr>
          <p:nvPr/>
        </p:nvSpPr>
        <p:spPr bwMode="auto">
          <a:xfrm>
            <a:off x="1219200" y="2159000"/>
            <a:ext cx="373063" cy="319088"/>
          </a:xfrm>
          <a:custGeom>
            <a:avLst/>
            <a:gdLst>
              <a:gd name="T0" fmla="*/ 0 w 235"/>
              <a:gd name="T1" fmla="*/ 2147483646 h 201"/>
              <a:gd name="T2" fmla="*/ 2147483646 w 235"/>
              <a:gd name="T3" fmla="*/ 2147483646 h 201"/>
              <a:gd name="T4" fmla="*/ 2147483646 w 235"/>
              <a:gd name="T5" fmla="*/ 0 h 201"/>
              <a:gd name="T6" fmla="*/ 2147483646 w 235"/>
              <a:gd name="T7" fmla="*/ 0 h 201"/>
              <a:gd name="T8" fmla="*/ 0 w 235"/>
              <a:gd name="T9" fmla="*/ 2147483646 h 201"/>
              <a:gd name="T10" fmla="*/ 0 60000 65536"/>
              <a:gd name="T11" fmla="*/ 0 60000 65536"/>
              <a:gd name="T12" fmla="*/ 0 60000 65536"/>
              <a:gd name="T13" fmla="*/ 0 60000 65536"/>
              <a:gd name="T14" fmla="*/ 0 60000 65536"/>
              <a:gd name="T15" fmla="*/ 0 w 235"/>
              <a:gd name="T16" fmla="*/ 0 h 201"/>
              <a:gd name="T17" fmla="*/ 235 w 235"/>
              <a:gd name="T18" fmla="*/ 201 h 201"/>
            </a:gdLst>
            <a:ahLst/>
            <a:cxnLst>
              <a:cxn ang="T10">
                <a:pos x="T0" y="T1"/>
              </a:cxn>
              <a:cxn ang="T11">
                <a:pos x="T2" y="T3"/>
              </a:cxn>
              <a:cxn ang="T12">
                <a:pos x="T4" y="T5"/>
              </a:cxn>
              <a:cxn ang="T13">
                <a:pos x="T6" y="T7"/>
              </a:cxn>
              <a:cxn ang="T14">
                <a:pos x="T8" y="T9"/>
              </a:cxn>
            </a:cxnLst>
            <a:rect l="T15" t="T16" r="T17" b="T18"/>
            <a:pathLst>
              <a:path w="235" h="201">
                <a:moveTo>
                  <a:pt x="0" y="200"/>
                </a:moveTo>
                <a:lnTo>
                  <a:pt x="100" y="133"/>
                </a:lnTo>
                <a:lnTo>
                  <a:pt x="234" y="0"/>
                </a:lnTo>
                <a:lnTo>
                  <a:pt x="201" y="0"/>
                </a:lnTo>
                <a:lnTo>
                  <a:pt x="0" y="20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02" name="Freeform 78"/>
          <p:cNvSpPr>
            <a:spLocks/>
          </p:cNvSpPr>
          <p:nvPr/>
        </p:nvSpPr>
        <p:spPr bwMode="auto">
          <a:xfrm>
            <a:off x="2017713" y="2159000"/>
            <a:ext cx="368300" cy="319088"/>
          </a:xfrm>
          <a:custGeom>
            <a:avLst/>
            <a:gdLst>
              <a:gd name="T0" fmla="*/ 2147483646 w 232"/>
              <a:gd name="T1" fmla="*/ 2147483646 h 201"/>
              <a:gd name="T2" fmla="*/ 0 w 232"/>
              <a:gd name="T3" fmla="*/ 2147483646 h 201"/>
              <a:gd name="T4" fmla="*/ 2147483646 w 232"/>
              <a:gd name="T5" fmla="*/ 0 h 201"/>
              <a:gd name="T6" fmla="*/ 2147483646 w 232"/>
              <a:gd name="T7" fmla="*/ 0 h 201"/>
              <a:gd name="T8" fmla="*/ 2147483646 w 232"/>
              <a:gd name="T9" fmla="*/ 2147483646 h 201"/>
              <a:gd name="T10" fmla="*/ 0 60000 65536"/>
              <a:gd name="T11" fmla="*/ 0 60000 65536"/>
              <a:gd name="T12" fmla="*/ 0 60000 65536"/>
              <a:gd name="T13" fmla="*/ 0 60000 65536"/>
              <a:gd name="T14" fmla="*/ 0 60000 65536"/>
              <a:gd name="T15" fmla="*/ 0 w 232"/>
              <a:gd name="T16" fmla="*/ 0 h 201"/>
              <a:gd name="T17" fmla="*/ 232 w 232"/>
              <a:gd name="T18" fmla="*/ 201 h 201"/>
            </a:gdLst>
            <a:ahLst/>
            <a:cxnLst>
              <a:cxn ang="T10">
                <a:pos x="T0" y="T1"/>
              </a:cxn>
              <a:cxn ang="T11">
                <a:pos x="T2" y="T3"/>
              </a:cxn>
              <a:cxn ang="T12">
                <a:pos x="T4" y="T5"/>
              </a:cxn>
              <a:cxn ang="T13">
                <a:pos x="T6" y="T7"/>
              </a:cxn>
              <a:cxn ang="T14">
                <a:pos x="T8" y="T9"/>
              </a:cxn>
            </a:cxnLst>
            <a:rect l="T15" t="T16" r="T17" b="T18"/>
            <a:pathLst>
              <a:path w="232" h="201">
                <a:moveTo>
                  <a:pt x="33" y="200"/>
                </a:moveTo>
                <a:lnTo>
                  <a:pt x="0" y="133"/>
                </a:lnTo>
                <a:lnTo>
                  <a:pt x="132" y="0"/>
                </a:lnTo>
                <a:lnTo>
                  <a:pt x="231" y="0"/>
                </a:lnTo>
                <a:lnTo>
                  <a:pt x="33" y="200"/>
                </a:lnTo>
              </a:path>
            </a:pathLst>
          </a:custGeom>
          <a:solidFill>
            <a:srgbClr val="3365F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03" name="Freeform 79"/>
          <p:cNvSpPr>
            <a:spLocks/>
          </p:cNvSpPr>
          <p:nvPr/>
        </p:nvSpPr>
        <p:spPr bwMode="auto">
          <a:xfrm>
            <a:off x="1219200" y="2371725"/>
            <a:ext cx="849313" cy="106363"/>
          </a:xfrm>
          <a:custGeom>
            <a:avLst/>
            <a:gdLst>
              <a:gd name="T0" fmla="*/ 0 w 535"/>
              <a:gd name="T1" fmla="*/ 2147483646 h 67"/>
              <a:gd name="T2" fmla="*/ 2147483646 w 535"/>
              <a:gd name="T3" fmla="*/ 0 h 67"/>
              <a:gd name="T4" fmla="*/ 2147483646 w 535"/>
              <a:gd name="T5" fmla="*/ 0 h 67"/>
              <a:gd name="T6" fmla="*/ 2147483646 w 535"/>
              <a:gd name="T7" fmla="*/ 2147483646 h 67"/>
              <a:gd name="T8" fmla="*/ 0 w 535"/>
              <a:gd name="T9" fmla="*/ 2147483646 h 67"/>
              <a:gd name="T10" fmla="*/ 0 60000 65536"/>
              <a:gd name="T11" fmla="*/ 0 60000 65536"/>
              <a:gd name="T12" fmla="*/ 0 60000 65536"/>
              <a:gd name="T13" fmla="*/ 0 60000 65536"/>
              <a:gd name="T14" fmla="*/ 0 60000 65536"/>
              <a:gd name="T15" fmla="*/ 0 w 535"/>
              <a:gd name="T16" fmla="*/ 0 h 67"/>
              <a:gd name="T17" fmla="*/ 535 w 535"/>
              <a:gd name="T18" fmla="*/ 67 h 67"/>
            </a:gdLst>
            <a:ahLst/>
            <a:cxnLst>
              <a:cxn ang="T10">
                <a:pos x="T0" y="T1"/>
              </a:cxn>
              <a:cxn ang="T11">
                <a:pos x="T2" y="T3"/>
              </a:cxn>
              <a:cxn ang="T12">
                <a:pos x="T4" y="T5"/>
              </a:cxn>
              <a:cxn ang="T13">
                <a:pos x="T6" y="T7"/>
              </a:cxn>
              <a:cxn ang="T14">
                <a:pos x="T8" y="T9"/>
              </a:cxn>
            </a:cxnLst>
            <a:rect l="T15" t="T16" r="T17" b="T18"/>
            <a:pathLst>
              <a:path w="535" h="67">
                <a:moveTo>
                  <a:pt x="0" y="66"/>
                </a:moveTo>
                <a:lnTo>
                  <a:pt x="100" y="0"/>
                </a:lnTo>
                <a:lnTo>
                  <a:pt x="501" y="0"/>
                </a:lnTo>
                <a:lnTo>
                  <a:pt x="534" y="66"/>
                </a:lnTo>
                <a:lnTo>
                  <a:pt x="0" y="66"/>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04" name="Freeform 80"/>
          <p:cNvSpPr>
            <a:spLocks/>
          </p:cNvSpPr>
          <p:nvPr/>
        </p:nvSpPr>
        <p:spPr bwMode="auto">
          <a:xfrm>
            <a:off x="3392488" y="1841500"/>
            <a:ext cx="849312" cy="209550"/>
          </a:xfrm>
          <a:custGeom>
            <a:avLst/>
            <a:gdLst>
              <a:gd name="T0" fmla="*/ 0 w 535"/>
              <a:gd name="T1" fmla="*/ 2147483646 h 132"/>
              <a:gd name="T2" fmla="*/ 2147483646 w 535"/>
              <a:gd name="T3" fmla="*/ 2147483646 h 132"/>
              <a:gd name="T4" fmla="*/ 2147483646 w 535"/>
              <a:gd name="T5" fmla="*/ 0 h 132"/>
              <a:gd name="T6" fmla="*/ 2147483646 w 535"/>
              <a:gd name="T7" fmla="*/ 0 h 132"/>
              <a:gd name="T8" fmla="*/ 0 w 535"/>
              <a:gd name="T9" fmla="*/ 2147483646 h 132"/>
              <a:gd name="T10" fmla="*/ 0 60000 65536"/>
              <a:gd name="T11" fmla="*/ 0 60000 65536"/>
              <a:gd name="T12" fmla="*/ 0 60000 65536"/>
              <a:gd name="T13" fmla="*/ 0 60000 65536"/>
              <a:gd name="T14" fmla="*/ 0 60000 65536"/>
              <a:gd name="T15" fmla="*/ 0 w 535"/>
              <a:gd name="T16" fmla="*/ 0 h 132"/>
              <a:gd name="T17" fmla="*/ 535 w 535"/>
              <a:gd name="T18" fmla="*/ 132 h 132"/>
            </a:gdLst>
            <a:ahLst/>
            <a:cxnLst>
              <a:cxn ang="T10">
                <a:pos x="T0" y="T1"/>
              </a:cxn>
              <a:cxn ang="T11">
                <a:pos x="T2" y="T3"/>
              </a:cxn>
              <a:cxn ang="T12">
                <a:pos x="T4" y="T5"/>
              </a:cxn>
              <a:cxn ang="T13">
                <a:pos x="T6" y="T7"/>
              </a:cxn>
              <a:cxn ang="T14">
                <a:pos x="T8" y="T9"/>
              </a:cxn>
            </a:cxnLst>
            <a:rect l="T15" t="T16" r="T17" b="T18"/>
            <a:pathLst>
              <a:path w="535" h="132">
                <a:moveTo>
                  <a:pt x="0" y="131"/>
                </a:moveTo>
                <a:lnTo>
                  <a:pt x="401" y="131"/>
                </a:lnTo>
                <a:lnTo>
                  <a:pt x="534" y="0"/>
                </a:lnTo>
                <a:lnTo>
                  <a:pt x="134" y="0"/>
                </a:lnTo>
                <a:lnTo>
                  <a:pt x="0" y="131"/>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05" name="Freeform 81"/>
          <p:cNvSpPr>
            <a:spLocks/>
          </p:cNvSpPr>
          <p:nvPr/>
        </p:nvSpPr>
        <p:spPr bwMode="auto">
          <a:xfrm>
            <a:off x="3233738" y="1841500"/>
            <a:ext cx="368300" cy="319088"/>
          </a:xfrm>
          <a:custGeom>
            <a:avLst/>
            <a:gdLst>
              <a:gd name="T0" fmla="*/ 0 w 232"/>
              <a:gd name="T1" fmla="*/ 2147483646 h 201"/>
              <a:gd name="T2" fmla="*/ 2147483646 w 232"/>
              <a:gd name="T3" fmla="*/ 2147483646 h 201"/>
              <a:gd name="T4" fmla="*/ 2147483646 w 232"/>
              <a:gd name="T5" fmla="*/ 0 h 201"/>
              <a:gd name="T6" fmla="*/ 2147483646 w 232"/>
              <a:gd name="T7" fmla="*/ 0 h 201"/>
              <a:gd name="T8" fmla="*/ 0 w 232"/>
              <a:gd name="T9" fmla="*/ 2147483646 h 201"/>
              <a:gd name="T10" fmla="*/ 0 60000 65536"/>
              <a:gd name="T11" fmla="*/ 0 60000 65536"/>
              <a:gd name="T12" fmla="*/ 0 60000 65536"/>
              <a:gd name="T13" fmla="*/ 0 60000 65536"/>
              <a:gd name="T14" fmla="*/ 0 60000 65536"/>
              <a:gd name="T15" fmla="*/ 0 w 232"/>
              <a:gd name="T16" fmla="*/ 0 h 201"/>
              <a:gd name="T17" fmla="*/ 232 w 232"/>
              <a:gd name="T18" fmla="*/ 201 h 201"/>
            </a:gdLst>
            <a:ahLst/>
            <a:cxnLst>
              <a:cxn ang="T10">
                <a:pos x="T0" y="T1"/>
              </a:cxn>
              <a:cxn ang="T11">
                <a:pos x="T2" y="T3"/>
              </a:cxn>
              <a:cxn ang="T12">
                <a:pos x="T4" y="T5"/>
              </a:cxn>
              <a:cxn ang="T13">
                <a:pos x="T6" y="T7"/>
              </a:cxn>
              <a:cxn ang="T14">
                <a:pos x="T8" y="T9"/>
              </a:cxn>
            </a:cxnLst>
            <a:rect l="T15" t="T16" r="T17" b="T18"/>
            <a:pathLst>
              <a:path w="232" h="201">
                <a:moveTo>
                  <a:pt x="0" y="200"/>
                </a:moveTo>
                <a:lnTo>
                  <a:pt x="99" y="133"/>
                </a:lnTo>
                <a:lnTo>
                  <a:pt x="231" y="0"/>
                </a:lnTo>
                <a:lnTo>
                  <a:pt x="198" y="0"/>
                </a:lnTo>
                <a:lnTo>
                  <a:pt x="0" y="20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06" name="Freeform 82"/>
          <p:cNvSpPr>
            <a:spLocks/>
          </p:cNvSpPr>
          <p:nvPr/>
        </p:nvSpPr>
        <p:spPr bwMode="auto">
          <a:xfrm>
            <a:off x="4027488" y="1841500"/>
            <a:ext cx="373062" cy="319088"/>
          </a:xfrm>
          <a:custGeom>
            <a:avLst/>
            <a:gdLst>
              <a:gd name="T0" fmla="*/ 2147483646 w 235"/>
              <a:gd name="T1" fmla="*/ 2147483646 h 201"/>
              <a:gd name="T2" fmla="*/ 0 w 235"/>
              <a:gd name="T3" fmla="*/ 2147483646 h 201"/>
              <a:gd name="T4" fmla="*/ 2147483646 w 235"/>
              <a:gd name="T5" fmla="*/ 0 h 201"/>
              <a:gd name="T6" fmla="*/ 2147483646 w 235"/>
              <a:gd name="T7" fmla="*/ 0 h 201"/>
              <a:gd name="T8" fmla="*/ 2147483646 w 235"/>
              <a:gd name="T9" fmla="*/ 2147483646 h 201"/>
              <a:gd name="T10" fmla="*/ 0 60000 65536"/>
              <a:gd name="T11" fmla="*/ 0 60000 65536"/>
              <a:gd name="T12" fmla="*/ 0 60000 65536"/>
              <a:gd name="T13" fmla="*/ 0 60000 65536"/>
              <a:gd name="T14" fmla="*/ 0 60000 65536"/>
              <a:gd name="T15" fmla="*/ 0 w 235"/>
              <a:gd name="T16" fmla="*/ 0 h 201"/>
              <a:gd name="T17" fmla="*/ 235 w 235"/>
              <a:gd name="T18" fmla="*/ 201 h 201"/>
            </a:gdLst>
            <a:ahLst/>
            <a:cxnLst>
              <a:cxn ang="T10">
                <a:pos x="T0" y="T1"/>
              </a:cxn>
              <a:cxn ang="T11">
                <a:pos x="T2" y="T3"/>
              </a:cxn>
              <a:cxn ang="T12">
                <a:pos x="T4" y="T5"/>
              </a:cxn>
              <a:cxn ang="T13">
                <a:pos x="T6" y="T7"/>
              </a:cxn>
              <a:cxn ang="T14">
                <a:pos x="T8" y="T9"/>
              </a:cxn>
            </a:cxnLst>
            <a:rect l="T15" t="T16" r="T17" b="T18"/>
            <a:pathLst>
              <a:path w="235" h="201">
                <a:moveTo>
                  <a:pt x="33" y="200"/>
                </a:moveTo>
                <a:lnTo>
                  <a:pt x="0" y="133"/>
                </a:lnTo>
                <a:lnTo>
                  <a:pt x="134" y="0"/>
                </a:lnTo>
                <a:lnTo>
                  <a:pt x="234" y="0"/>
                </a:lnTo>
                <a:lnTo>
                  <a:pt x="33" y="200"/>
                </a:lnTo>
              </a:path>
            </a:pathLst>
          </a:custGeom>
          <a:solidFill>
            <a:srgbClr val="3365F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07" name="Freeform 83"/>
          <p:cNvSpPr>
            <a:spLocks/>
          </p:cNvSpPr>
          <p:nvPr/>
        </p:nvSpPr>
        <p:spPr bwMode="auto">
          <a:xfrm>
            <a:off x="3233738" y="2049463"/>
            <a:ext cx="849312" cy="111125"/>
          </a:xfrm>
          <a:custGeom>
            <a:avLst/>
            <a:gdLst>
              <a:gd name="T0" fmla="*/ 0 w 535"/>
              <a:gd name="T1" fmla="*/ 2147483646 h 70"/>
              <a:gd name="T2" fmla="*/ 2147483646 w 535"/>
              <a:gd name="T3" fmla="*/ 0 h 70"/>
              <a:gd name="T4" fmla="*/ 2147483646 w 535"/>
              <a:gd name="T5" fmla="*/ 0 h 70"/>
              <a:gd name="T6" fmla="*/ 2147483646 w 535"/>
              <a:gd name="T7" fmla="*/ 2147483646 h 70"/>
              <a:gd name="T8" fmla="*/ 0 w 535"/>
              <a:gd name="T9" fmla="*/ 2147483646 h 70"/>
              <a:gd name="T10" fmla="*/ 0 60000 65536"/>
              <a:gd name="T11" fmla="*/ 0 60000 65536"/>
              <a:gd name="T12" fmla="*/ 0 60000 65536"/>
              <a:gd name="T13" fmla="*/ 0 60000 65536"/>
              <a:gd name="T14" fmla="*/ 0 60000 65536"/>
              <a:gd name="T15" fmla="*/ 0 w 535"/>
              <a:gd name="T16" fmla="*/ 0 h 70"/>
              <a:gd name="T17" fmla="*/ 535 w 535"/>
              <a:gd name="T18" fmla="*/ 70 h 70"/>
            </a:gdLst>
            <a:ahLst/>
            <a:cxnLst>
              <a:cxn ang="T10">
                <a:pos x="T0" y="T1"/>
              </a:cxn>
              <a:cxn ang="T11">
                <a:pos x="T2" y="T3"/>
              </a:cxn>
              <a:cxn ang="T12">
                <a:pos x="T4" y="T5"/>
              </a:cxn>
              <a:cxn ang="T13">
                <a:pos x="T6" y="T7"/>
              </a:cxn>
              <a:cxn ang="T14">
                <a:pos x="T8" y="T9"/>
              </a:cxn>
            </a:cxnLst>
            <a:rect l="T15" t="T16" r="T17" b="T18"/>
            <a:pathLst>
              <a:path w="535" h="70">
                <a:moveTo>
                  <a:pt x="0" y="69"/>
                </a:moveTo>
                <a:lnTo>
                  <a:pt x="100" y="0"/>
                </a:lnTo>
                <a:lnTo>
                  <a:pt x="501" y="0"/>
                </a:lnTo>
                <a:lnTo>
                  <a:pt x="534" y="69"/>
                </a:lnTo>
                <a:lnTo>
                  <a:pt x="0" y="69"/>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08" name="Freeform 84"/>
          <p:cNvSpPr>
            <a:spLocks/>
          </p:cNvSpPr>
          <p:nvPr/>
        </p:nvSpPr>
        <p:spPr bwMode="auto">
          <a:xfrm>
            <a:off x="2543175" y="1841500"/>
            <a:ext cx="850900" cy="209550"/>
          </a:xfrm>
          <a:custGeom>
            <a:avLst/>
            <a:gdLst>
              <a:gd name="T0" fmla="*/ 0 w 536"/>
              <a:gd name="T1" fmla="*/ 2147483646 h 132"/>
              <a:gd name="T2" fmla="*/ 2147483646 w 536"/>
              <a:gd name="T3" fmla="*/ 2147483646 h 132"/>
              <a:gd name="T4" fmla="*/ 2147483646 w 536"/>
              <a:gd name="T5" fmla="*/ 0 h 132"/>
              <a:gd name="T6" fmla="*/ 2147483646 w 536"/>
              <a:gd name="T7" fmla="*/ 0 h 132"/>
              <a:gd name="T8" fmla="*/ 0 w 536"/>
              <a:gd name="T9" fmla="*/ 2147483646 h 132"/>
              <a:gd name="T10" fmla="*/ 0 60000 65536"/>
              <a:gd name="T11" fmla="*/ 0 60000 65536"/>
              <a:gd name="T12" fmla="*/ 0 60000 65536"/>
              <a:gd name="T13" fmla="*/ 0 60000 65536"/>
              <a:gd name="T14" fmla="*/ 0 60000 65536"/>
              <a:gd name="T15" fmla="*/ 0 w 536"/>
              <a:gd name="T16" fmla="*/ 0 h 132"/>
              <a:gd name="T17" fmla="*/ 536 w 536"/>
              <a:gd name="T18" fmla="*/ 132 h 132"/>
            </a:gdLst>
            <a:ahLst/>
            <a:cxnLst>
              <a:cxn ang="T10">
                <a:pos x="T0" y="T1"/>
              </a:cxn>
              <a:cxn ang="T11">
                <a:pos x="T2" y="T3"/>
              </a:cxn>
              <a:cxn ang="T12">
                <a:pos x="T4" y="T5"/>
              </a:cxn>
              <a:cxn ang="T13">
                <a:pos x="T6" y="T7"/>
              </a:cxn>
              <a:cxn ang="T14">
                <a:pos x="T8" y="T9"/>
              </a:cxn>
            </a:cxnLst>
            <a:rect l="T15" t="T16" r="T17" b="T18"/>
            <a:pathLst>
              <a:path w="536" h="132">
                <a:moveTo>
                  <a:pt x="0" y="131"/>
                </a:moveTo>
                <a:lnTo>
                  <a:pt x="401" y="131"/>
                </a:lnTo>
                <a:lnTo>
                  <a:pt x="535" y="0"/>
                </a:lnTo>
                <a:lnTo>
                  <a:pt x="134" y="0"/>
                </a:lnTo>
                <a:lnTo>
                  <a:pt x="0" y="131"/>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09" name="Freeform 85"/>
          <p:cNvSpPr>
            <a:spLocks/>
          </p:cNvSpPr>
          <p:nvPr/>
        </p:nvSpPr>
        <p:spPr bwMode="auto">
          <a:xfrm>
            <a:off x="2384425" y="1841500"/>
            <a:ext cx="374650" cy="319088"/>
          </a:xfrm>
          <a:custGeom>
            <a:avLst/>
            <a:gdLst>
              <a:gd name="T0" fmla="*/ 0 w 236"/>
              <a:gd name="T1" fmla="*/ 2147483646 h 201"/>
              <a:gd name="T2" fmla="*/ 2147483646 w 236"/>
              <a:gd name="T3" fmla="*/ 2147483646 h 201"/>
              <a:gd name="T4" fmla="*/ 2147483646 w 236"/>
              <a:gd name="T5" fmla="*/ 0 h 201"/>
              <a:gd name="T6" fmla="*/ 2147483646 w 236"/>
              <a:gd name="T7" fmla="*/ 0 h 201"/>
              <a:gd name="T8" fmla="*/ 0 w 236"/>
              <a:gd name="T9" fmla="*/ 2147483646 h 201"/>
              <a:gd name="T10" fmla="*/ 0 60000 65536"/>
              <a:gd name="T11" fmla="*/ 0 60000 65536"/>
              <a:gd name="T12" fmla="*/ 0 60000 65536"/>
              <a:gd name="T13" fmla="*/ 0 60000 65536"/>
              <a:gd name="T14" fmla="*/ 0 60000 65536"/>
              <a:gd name="T15" fmla="*/ 0 w 236"/>
              <a:gd name="T16" fmla="*/ 0 h 201"/>
              <a:gd name="T17" fmla="*/ 236 w 236"/>
              <a:gd name="T18" fmla="*/ 201 h 201"/>
            </a:gdLst>
            <a:ahLst/>
            <a:cxnLst>
              <a:cxn ang="T10">
                <a:pos x="T0" y="T1"/>
              </a:cxn>
              <a:cxn ang="T11">
                <a:pos x="T2" y="T3"/>
              </a:cxn>
              <a:cxn ang="T12">
                <a:pos x="T4" y="T5"/>
              </a:cxn>
              <a:cxn ang="T13">
                <a:pos x="T6" y="T7"/>
              </a:cxn>
              <a:cxn ang="T14">
                <a:pos x="T8" y="T9"/>
              </a:cxn>
            </a:cxnLst>
            <a:rect l="T15" t="T16" r="T17" b="T18"/>
            <a:pathLst>
              <a:path w="236" h="201">
                <a:moveTo>
                  <a:pt x="0" y="200"/>
                </a:moveTo>
                <a:lnTo>
                  <a:pt x="101" y="133"/>
                </a:lnTo>
                <a:lnTo>
                  <a:pt x="235" y="0"/>
                </a:lnTo>
                <a:lnTo>
                  <a:pt x="201" y="0"/>
                </a:lnTo>
                <a:lnTo>
                  <a:pt x="0" y="20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10" name="Freeform 86"/>
          <p:cNvSpPr>
            <a:spLocks/>
          </p:cNvSpPr>
          <p:nvPr/>
        </p:nvSpPr>
        <p:spPr bwMode="auto">
          <a:xfrm>
            <a:off x="3178175" y="1841500"/>
            <a:ext cx="374650" cy="319088"/>
          </a:xfrm>
          <a:custGeom>
            <a:avLst/>
            <a:gdLst>
              <a:gd name="T0" fmla="*/ 2147483646 w 236"/>
              <a:gd name="T1" fmla="*/ 2147483646 h 201"/>
              <a:gd name="T2" fmla="*/ 0 w 236"/>
              <a:gd name="T3" fmla="*/ 2147483646 h 201"/>
              <a:gd name="T4" fmla="*/ 2147483646 w 236"/>
              <a:gd name="T5" fmla="*/ 0 h 201"/>
              <a:gd name="T6" fmla="*/ 2147483646 w 236"/>
              <a:gd name="T7" fmla="*/ 0 h 201"/>
              <a:gd name="T8" fmla="*/ 2147483646 w 236"/>
              <a:gd name="T9" fmla="*/ 2147483646 h 201"/>
              <a:gd name="T10" fmla="*/ 0 60000 65536"/>
              <a:gd name="T11" fmla="*/ 0 60000 65536"/>
              <a:gd name="T12" fmla="*/ 0 60000 65536"/>
              <a:gd name="T13" fmla="*/ 0 60000 65536"/>
              <a:gd name="T14" fmla="*/ 0 60000 65536"/>
              <a:gd name="T15" fmla="*/ 0 w 236"/>
              <a:gd name="T16" fmla="*/ 0 h 201"/>
              <a:gd name="T17" fmla="*/ 236 w 236"/>
              <a:gd name="T18" fmla="*/ 201 h 201"/>
            </a:gdLst>
            <a:ahLst/>
            <a:cxnLst>
              <a:cxn ang="T10">
                <a:pos x="T0" y="T1"/>
              </a:cxn>
              <a:cxn ang="T11">
                <a:pos x="T2" y="T3"/>
              </a:cxn>
              <a:cxn ang="T12">
                <a:pos x="T4" y="T5"/>
              </a:cxn>
              <a:cxn ang="T13">
                <a:pos x="T6" y="T7"/>
              </a:cxn>
              <a:cxn ang="T14">
                <a:pos x="T8" y="T9"/>
              </a:cxn>
            </a:cxnLst>
            <a:rect l="T15" t="T16" r="T17" b="T18"/>
            <a:pathLst>
              <a:path w="236" h="201">
                <a:moveTo>
                  <a:pt x="34" y="200"/>
                </a:moveTo>
                <a:lnTo>
                  <a:pt x="0" y="133"/>
                </a:lnTo>
                <a:lnTo>
                  <a:pt x="134" y="0"/>
                </a:lnTo>
                <a:lnTo>
                  <a:pt x="235" y="0"/>
                </a:lnTo>
                <a:lnTo>
                  <a:pt x="34" y="200"/>
                </a:lnTo>
              </a:path>
            </a:pathLst>
          </a:custGeom>
          <a:solidFill>
            <a:srgbClr val="3365F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11" name="Freeform 87"/>
          <p:cNvSpPr>
            <a:spLocks/>
          </p:cNvSpPr>
          <p:nvPr/>
        </p:nvSpPr>
        <p:spPr bwMode="auto">
          <a:xfrm>
            <a:off x="2384425" y="2049463"/>
            <a:ext cx="850900" cy="111125"/>
          </a:xfrm>
          <a:custGeom>
            <a:avLst/>
            <a:gdLst>
              <a:gd name="T0" fmla="*/ 0 w 536"/>
              <a:gd name="T1" fmla="*/ 2147483646 h 70"/>
              <a:gd name="T2" fmla="*/ 2147483646 w 536"/>
              <a:gd name="T3" fmla="*/ 0 h 70"/>
              <a:gd name="T4" fmla="*/ 2147483646 w 536"/>
              <a:gd name="T5" fmla="*/ 0 h 70"/>
              <a:gd name="T6" fmla="*/ 2147483646 w 536"/>
              <a:gd name="T7" fmla="*/ 2147483646 h 70"/>
              <a:gd name="T8" fmla="*/ 0 w 536"/>
              <a:gd name="T9" fmla="*/ 2147483646 h 70"/>
              <a:gd name="T10" fmla="*/ 0 60000 65536"/>
              <a:gd name="T11" fmla="*/ 0 60000 65536"/>
              <a:gd name="T12" fmla="*/ 0 60000 65536"/>
              <a:gd name="T13" fmla="*/ 0 60000 65536"/>
              <a:gd name="T14" fmla="*/ 0 60000 65536"/>
              <a:gd name="T15" fmla="*/ 0 w 536"/>
              <a:gd name="T16" fmla="*/ 0 h 70"/>
              <a:gd name="T17" fmla="*/ 536 w 536"/>
              <a:gd name="T18" fmla="*/ 70 h 70"/>
            </a:gdLst>
            <a:ahLst/>
            <a:cxnLst>
              <a:cxn ang="T10">
                <a:pos x="T0" y="T1"/>
              </a:cxn>
              <a:cxn ang="T11">
                <a:pos x="T2" y="T3"/>
              </a:cxn>
              <a:cxn ang="T12">
                <a:pos x="T4" y="T5"/>
              </a:cxn>
              <a:cxn ang="T13">
                <a:pos x="T6" y="T7"/>
              </a:cxn>
              <a:cxn ang="T14">
                <a:pos x="T8" y="T9"/>
              </a:cxn>
            </a:cxnLst>
            <a:rect l="T15" t="T16" r="T17" b="T18"/>
            <a:pathLst>
              <a:path w="536" h="70">
                <a:moveTo>
                  <a:pt x="0" y="69"/>
                </a:moveTo>
                <a:lnTo>
                  <a:pt x="100" y="0"/>
                </a:lnTo>
                <a:lnTo>
                  <a:pt x="502" y="0"/>
                </a:lnTo>
                <a:lnTo>
                  <a:pt x="535" y="69"/>
                </a:lnTo>
                <a:lnTo>
                  <a:pt x="0" y="69"/>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12" name="Freeform 88"/>
          <p:cNvSpPr>
            <a:spLocks/>
          </p:cNvSpPr>
          <p:nvPr/>
        </p:nvSpPr>
        <p:spPr bwMode="auto">
          <a:xfrm>
            <a:off x="1695450" y="1841500"/>
            <a:ext cx="849313" cy="209550"/>
          </a:xfrm>
          <a:custGeom>
            <a:avLst/>
            <a:gdLst>
              <a:gd name="T0" fmla="*/ 0 w 535"/>
              <a:gd name="T1" fmla="*/ 2147483646 h 132"/>
              <a:gd name="T2" fmla="*/ 2147483646 w 535"/>
              <a:gd name="T3" fmla="*/ 2147483646 h 132"/>
              <a:gd name="T4" fmla="*/ 2147483646 w 535"/>
              <a:gd name="T5" fmla="*/ 0 h 132"/>
              <a:gd name="T6" fmla="*/ 2147483646 w 535"/>
              <a:gd name="T7" fmla="*/ 0 h 132"/>
              <a:gd name="T8" fmla="*/ 0 w 535"/>
              <a:gd name="T9" fmla="*/ 2147483646 h 132"/>
              <a:gd name="T10" fmla="*/ 0 60000 65536"/>
              <a:gd name="T11" fmla="*/ 0 60000 65536"/>
              <a:gd name="T12" fmla="*/ 0 60000 65536"/>
              <a:gd name="T13" fmla="*/ 0 60000 65536"/>
              <a:gd name="T14" fmla="*/ 0 60000 65536"/>
              <a:gd name="T15" fmla="*/ 0 w 535"/>
              <a:gd name="T16" fmla="*/ 0 h 132"/>
              <a:gd name="T17" fmla="*/ 535 w 535"/>
              <a:gd name="T18" fmla="*/ 132 h 132"/>
            </a:gdLst>
            <a:ahLst/>
            <a:cxnLst>
              <a:cxn ang="T10">
                <a:pos x="T0" y="T1"/>
              </a:cxn>
              <a:cxn ang="T11">
                <a:pos x="T2" y="T3"/>
              </a:cxn>
              <a:cxn ang="T12">
                <a:pos x="T4" y="T5"/>
              </a:cxn>
              <a:cxn ang="T13">
                <a:pos x="T6" y="T7"/>
              </a:cxn>
              <a:cxn ang="T14">
                <a:pos x="T8" y="T9"/>
              </a:cxn>
            </a:cxnLst>
            <a:rect l="T15" t="T16" r="T17" b="T18"/>
            <a:pathLst>
              <a:path w="535" h="132">
                <a:moveTo>
                  <a:pt x="0" y="131"/>
                </a:moveTo>
                <a:lnTo>
                  <a:pt x="401" y="131"/>
                </a:lnTo>
                <a:lnTo>
                  <a:pt x="534" y="0"/>
                </a:lnTo>
                <a:lnTo>
                  <a:pt x="134" y="0"/>
                </a:lnTo>
                <a:lnTo>
                  <a:pt x="0" y="131"/>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13" name="Freeform 89"/>
          <p:cNvSpPr>
            <a:spLocks/>
          </p:cNvSpPr>
          <p:nvPr/>
        </p:nvSpPr>
        <p:spPr bwMode="auto">
          <a:xfrm>
            <a:off x="1536700" y="1841500"/>
            <a:ext cx="373063" cy="319088"/>
          </a:xfrm>
          <a:custGeom>
            <a:avLst/>
            <a:gdLst>
              <a:gd name="T0" fmla="*/ 0 w 235"/>
              <a:gd name="T1" fmla="*/ 2147483646 h 201"/>
              <a:gd name="T2" fmla="*/ 2147483646 w 235"/>
              <a:gd name="T3" fmla="*/ 2147483646 h 201"/>
              <a:gd name="T4" fmla="*/ 2147483646 w 235"/>
              <a:gd name="T5" fmla="*/ 0 h 201"/>
              <a:gd name="T6" fmla="*/ 2147483646 w 235"/>
              <a:gd name="T7" fmla="*/ 0 h 201"/>
              <a:gd name="T8" fmla="*/ 0 w 235"/>
              <a:gd name="T9" fmla="*/ 2147483646 h 201"/>
              <a:gd name="T10" fmla="*/ 0 60000 65536"/>
              <a:gd name="T11" fmla="*/ 0 60000 65536"/>
              <a:gd name="T12" fmla="*/ 0 60000 65536"/>
              <a:gd name="T13" fmla="*/ 0 60000 65536"/>
              <a:gd name="T14" fmla="*/ 0 60000 65536"/>
              <a:gd name="T15" fmla="*/ 0 w 235"/>
              <a:gd name="T16" fmla="*/ 0 h 201"/>
              <a:gd name="T17" fmla="*/ 235 w 235"/>
              <a:gd name="T18" fmla="*/ 201 h 201"/>
            </a:gdLst>
            <a:ahLst/>
            <a:cxnLst>
              <a:cxn ang="T10">
                <a:pos x="T0" y="T1"/>
              </a:cxn>
              <a:cxn ang="T11">
                <a:pos x="T2" y="T3"/>
              </a:cxn>
              <a:cxn ang="T12">
                <a:pos x="T4" y="T5"/>
              </a:cxn>
              <a:cxn ang="T13">
                <a:pos x="T6" y="T7"/>
              </a:cxn>
              <a:cxn ang="T14">
                <a:pos x="T8" y="T9"/>
              </a:cxn>
            </a:cxnLst>
            <a:rect l="T15" t="T16" r="T17" b="T18"/>
            <a:pathLst>
              <a:path w="235" h="201">
                <a:moveTo>
                  <a:pt x="0" y="200"/>
                </a:moveTo>
                <a:lnTo>
                  <a:pt x="100" y="133"/>
                </a:lnTo>
                <a:lnTo>
                  <a:pt x="234" y="0"/>
                </a:lnTo>
                <a:lnTo>
                  <a:pt x="201" y="0"/>
                </a:lnTo>
                <a:lnTo>
                  <a:pt x="0" y="20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14" name="Freeform 90"/>
          <p:cNvSpPr>
            <a:spLocks/>
          </p:cNvSpPr>
          <p:nvPr/>
        </p:nvSpPr>
        <p:spPr bwMode="auto">
          <a:xfrm>
            <a:off x="2335213" y="1841500"/>
            <a:ext cx="368300" cy="319088"/>
          </a:xfrm>
          <a:custGeom>
            <a:avLst/>
            <a:gdLst>
              <a:gd name="T0" fmla="*/ 2147483646 w 232"/>
              <a:gd name="T1" fmla="*/ 2147483646 h 201"/>
              <a:gd name="T2" fmla="*/ 0 w 232"/>
              <a:gd name="T3" fmla="*/ 2147483646 h 201"/>
              <a:gd name="T4" fmla="*/ 2147483646 w 232"/>
              <a:gd name="T5" fmla="*/ 0 h 201"/>
              <a:gd name="T6" fmla="*/ 2147483646 w 232"/>
              <a:gd name="T7" fmla="*/ 0 h 201"/>
              <a:gd name="T8" fmla="*/ 2147483646 w 232"/>
              <a:gd name="T9" fmla="*/ 2147483646 h 201"/>
              <a:gd name="T10" fmla="*/ 0 60000 65536"/>
              <a:gd name="T11" fmla="*/ 0 60000 65536"/>
              <a:gd name="T12" fmla="*/ 0 60000 65536"/>
              <a:gd name="T13" fmla="*/ 0 60000 65536"/>
              <a:gd name="T14" fmla="*/ 0 60000 65536"/>
              <a:gd name="T15" fmla="*/ 0 w 232"/>
              <a:gd name="T16" fmla="*/ 0 h 201"/>
              <a:gd name="T17" fmla="*/ 232 w 232"/>
              <a:gd name="T18" fmla="*/ 201 h 201"/>
            </a:gdLst>
            <a:ahLst/>
            <a:cxnLst>
              <a:cxn ang="T10">
                <a:pos x="T0" y="T1"/>
              </a:cxn>
              <a:cxn ang="T11">
                <a:pos x="T2" y="T3"/>
              </a:cxn>
              <a:cxn ang="T12">
                <a:pos x="T4" y="T5"/>
              </a:cxn>
              <a:cxn ang="T13">
                <a:pos x="T6" y="T7"/>
              </a:cxn>
              <a:cxn ang="T14">
                <a:pos x="T8" y="T9"/>
              </a:cxn>
            </a:cxnLst>
            <a:rect l="T15" t="T16" r="T17" b="T18"/>
            <a:pathLst>
              <a:path w="232" h="201">
                <a:moveTo>
                  <a:pt x="33" y="200"/>
                </a:moveTo>
                <a:lnTo>
                  <a:pt x="0" y="133"/>
                </a:lnTo>
                <a:lnTo>
                  <a:pt x="132" y="0"/>
                </a:lnTo>
                <a:lnTo>
                  <a:pt x="231" y="0"/>
                </a:lnTo>
                <a:lnTo>
                  <a:pt x="33" y="200"/>
                </a:lnTo>
              </a:path>
            </a:pathLst>
          </a:custGeom>
          <a:solidFill>
            <a:srgbClr val="3365F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15" name="Freeform 91"/>
          <p:cNvSpPr>
            <a:spLocks/>
          </p:cNvSpPr>
          <p:nvPr/>
        </p:nvSpPr>
        <p:spPr bwMode="auto">
          <a:xfrm>
            <a:off x="1536700" y="2049463"/>
            <a:ext cx="849313" cy="111125"/>
          </a:xfrm>
          <a:custGeom>
            <a:avLst/>
            <a:gdLst>
              <a:gd name="T0" fmla="*/ 0 w 535"/>
              <a:gd name="T1" fmla="*/ 2147483646 h 70"/>
              <a:gd name="T2" fmla="*/ 2147483646 w 535"/>
              <a:gd name="T3" fmla="*/ 0 h 70"/>
              <a:gd name="T4" fmla="*/ 2147483646 w 535"/>
              <a:gd name="T5" fmla="*/ 0 h 70"/>
              <a:gd name="T6" fmla="*/ 2147483646 w 535"/>
              <a:gd name="T7" fmla="*/ 2147483646 h 70"/>
              <a:gd name="T8" fmla="*/ 0 w 535"/>
              <a:gd name="T9" fmla="*/ 2147483646 h 70"/>
              <a:gd name="T10" fmla="*/ 0 60000 65536"/>
              <a:gd name="T11" fmla="*/ 0 60000 65536"/>
              <a:gd name="T12" fmla="*/ 0 60000 65536"/>
              <a:gd name="T13" fmla="*/ 0 60000 65536"/>
              <a:gd name="T14" fmla="*/ 0 60000 65536"/>
              <a:gd name="T15" fmla="*/ 0 w 535"/>
              <a:gd name="T16" fmla="*/ 0 h 70"/>
              <a:gd name="T17" fmla="*/ 535 w 535"/>
              <a:gd name="T18" fmla="*/ 70 h 70"/>
            </a:gdLst>
            <a:ahLst/>
            <a:cxnLst>
              <a:cxn ang="T10">
                <a:pos x="T0" y="T1"/>
              </a:cxn>
              <a:cxn ang="T11">
                <a:pos x="T2" y="T3"/>
              </a:cxn>
              <a:cxn ang="T12">
                <a:pos x="T4" y="T5"/>
              </a:cxn>
              <a:cxn ang="T13">
                <a:pos x="T6" y="T7"/>
              </a:cxn>
              <a:cxn ang="T14">
                <a:pos x="T8" y="T9"/>
              </a:cxn>
            </a:cxnLst>
            <a:rect l="T15" t="T16" r="T17" b="T18"/>
            <a:pathLst>
              <a:path w="535" h="70">
                <a:moveTo>
                  <a:pt x="0" y="69"/>
                </a:moveTo>
                <a:lnTo>
                  <a:pt x="100" y="0"/>
                </a:lnTo>
                <a:lnTo>
                  <a:pt x="501" y="0"/>
                </a:lnTo>
                <a:lnTo>
                  <a:pt x="534" y="69"/>
                </a:lnTo>
                <a:lnTo>
                  <a:pt x="0" y="69"/>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16" name="Freeform 92"/>
          <p:cNvSpPr>
            <a:spLocks/>
          </p:cNvSpPr>
          <p:nvPr/>
        </p:nvSpPr>
        <p:spPr bwMode="auto">
          <a:xfrm>
            <a:off x="3709988" y="1524000"/>
            <a:ext cx="849312" cy="209550"/>
          </a:xfrm>
          <a:custGeom>
            <a:avLst/>
            <a:gdLst>
              <a:gd name="T0" fmla="*/ 0 w 535"/>
              <a:gd name="T1" fmla="*/ 2147483646 h 132"/>
              <a:gd name="T2" fmla="*/ 2147483646 w 535"/>
              <a:gd name="T3" fmla="*/ 2147483646 h 132"/>
              <a:gd name="T4" fmla="*/ 2147483646 w 535"/>
              <a:gd name="T5" fmla="*/ 0 h 132"/>
              <a:gd name="T6" fmla="*/ 2147483646 w 535"/>
              <a:gd name="T7" fmla="*/ 0 h 132"/>
              <a:gd name="T8" fmla="*/ 0 w 535"/>
              <a:gd name="T9" fmla="*/ 2147483646 h 132"/>
              <a:gd name="T10" fmla="*/ 0 60000 65536"/>
              <a:gd name="T11" fmla="*/ 0 60000 65536"/>
              <a:gd name="T12" fmla="*/ 0 60000 65536"/>
              <a:gd name="T13" fmla="*/ 0 60000 65536"/>
              <a:gd name="T14" fmla="*/ 0 60000 65536"/>
              <a:gd name="T15" fmla="*/ 0 w 535"/>
              <a:gd name="T16" fmla="*/ 0 h 132"/>
              <a:gd name="T17" fmla="*/ 535 w 535"/>
              <a:gd name="T18" fmla="*/ 132 h 132"/>
            </a:gdLst>
            <a:ahLst/>
            <a:cxnLst>
              <a:cxn ang="T10">
                <a:pos x="T0" y="T1"/>
              </a:cxn>
              <a:cxn ang="T11">
                <a:pos x="T2" y="T3"/>
              </a:cxn>
              <a:cxn ang="T12">
                <a:pos x="T4" y="T5"/>
              </a:cxn>
              <a:cxn ang="T13">
                <a:pos x="T6" y="T7"/>
              </a:cxn>
              <a:cxn ang="T14">
                <a:pos x="T8" y="T9"/>
              </a:cxn>
            </a:cxnLst>
            <a:rect l="T15" t="T16" r="T17" b="T18"/>
            <a:pathLst>
              <a:path w="535" h="132">
                <a:moveTo>
                  <a:pt x="0" y="131"/>
                </a:moveTo>
                <a:lnTo>
                  <a:pt x="401" y="131"/>
                </a:lnTo>
                <a:lnTo>
                  <a:pt x="534" y="0"/>
                </a:lnTo>
                <a:lnTo>
                  <a:pt x="134" y="0"/>
                </a:lnTo>
                <a:lnTo>
                  <a:pt x="0" y="131"/>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17" name="Freeform 93"/>
          <p:cNvSpPr>
            <a:spLocks/>
          </p:cNvSpPr>
          <p:nvPr/>
        </p:nvSpPr>
        <p:spPr bwMode="auto">
          <a:xfrm>
            <a:off x="3551238" y="1524000"/>
            <a:ext cx="368300" cy="319088"/>
          </a:xfrm>
          <a:custGeom>
            <a:avLst/>
            <a:gdLst>
              <a:gd name="T0" fmla="*/ 0 w 232"/>
              <a:gd name="T1" fmla="*/ 2147483646 h 201"/>
              <a:gd name="T2" fmla="*/ 2147483646 w 232"/>
              <a:gd name="T3" fmla="*/ 2147483646 h 201"/>
              <a:gd name="T4" fmla="*/ 2147483646 w 232"/>
              <a:gd name="T5" fmla="*/ 0 h 201"/>
              <a:gd name="T6" fmla="*/ 2147483646 w 232"/>
              <a:gd name="T7" fmla="*/ 0 h 201"/>
              <a:gd name="T8" fmla="*/ 0 w 232"/>
              <a:gd name="T9" fmla="*/ 2147483646 h 201"/>
              <a:gd name="T10" fmla="*/ 0 60000 65536"/>
              <a:gd name="T11" fmla="*/ 0 60000 65536"/>
              <a:gd name="T12" fmla="*/ 0 60000 65536"/>
              <a:gd name="T13" fmla="*/ 0 60000 65536"/>
              <a:gd name="T14" fmla="*/ 0 60000 65536"/>
              <a:gd name="T15" fmla="*/ 0 w 232"/>
              <a:gd name="T16" fmla="*/ 0 h 201"/>
              <a:gd name="T17" fmla="*/ 232 w 232"/>
              <a:gd name="T18" fmla="*/ 201 h 201"/>
            </a:gdLst>
            <a:ahLst/>
            <a:cxnLst>
              <a:cxn ang="T10">
                <a:pos x="T0" y="T1"/>
              </a:cxn>
              <a:cxn ang="T11">
                <a:pos x="T2" y="T3"/>
              </a:cxn>
              <a:cxn ang="T12">
                <a:pos x="T4" y="T5"/>
              </a:cxn>
              <a:cxn ang="T13">
                <a:pos x="T6" y="T7"/>
              </a:cxn>
              <a:cxn ang="T14">
                <a:pos x="T8" y="T9"/>
              </a:cxn>
            </a:cxnLst>
            <a:rect l="T15" t="T16" r="T17" b="T18"/>
            <a:pathLst>
              <a:path w="232" h="201">
                <a:moveTo>
                  <a:pt x="0" y="200"/>
                </a:moveTo>
                <a:lnTo>
                  <a:pt x="99" y="133"/>
                </a:lnTo>
                <a:lnTo>
                  <a:pt x="231" y="0"/>
                </a:lnTo>
                <a:lnTo>
                  <a:pt x="198" y="0"/>
                </a:lnTo>
                <a:lnTo>
                  <a:pt x="0" y="20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18" name="Freeform 94"/>
          <p:cNvSpPr>
            <a:spLocks/>
          </p:cNvSpPr>
          <p:nvPr/>
        </p:nvSpPr>
        <p:spPr bwMode="auto">
          <a:xfrm>
            <a:off x="4344988" y="1524000"/>
            <a:ext cx="373062" cy="319088"/>
          </a:xfrm>
          <a:custGeom>
            <a:avLst/>
            <a:gdLst>
              <a:gd name="T0" fmla="*/ 2147483646 w 235"/>
              <a:gd name="T1" fmla="*/ 2147483646 h 201"/>
              <a:gd name="T2" fmla="*/ 0 w 235"/>
              <a:gd name="T3" fmla="*/ 2147483646 h 201"/>
              <a:gd name="T4" fmla="*/ 2147483646 w 235"/>
              <a:gd name="T5" fmla="*/ 0 h 201"/>
              <a:gd name="T6" fmla="*/ 2147483646 w 235"/>
              <a:gd name="T7" fmla="*/ 0 h 201"/>
              <a:gd name="T8" fmla="*/ 2147483646 w 235"/>
              <a:gd name="T9" fmla="*/ 2147483646 h 201"/>
              <a:gd name="T10" fmla="*/ 0 60000 65536"/>
              <a:gd name="T11" fmla="*/ 0 60000 65536"/>
              <a:gd name="T12" fmla="*/ 0 60000 65536"/>
              <a:gd name="T13" fmla="*/ 0 60000 65536"/>
              <a:gd name="T14" fmla="*/ 0 60000 65536"/>
              <a:gd name="T15" fmla="*/ 0 w 235"/>
              <a:gd name="T16" fmla="*/ 0 h 201"/>
              <a:gd name="T17" fmla="*/ 235 w 235"/>
              <a:gd name="T18" fmla="*/ 201 h 201"/>
            </a:gdLst>
            <a:ahLst/>
            <a:cxnLst>
              <a:cxn ang="T10">
                <a:pos x="T0" y="T1"/>
              </a:cxn>
              <a:cxn ang="T11">
                <a:pos x="T2" y="T3"/>
              </a:cxn>
              <a:cxn ang="T12">
                <a:pos x="T4" y="T5"/>
              </a:cxn>
              <a:cxn ang="T13">
                <a:pos x="T6" y="T7"/>
              </a:cxn>
              <a:cxn ang="T14">
                <a:pos x="T8" y="T9"/>
              </a:cxn>
            </a:cxnLst>
            <a:rect l="T15" t="T16" r="T17" b="T18"/>
            <a:pathLst>
              <a:path w="235" h="201">
                <a:moveTo>
                  <a:pt x="33" y="200"/>
                </a:moveTo>
                <a:lnTo>
                  <a:pt x="0" y="133"/>
                </a:lnTo>
                <a:lnTo>
                  <a:pt x="134" y="0"/>
                </a:lnTo>
                <a:lnTo>
                  <a:pt x="234" y="0"/>
                </a:lnTo>
                <a:lnTo>
                  <a:pt x="33" y="200"/>
                </a:lnTo>
              </a:path>
            </a:pathLst>
          </a:custGeom>
          <a:solidFill>
            <a:srgbClr val="3365F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19" name="Freeform 95"/>
          <p:cNvSpPr>
            <a:spLocks/>
          </p:cNvSpPr>
          <p:nvPr/>
        </p:nvSpPr>
        <p:spPr bwMode="auto">
          <a:xfrm>
            <a:off x="3551238" y="1731963"/>
            <a:ext cx="849312" cy="111125"/>
          </a:xfrm>
          <a:custGeom>
            <a:avLst/>
            <a:gdLst>
              <a:gd name="T0" fmla="*/ 0 w 535"/>
              <a:gd name="T1" fmla="*/ 2147483646 h 70"/>
              <a:gd name="T2" fmla="*/ 2147483646 w 535"/>
              <a:gd name="T3" fmla="*/ 0 h 70"/>
              <a:gd name="T4" fmla="*/ 2147483646 w 535"/>
              <a:gd name="T5" fmla="*/ 0 h 70"/>
              <a:gd name="T6" fmla="*/ 2147483646 w 535"/>
              <a:gd name="T7" fmla="*/ 2147483646 h 70"/>
              <a:gd name="T8" fmla="*/ 0 w 535"/>
              <a:gd name="T9" fmla="*/ 2147483646 h 70"/>
              <a:gd name="T10" fmla="*/ 0 60000 65536"/>
              <a:gd name="T11" fmla="*/ 0 60000 65536"/>
              <a:gd name="T12" fmla="*/ 0 60000 65536"/>
              <a:gd name="T13" fmla="*/ 0 60000 65536"/>
              <a:gd name="T14" fmla="*/ 0 60000 65536"/>
              <a:gd name="T15" fmla="*/ 0 w 535"/>
              <a:gd name="T16" fmla="*/ 0 h 70"/>
              <a:gd name="T17" fmla="*/ 535 w 535"/>
              <a:gd name="T18" fmla="*/ 70 h 70"/>
            </a:gdLst>
            <a:ahLst/>
            <a:cxnLst>
              <a:cxn ang="T10">
                <a:pos x="T0" y="T1"/>
              </a:cxn>
              <a:cxn ang="T11">
                <a:pos x="T2" y="T3"/>
              </a:cxn>
              <a:cxn ang="T12">
                <a:pos x="T4" y="T5"/>
              </a:cxn>
              <a:cxn ang="T13">
                <a:pos x="T6" y="T7"/>
              </a:cxn>
              <a:cxn ang="T14">
                <a:pos x="T8" y="T9"/>
              </a:cxn>
            </a:cxnLst>
            <a:rect l="T15" t="T16" r="T17" b="T18"/>
            <a:pathLst>
              <a:path w="535" h="70">
                <a:moveTo>
                  <a:pt x="0" y="69"/>
                </a:moveTo>
                <a:lnTo>
                  <a:pt x="100" y="0"/>
                </a:lnTo>
                <a:lnTo>
                  <a:pt x="501" y="0"/>
                </a:lnTo>
                <a:lnTo>
                  <a:pt x="534" y="69"/>
                </a:lnTo>
                <a:lnTo>
                  <a:pt x="0" y="69"/>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20" name="Freeform 96"/>
          <p:cNvSpPr>
            <a:spLocks/>
          </p:cNvSpPr>
          <p:nvPr/>
        </p:nvSpPr>
        <p:spPr bwMode="auto">
          <a:xfrm>
            <a:off x="2860675" y="1524000"/>
            <a:ext cx="850900" cy="209550"/>
          </a:xfrm>
          <a:custGeom>
            <a:avLst/>
            <a:gdLst>
              <a:gd name="T0" fmla="*/ 0 w 536"/>
              <a:gd name="T1" fmla="*/ 2147483646 h 132"/>
              <a:gd name="T2" fmla="*/ 2147483646 w 536"/>
              <a:gd name="T3" fmla="*/ 2147483646 h 132"/>
              <a:gd name="T4" fmla="*/ 2147483646 w 536"/>
              <a:gd name="T5" fmla="*/ 0 h 132"/>
              <a:gd name="T6" fmla="*/ 2147483646 w 536"/>
              <a:gd name="T7" fmla="*/ 0 h 132"/>
              <a:gd name="T8" fmla="*/ 0 w 536"/>
              <a:gd name="T9" fmla="*/ 2147483646 h 132"/>
              <a:gd name="T10" fmla="*/ 0 60000 65536"/>
              <a:gd name="T11" fmla="*/ 0 60000 65536"/>
              <a:gd name="T12" fmla="*/ 0 60000 65536"/>
              <a:gd name="T13" fmla="*/ 0 60000 65536"/>
              <a:gd name="T14" fmla="*/ 0 60000 65536"/>
              <a:gd name="T15" fmla="*/ 0 w 536"/>
              <a:gd name="T16" fmla="*/ 0 h 132"/>
              <a:gd name="T17" fmla="*/ 536 w 536"/>
              <a:gd name="T18" fmla="*/ 132 h 132"/>
            </a:gdLst>
            <a:ahLst/>
            <a:cxnLst>
              <a:cxn ang="T10">
                <a:pos x="T0" y="T1"/>
              </a:cxn>
              <a:cxn ang="T11">
                <a:pos x="T2" y="T3"/>
              </a:cxn>
              <a:cxn ang="T12">
                <a:pos x="T4" y="T5"/>
              </a:cxn>
              <a:cxn ang="T13">
                <a:pos x="T6" y="T7"/>
              </a:cxn>
              <a:cxn ang="T14">
                <a:pos x="T8" y="T9"/>
              </a:cxn>
            </a:cxnLst>
            <a:rect l="T15" t="T16" r="T17" b="T18"/>
            <a:pathLst>
              <a:path w="536" h="132">
                <a:moveTo>
                  <a:pt x="0" y="131"/>
                </a:moveTo>
                <a:lnTo>
                  <a:pt x="401" y="131"/>
                </a:lnTo>
                <a:lnTo>
                  <a:pt x="535" y="0"/>
                </a:lnTo>
                <a:lnTo>
                  <a:pt x="134" y="0"/>
                </a:lnTo>
                <a:lnTo>
                  <a:pt x="0" y="131"/>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21" name="Freeform 97"/>
          <p:cNvSpPr>
            <a:spLocks/>
          </p:cNvSpPr>
          <p:nvPr/>
        </p:nvSpPr>
        <p:spPr bwMode="auto">
          <a:xfrm>
            <a:off x="2701925" y="1524000"/>
            <a:ext cx="374650" cy="319088"/>
          </a:xfrm>
          <a:custGeom>
            <a:avLst/>
            <a:gdLst>
              <a:gd name="T0" fmla="*/ 0 w 236"/>
              <a:gd name="T1" fmla="*/ 2147483646 h 201"/>
              <a:gd name="T2" fmla="*/ 2147483646 w 236"/>
              <a:gd name="T3" fmla="*/ 2147483646 h 201"/>
              <a:gd name="T4" fmla="*/ 2147483646 w 236"/>
              <a:gd name="T5" fmla="*/ 0 h 201"/>
              <a:gd name="T6" fmla="*/ 2147483646 w 236"/>
              <a:gd name="T7" fmla="*/ 0 h 201"/>
              <a:gd name="T8" fmla="*/ 0 w 236"/>
              <a:gd name="T9" fmla="*/ 2147483646 h 201"/>
              <a:gd name="T10" fmla="*/ 0 60000 65536"/>
              <a:gd name="T11" fmla="*/ 0 60000 65536"/>
              <a:gd name="T12" fmla="*/ 0 60000 65536"/>
              <a:gd name="T13" fmla="*/ 0 60000 65536"/>
              <a:gd name="T14" fmla="*/ 0 60000 65536"/>
              <a:gd name="T15" fmla="*/ 0 w 236"/>
              <a:gd name="T16" fmla="*/ 0 h 201"/>
              <a:gd name="T17" fmla="*/ 236 w 236"/>
              <a:gd name="T18" fmla="*/ 201 h 201"/>
            </a:gdLst>
            <a:ahLst/>
            <a:cxnLst>
              <a:cxn ang="T10">
                <a:pos x="T0" y="T1"/>
              </a:cxn>
              <a:cxn ang="T11">
                <a:pos x="T2" y="T3"/>
              </a:cxn>
              <a:cxn ang="T12">
                <a:pos x="T4" y="T5"/>
              </a:cxn>
              <a:cxn ang="T13">
                <a:pos x="T6" y="T7"/>
              </a:cxn>
              <a:cxn ang="T14">
                <a:pos x="T8" y="T9"/>
              </a:cxn>
            </a:cxnLst>
            <a:rect l="T15" t="T16" r="T17" b="T18"/>
            <a:pathLst>
              <a:path w="236" h="201">
                <a:moveTo>
                  <a:pt x="0" y="200"/>
                </a:moveTo>
                <a:lnTo>
                  <a:pt x="101" y="133"/>
                </a:lnTo>
                <a:lnTo>
                  <a:pt x="235" y="0"/>
                </a:lnTo>
                <a:lnTo>
                  <a:pt x="201" y="0"/>
                </a:lnTo>
                <a:lnTo>
                  <a:pt x="0" y="20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22" name="Freeform 98"/>
          <p:cNvSpPr>
            <a:spLocks/>
          </p:cNvSpPr>
          <p:nvPr/>
        </p:nvSpPr>
        <p:spPr bwMode="auto">
          <a:xfrm>
            <a:off x="3495675" y="1524000"/>
            <a:ext cx="374650" cy="319088"/>
          </a:xfrm>
          <a:custGeom>
            <a:avLst/>
            <a:gdLst>
              <a:gd name="T0" fmla="*/ 2147483646 w 236"/>
              <a:gd name="T1" fmla="*/ 2147483646 h 201"/>
              <a:gd name="T2" fmla="*/ 0 w 236"/>
              <a:gd name="T3" fmla="*/ 2147483646 h 201"/>
              <a:gd name="T4" fmla="*/ 2147483646 w 236"/>
              <a:gd name="T5" fmla="*/ 0 h 201"/>
              <a:gd name="T6" fmla="*/ 2147483646 w 236"/>
              <a:gd name="T7" fmla="*/ 0 h 201"/>
              <a:gd name="T8" fmla="*/ 2147483646 w 236"/>
              <a:gd name="T9" fmla="*/ 2147483646 h 201"/>
              <a:gd name="T10" fmla="*/ 0 60000 65536"/>
              <a:gd name="T11" fmla="*/ 0 60000 65536"/>
              <a:gd name="T12" fmla="*/ 0 60000 65536"/>
              <a:gd name="T13" fmla="*/ 0 60000 65536"/>
              <a:gd name="T14" fmla="*/ 0 60000 65536"/>
              <a:gd name="T15" fmla="*/ 0 w 236"/>
              <a:gd name="T16" fmla="*/ 0 h 201"/>
              <a:gd name="T17" fmla="*/ 236 w 236"/>
              <a:gd name="T18" fmla="*/ 201 h 201"/>
            </a:gdLst>
            <a:ahLst/>
            <a:cxnLst>
              <a:cxn ang="T10">
                <a:pos x="T0" y="T1"/>
              </a:cxn>
              <a:cxn ang="T11">
                <a:pos x="T2" y="T3"/>
              </a:cxn>
              <a:cxn ang="T12">
                <a:pos x="T4" y="T5"/>
              </a:cxn>
              <a:cxn ang="T13">
                <a:pos x="T6" y="T7"/>
              </a:cxn>
              <a:cxn ang="T14">
                <a:pos x="T8" y="T9"/>
              </a:cxn>
            </a:cxnLst>
            <a:rect l="T15" t="T16" r="T17" b="T18"/>
            <a:pathLst>
              <a:path w="236" h="201">
                <a:moveTo>
                  <a:pt x="34" y="200"/>
                </a:moveTo>
                <a:lnTo>
                  <a:pt x="0" y="133"/>
                </a:lnTo>
                <a:lnTo>
                  <a:pt x="134" y="0"/>
                </a:lnTo>
                <a:lnTo>
                  <a:pt x="235" y="0"/>
                </a:lnTo>
                <a:lnTo>
                  <a:pt x="34" y="200"/>
                </a:lnTo>
              </a:path>
            </a:pathLst>
          </a:custGeom>
          <a:solidFill>
            <a:srgbClr val="3365F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23" name="Freeform 99"/>
          <p:cNvSpPr>
            <a:spLocks/>
          </p:cNvSpPr>
          <p:nvPr/>
        </p:nvSpPr>
        <p:spPr bwMode="auto">
          <a:xfrm>
            <a:off x="2701925" y="1731963"/>
            <a:ext cx="850900" cy="111125"/>
          </a:xfrm>
          <a:custGeom>
            <a:avLst/>
            <a:gdLst>
              <a:gd name="T0" fmla="*/ 0 w 536"/>
              <a:gd name="T1" fmla="*/ 2147483646 h 70"/>
              <a:gd name="T2" fmla="*/ 2147483646 w 536"/>
              <a:gd name="T3" fmla="*/ 0 h 70"/>
              <a:gd name="T4" fmla="*/ 2147483646 w 536"/>
              <a:gd name="T5" fmla="*/ 0 h 70"/>
              <a:gd name="T6" fmla="*/ 2147483646 w 536"/>
              <a:gd name="T7" fmla="*/ 2147483646 h 70"/>
              <a:gd name="T8" fmla="*/ 0 w 536"/>
              <a:gd name="T9" fmla="*/ 2147483646 h 70"/>
              <a:gd name="T10" fmla="*/ 0 60000 65536"/>
              <a:gd name="T11" fmla="*/ 0 60000 65536"/>
              <a:gd name="T12" fmla="*/ 0 60000 65536"/>
              <a:gd name="T13" fmla="*/ 0 60000 65536"/>
              <a:gd name="T14" fmla="*/ 0 60000 65536"/>
              <a:gd name="T15" fmla="*/ 0 w 536"/>
              <a:gd name="T16" fmla="*/ 0 h 70"/>
              <a:gd name="T17" fmla="*/ 536 w 536"/>
              <a:gd name="T18" fmla="*/ 70 h 70"/>
            </a:gdLst>
            <a:ahLst/>
            <a:cxnLst>
              <a:cxn ang="T10">
                <a:pos x="T0" y="T1"/>
              </a:cxn>
              <a:cxn ang="T11">
                <a:pos x="T2" y="T3"/>
              </a:cxn>
              <a:cxn ang="T12">
                <a:pos x="T4" y="T5"/>
              </a:cxn>
              <a:cxn ang="T13">
                <a:pos x="T6" y="T7"/>
              </a:cxn>
              <a:cxn ang="T14">
                <a:pos x="T8" y="T9"/>
              </a:cxn>
            </a:cxnLst>
            <a:rect l="T15" t="T16" r="T17" b="T18"/>
            <a:pathLst>
              <a:path w="536" h="70">
                <a:moveTo>
                  <a:pt x="0" y="69"/>
                </a:moveTo>
                <a:lnTo>
                  <a:pt x="100" y="0"/>
                </a:lnTo>
                <a:lnTo>
                  <a:pt x="502" y="0"/>
                </a:lnTo>
                <a:lnTo>
                  <a:pt x="535" y="69"/>
                </a:lnTo>
                <a:lnTo>
                  <a:pt x="0" y="69"/>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24" name="Freeform 100"/>
          <p:cNvSpPr>
            <a:spLocks/>
          </p:cNvSpPr>
          <p:nvPr/>
        </p:nvSpPr>
        <p:spPr bwMode="auto">
          <a:xfrm>
            <a:off x="2017713" y="1524000"/>
            <a:ext cx="844550" cy="209550"/>
          </a:xfrm>
          <a:custGeom>
            <a:avLst/>
            <a:gdLst>
              <a:gd name="T0" fmla="*/ 0 w 532"/>
              <a:gd name="T1" fmla="*/ 2147483646 h 132"/>
              <a:gd name="T2" fmla="*/ 2147483646 w 532"/>
              <a:gd name="T3" fmla="*/ 2147483646 h 132"/>
              <a:gd name="T4" fmla="*/ 2147483646 w 532"/>
              <a:gd name="T5" fmla="*/ 0 h 132"/>
              <a:gd name="T6" fmla="*/ 2147483646 w 532"/>
              <a:gd name="T7" fmla="*/ 0 h 132"/>
              <a:gd name="T8" fmla="*/ 0 w 532"/>
              <a:gd name="T9" fmla="*/ 2147483646 h 132"/>
              <a:gd name="T10" fmla="*/ 0 60000 65536"/>
              <a:gd name="T11" fmla="*/ 0 60000 65536"/>
              <a:gd name="T12" fmla="*/ 0 60000 65536"/>
              <a:gd name="T13" fmla="*/ 0 60000 65536"/>
              <a:gd name="T14" fmla="*/ 0 60000 65536"/>
              <a:gd name="T15" fmla="*/ 0 w 532"/>
              <a:gd name="T16" fmla="*/ 0 h 132"/>
              <a:gd name="T17" fmla="*/ 532 w 532"/>
              <a:gd name="T18" fmla="*/ 132 h 132"/>
            </a:gdLst>
            <a:ahLst/>
            <a:cxnLst>
              <a:cxn ang="T10">
                <a:pos x="T0" y="T1"/>
              </a:cxn>
              <a:cxn ang="T11">
                <a:pos x="T2" y="T3"/>
              </a:cxn>
              <a:cxn ang="T12">
                <a:pos x="T4" y="T5"/>
              </a:cxn>
              <a:cxn ang="T13">
                <a:pos x="T6" y="T7"/>
              </a:cxn>
              <a:cxn ang="T14">
                <a:pos x="T8" y="T9"/>
              </a:cxn>
            </a:cxnLst>
            <a:rect l="T15" t="T16" r="T17" b="T18"/>
            <a:pathLst>
              <a:path w="532" h="132">
                <a:moveTo>
                  <a:pt x="0" y="131"/>
                </a:moveTo>
                <a:lnTo>
                  <a:pt x="398" y="131"/>
                </a:lnTo>
                <a:lnTo>
                  <a:pt x="531" y="0"/>
                </a:lnTo>
                <a:lnTo>
                  <a:pt x="133" y="0"/>
                </a:lnTo>
                <a:lnTo>
                  <a:pt x="0" y="131"/>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25" name="Freeform 101"/>
          <p:cNvSpPr>
            <a:spLocks/>
          </p:cNvSpPr>
          <p:nvPr/>
        </p:nvSpPr>
        <p:spPr bwMode="auto">
          <a:xfrm>
            <a:off x="1854200" y="1524000"/>
            <a:ext cx="373063" cy="319088"/>
          </a:xfrm>
          <a:custGeom>
            <a:avLst/>
            <a:gdLst>
              <a:gd name="T0" fmla="*/ 0 w 235"/>
              <a:gd name="T1" fmla="*/ 2147483646 h 201"/>
              <a:gd name="T2" fmla="*/ 2147483646 w 235"/>
              <a:gd name="T3" fmla="*/ 2147483646 h 201"/>
              <a:gd name="T4" fmla="*/ 2147483646 w 235"/>
              <a:gd name="T5" fmla="*/ 0 h 201"/>
              <a:gd name="T6" fmla="*/ 2147483646 w 235"/>
              <a:gd name="T7" fmla="*/ 0 h 201"/>
              <a:gd name="T8" fmla="*/ 0 w 235"/>
              <a:gd name="T9" fmla="*/ 2147483646 h 201"/>
              <a:gd name="T10" fmla="*/ 0 60000 65536"/>
              <a:gd name="T11" fmla="*/ 0 60000 65536"/>
              <a:gd name="T12" fmla="*/ 0 60000 65536"/>
              <a:gd name="T13" fmla="*/ 0 60000 65536"/>
              <a:gd name="T14" fmla="*/ 0 60000 65536"/>
              <a:gd name="T15" fmla="*/ 0 w 235"/>
              <a:gd name="T16" fmla="*/ 0 h 201"/>
              <a:gd name="T17" fmla="*/ 235 w 235"/>
              <a:gd name="T18" fmla="*/ 201 h 201"/>
            </a:gdLst>
            <a:ahLst/>
            <a:cxnLst>
              <a:cxn ang="T10">
                <a:pos x="T0" y="T1"/>
              </a:cxn>
              <a:cxn ang="T11">
                <a:pos x="T2" y="T3"/>
              </a:cxn>
              <a:cxn ang="T12">
                <a:pos x="T4" y="T5"/>
              </a:cxn>
              <a:cxn ang="T13">
                <a:pos x="T6" y="T7"/>
              </a:cxn>
              <a:cxn ang="T14">
                <a:pos x="T8" y="T9"/>
              </a:cxn>
            </a:cxnLst>
            <a:rect l="T15" t="T16" r="T17" b="T18"/>
            <a:pathLst>
              <a:path w="235" h="201">
                <a:moveTo>
                  <a:pt x="0" y="200"/>
                </a:moveTo>
                <a:lnTo>
                  <a:pt x="100" y="133"/>
                </a:lnTo>
                <a:lnTo>
                  <a:pt x="234" y="0"/>
                </a:lnTo>
                <a:lnTo>
                  <a:pt x="201" y="0"/>
                </a:lnTo>
                <a:lnTo>
                  <a:pt x="0" y="20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26" name="Freeform 102"/>
          <p:cNvSpPr>
            <a:spLocks/>
          </p:cNvSpPr>
          <p:nvPr/>
        </p:nvSpPr>
        <p:spPr bwMode="auto">
          <a:xfrm>
            <a:off x="2647950" y="1524000"/>
            <a:ext cx="373063" cy="319088"/>
          </a:xfrm>
          <a:custGeom>
            <a:avLst/>
            <a:gdLst>
              <a:gd name="T0" fmla="*/ 2147483646 w 235"/>
              <a:gd name="T1" fmla="*/ 2147483646 h 201"/>
              <a:gd name="T2" fmla="*/ 0 w 235"/>
              <a:gd name="T3" fmla="*/ 2147483646 h 201"/>
              <a:gd name="T4" fmla="*/ 2147483646 w 235"/>
              <a:gd name="T5" fmla="*/ 0 h 201"/>
              <a:gd name="T6" fmla="*/ 2147483646 w 235"/>
              <a:gd name="T7" fmla="*/ 0 h 201"/>
              <a:gd name="T8" fmla="*/ 2147483646 w 235"/>
              <a:gd name="T9" fmla="*/ 2147483646 h 201"/>
              <a:gd name="T10" fmla="*/ 0 60000 65536"/>
              <a:gd name="T11" fmla="*/ 0 60000 65536"/>
              <a:gd name="T12" fmla="*/ 0 60000 65536"/>
              <a:gd name="T13" fmla="*/ 0 60000 65536"/>
              <a:gd name="T14" fmla="*/ 0 60000 65536"/>
              <a:gd name="T15" fmla="*/ 0 w 235"/>
              <a:gd name="T16" fmla="*/ 0 h 201"/>
              <a:gd name="T17" fmla="*/ 235 w 235"/>
              <a:gd name="T18" fmla="*/ 201 h 201"/>
            </a:gdLst>
            <a:ahLst/>
            <a:cxnLst>
              <a:cxn ang="T10">
                <a:pos x="T0" y="T1"/>
              </a:cxn>
              <a:cxn ang="T11">
                <a:pos x="T2" y="T3"/>
              </a:cxn>
              <a:cxn ang="T12">
                <a:pos x="T4" y="T5"/>
              </a:cxn>
              <a:cxn ang="T13">
                <a:pos x="T6" y="T7"/>
              </a:cxn>
              <a:cxn ang="T14">
                <a:pos x="T8" y="T9"/>
              </a:cxn>
            </a:cxnLst>
            <a:rect l="T15" t="T16" r="T17" b="T18"/>
            <a:pathLst>
              <a:path w="235" h="201">
                <a:moveTo>
                  <a:pt x="33" y="200"/>
                </a:moveTo>
                <a:lnTo>
                  <a:pt x="0" y="133"/>
                </a:lnTo>
                <a:lnTo>
                  <a:pt x="134" y="0"/>
                </a:lnTo>
                <a:lnTo>
                  <a:pt x="234" y="0"/>
                </a:lnTo>
                <a:lnTo>
                  <a:pt x="33" y="200"/>
                </a:lnTo>
              </a:path>
            </a:pathLst>
          </a:custGeom>
          <a:solidFill>
            <a:srgbClr val="3365F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27" name="Freeform 103"/>
          <p:cNvSpPr>
            <a:spLocks/>
          </p:cNvSpPr>
          <p:nvPr/>
        </p:nvSpPr>
        <p:spPr bwMode="auto">
          <a:xfrm>
            <a:off x="1854200" y="1731963"/>
            <a:ext cx="849313" cy="111125"/>
          </a:xfrm>
          <a:custGeom>
            <a:avLst/>
            <a:gdLst>
              <a:gd name="T0" fmla="*/ 0 w 535"/>
              <a:gd name="T1" fmla="*/ 2147483646 h 70"/>
              <a:gd name="T2" fmla="*/ 2147483646 w 535"/>
              <a:gd name="T3" fmla="*/ 0 h 70"/>
              <a:gd name="T4" fmla="*/ 2147483646 w 535"/>
              <a:gd name="T5" fmla="*/ 0 h 70"/>
              <a:gd name="T6" fmla="*/ 2147483646 w 535"/>
              <a:gd name="T7" fmla="*/ 2147483646 h 70"/>
              <a:gd name="T8" fmla="*/ 0 w 535"/>
              <a:gd name="T9" fmla="*/ 2147483646 h 70"/>
              <a:gd name="T10" fmla="*/ 0 60000 65536"/>
              <a:gd name="T11" fmla="*/ 0 60000 65536"/>
              <a:gd name="T12" fmla="*/ 0 60000 65536"/>
              <a:gd name="T13" fmla="*/ 0 60000 65536"/>
              <a:gd name="T14" fmla="*/ 0 60000 65536"/>
              <a:gd name="T15" fmla="*/ 0 w 535"/>
              <a:gd name="T16" fmla="*/ 0 h 70"/>
              <a:gd name="T17" fmla="*/ 535 w 535"/>
              <a:gd name="T18" fmla="*/ 70 h 70"/>
            </a:gdLst>
            <a:ahLst/>
            <a:cxnLst>
              <a:cxn ang="T10">
                <a:pos x="T0" y="T1"/>
              </a:cxn>
              <a:cxn ang="T11">
                <a:pos x="T2" y="T3"/>
              </a:cxn>
              <a:cxn ang="T12">
                <a:pos x="T4" y="T5"/>
              </a:cxn>
              <a:cxn ang="T13">
                <a:pos x="T6" y="T7"/>
              </a:cxn>
              <a:cxn ang="T14">
                <a:pos x="T8" y="T9"/>
              </a:cxn>
            </a:cxnLst>
            <a:rect l="T15" t="T16" r="T17" b="T18"/>
            <a:pathLst>
              <a:path w="535" h="70">
                <a:moveTo>
                  <a:pt x="0" y="69"/>
                </a:moveTo>
                <a:lnTo>
                  <a:pt x="100" y="0"/>
                </a:lnTo>
                <a:lnTo>
                  <a:pt x="501" y="0"/>
                </a:lnTo>
                <a:lnTo>
                  <a:pt x="534" y="69"/>
                </a:lnTo>
                <a:lnTo>
                  <a:pt x="0" y="69"/>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28" name="Freeform 104"/>
          <p:cNvSpPr>
            <a:spLocks/>
          </p:cNvSpPr>
          <p:nvPr/>
        </p:nvSpPr>
        <p:spPr bwMode="auto">
          <a:xfrm>
            <a:off x="2932113" y="3313113"/>
            <a:ext cx="849312" cy="849312"/>
          </a:xfrm>
          <a:custGeom>
            <a:avLst/>
            <a:gdLst>
              <a:gd name="T0" fmla="*/ 0 w 535"/>
              <a:gd name="T1" fmla="*/ 2147483646 h 535"/>
              <a:gd name="T2" fmla="*/ 2147483646 w 535"/>
              <a:gd name="T3" fmla="*/ 0 h 535"/>
              <a:gd name="T4" fmla="*/ 0 w 535"/>
              <a:gd name="T5" fmla="*/ 0 h 535"/>
              <a:gd name="T6" fmla="*/ 0 w 535"/>
              <a:gd name="T7" fmla="*/ 2147483646 h 535"/>
              <a:gd name="T8" fmla="*/ 0 60000 65536"/>
              <a:gd name="T9" fmla="*/ 0 60000 65536"/>
              <a:gd name="T10" fmla="*/ 0 60000 65536"/>
              <a:gd name="T11" fmla="*/ 0 60000 65536"/>
              <a:gd name="T12" fmla="*/ 0 w 535"/>
              <a:gd name="T13" fmla="*/ 0 h 535"/>
              <a:gd name="T14" fmla="*/ 535 w 535"/>
              <a:gd name="T15" fmla="*/ 535 h 535"/>
            </a:gdLst>
            <a:ahLst/>
            <a:cxnLst>
              <a:cxn ang="T8">
                <a:pos x="T0" y="T1"/>
              </a:cxn>
              <a:cxn ang="T9">
                <a:pos x="T2" y="T3"/>
              </a:cxn>
              <a:cxn ang="T10">
                <a:pos x="T4" y="T5"/>
              </a:cxn>
              <a:cxn ang="T11">
                <a:pos x="T6" y="T7"/>
              </a:cxn>
            </a:cxnLst>
            <a:rect l="T12" t="T13" r="T14" b="T15"/>
            <a:pathLst>
              <a:path w="535" h="535">
                <a:moveTo>
                  <a:pt x="0" y="534"/>
                </a:moveTo>
                <a:lnTo>
                  <a:pt x="534" y="0"/>
                </a:lnTo>
                <a:lnTo>
                  <a:pt x="0" y="0"/>
                </a:lnTo>
                <a:lnTo>
                  <a:pt x="0" y="534"/>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29" name="Freeform 105"/>
          <p:cNvSpPr>
            <a:spLocks/>
          </p:cNvSpPr>
          <p:nvPr/>
        </p:nvSpPr>
        <p:spPr bwMode="auto">
          <a:xfrm>
            <a:off x="2073275" y="3313113"/>
            <a:ext cx="849313" cy="849312"/>
          </a:xfrm>
          <a:custGeom>
            <a:avLst/>
            <a:gdLst>
              <a:gd name="T0" fmla="*/ 2147483646 w 535"/>
              <a:gd name="T1" fmla="*/ 0 h 535"/>
              <a:gd name="T2" fmla="*/ 0 w 535"/>
              <a:gd name="T3" fmla="*/ 2147483646 h 535"/>
              <a:gd name="T4" fmla="*/ 2147483646 w 535"/>
              <a:gd name="T5" fmla="*/ 2147483646 h 535"/>
              <a:gd name="T6" fmla="*/ 2147483646 w 535"/>
              <a:gd name="T7" fmla="*/ 0 h 535"/>
              <a:gd name="T8" fmla="*/ 0 60000 65536"/>
              <a:gd name="T9" fmla="*/ 0 60000 65536"/>
              <a:gd name="T10" fmla="*/ 0 60000 65536"/>
              <a:gd name="T11" fmla="*/ 0 60000 65536"/>
              <a:gd name="T12" fmla="*/ 0 w 535"/>
              <a:gd name="T13" fmla="*/ 0 h 535"/>
              <a:gd name="T14" fmla="*/ 535 w 535"/>
              <a:gd name="T15" fmla="*/ 535 h 535"/>
            </a:gdLst>
            <a:ahLst/>
            <a:cxnLst>
              <a:cxn ang="T8">
                <a:pos x="T0" y="T1"/>
              </a:cxn>
              <a:cxn ang="T9">
                <a:pos x="T2" y="T3"/>
              </a:cxn>
              <a:cxn ang="T10">
                <a:pos x="T4" y="T5"/>
              </a:cxn>
              <a:cxn ang="T11">
                <a:pos x="T6" y="T7"/>
              </a:cxn>
            </a:cxnLst>
            <a:rect l="T12" t="T13" r="T14" b="T15"/>
            <a:pathLst>
              <a:path w="535" h="535">
                <a:moveTo>
                  <a:pt x="534" y="0"/>
                </a:moveTo>
                <a:lnTo>
                  <a:pt x="0" y="534"/>
                </a:lnTo>
                <a:lnTo>
                  <a:pt x="534" y="534"/>
                </a:lnTo>
                <a:lnTo>
                  <a:pt x="534" y="0"/>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30" name="Freeform 106"/>
          <p:cNvSpPr>
            <a:spLocks/>
          </p:cNvSpPr>
          <p:nvPr/>
        </p:nvSpPr>
        <p:spPr bwMode="auto">
          <a:xfrm>
            <a:off x="2073275" y="3313113"/>
            <a:ext cx="849313" cy="849312"/>
          </a:xfrm>
          <a:custGeom>
            <a:avLst/>
            <a:gdLst>
              <a:gd name="T0" fmla="*/ 0 w 535"/>
              <a:gd name="T1" fmla="*/ 2147483646 h 535"/>
              <a:gd name="T2" fmla="*/ 2147483646 w 535"/>
              <a:gd name="T3" fmla="*/ 0 h 535"/>
              <a:gd name="T4" fmla="*/ 0 w 535"/>
              <a:gd name="T5" fmla="*/ 0 h 535"/>
              <a:gd name="T6" fmla="*/ 0 w 535"/>
              <a:gd name="T7" fmla="*/ 2147483646 h 535"/>
              <a:gd name="T8" fmla="*/ 0 60000 65536"/>
              <a:gd name="T9" fmla="*/ 0 60000 65536"/>
              <a:gd name="T10" fmla="*/ 0 60000 65536"/>
              <a:gd name="T11" fmla="*/ 0 60000 65536"/>
              <a:gd name="T12" fmla="*/ 0 w 535"/>
              <a:gd name="T13" fmla="*/ 0 h 535"/>
              <a:gd name="T14" fmla="*/ 535 w 535"/>
              <a:gd name="T15" fmla="*/ 535 h 535"/>
            </a:gdLst>
            <a:ahLst/>
            <a:cxnLst>
              <a:cxn ang="T8">
                <a:pos x="T0" y="T1"/>
              </a:cxn>
              <a:cxn ang="T9">
                <a:pos x="T2" y="T3"/>
              </a:cxn>
              <a:cxn ang="T10">
                <a:pos x="T4" y="T5"/>
              </a:cxn>
              <a:cxn ang="T11">
                <a:pos x="T6" y="T7"/>
              </a:cxn>
            </a:cxnLst>
            <a:rect l="T12" t="T13" r="T14" b="T15"/>
            <a:pathLst>
              <a:path w="535" h="535">
                <a:moveTo>
                  <a:pt x="0" y="534"/>
                </a:moveTo>
                <a:lnTo>
                  <a:pt x="534" y="0"/>
                </a:lnTo>
                <a:lnTo>
                  <a:pt x="0" y="0"/>
                </a:lnTo>
                <a:lnTo>
                  <a:pt x="0" y="534"/>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31" name="Rectangle 107"/>
          <p:cNvSpPr>
            <a:spLocks noChangeArrowheads="1"/>
          </p:cNvSpPr>
          <p:nvPr/>
        </p:nvSpPr>
        <p:spPr bwMode="auto">
          <a:xfrm>
            <a:off x="2176463" y="3411538"/>
            <a:ext cx="635000" cy="635000"/>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332" name="Freeform 108"/>
          <p:cNvSpPr>
            <a:spLocks/>
          </p:cNvSpPr>
          <p:nvPr/>
        </p:nvSpPr>
        <p:spPr bwMode="auto">
          <a:xfrm>
            <a:off x="1219200" y="3313113"/>
            <a:ext cx="849313" cy="849312"/>
          </a:xfrm>
          <a:custGeom>
            <a:avLst/>
            <a:gdLst>
              <a:gd name="T0" fmla="*/ 2147483646 w 535"/>
              <a:gd name="T1" fmla="*/ 0 h 535"/>
              <a:gd name="T2" fmla="*/ 0 w 535"/>
              <a:gd name="T3" fmla="*/ 2147483646 h 535"/>
              <a:gd name="T4" fmla="*/ 2147483646 w 535"/>
              <a:gd name="T5" fmla="*/ 2147483646 h 535"/>
              <a:gd name="T6" fmla="*/ 2147483646 w 535"/>
              <a:gd name="T7" fmla="*/ 0 h 535"/>
              <a:gd name="T8" fmla="*/ 0 60000 65536"/>
              <a:gd name="T9" fmla="*/ 0 60000 65536"/>
              <a:gd name="T10" fmla="*/ 0 60000 65536"/>
              <a:gd name="T11" fmla="*/ 0 60000 65536"/>
              <a:gd name="T12" fmla="*/ 0 w 535"/>
              <a:gd name="T13" fmla="*/ 0 h 535"/>
              <a:gd name="T14" fmla="*/ 535 w 535"/>
              <a:gd name="T15" fmla="*/ 535 h 535"/>
            </a:gdLst>
            <a:ahLst/>
            <a:cxnLst>
              <a:cxn ang="T8">
                <a:pos x="T0" y="T1"/>
              </a:cxn>
              <a:cxn ang="T9">
                <a:pos x="T2" y="T3"/>
              </a:cxn>
              <a:cxn ang="T10">
                <a:pos x="T4" y="T5"/>
              </a:cxn>
              <a:cxn ang="T11">
                <a:pos x="T6" y="T7"/>
              </a:cxn>
            </a:cxnLst>
            <a:rect l="T12" t="T13" r="T14" b="T15"/>
            <a:pathLst>
              <a:path w="535" h="535">
                <a:moveTo>
                  <a:pt x="534" y="0"/>
                </a:moveTo>
                <a:lnTo>
                  <a:pt x="0" y="534"/>
                </a:lnTo>
                <a:lnTo>
                  <a:pt x="534" y="534"/>
                </a:lnTo>
                <a:lnTo>
                  <a:pt x="534" y="0"/>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33" name="Freeform 109"/>
          <p:cNvSpPr>
            <a:spLocks/>
          </p:cNvSpPr>
          <p:nvPr/>
        </p:nvSpPr>
        <p:spPr bwMode="auto">
          <a:xfrm>
            <a:off x="1219200" y="3313113"/>
            <a:ext cx="849313" cy="849312"/>
          </a:xfrm>
          <a:custGeom>
            <a:avLst/>
            <a:gdLst>
              <a:gd name="T0" fmla="*/ 0 w 535"/>
              <a:gd name="T1" fmla="*/ 2147483646 h 535"/>
              <a:gd name="T2" fmla="*/ 2147483646 w 535"/>
              <a:gd name="T3" fmla="*/ 0 h 535"/>
              <a:gd name="T4" fmla="*/ 0 w 535"/>
              <a:gd name="T5" fmla="*/ 0 h 535"/>
              <a:gd name="T6" fmla="*/ 0 w 535"/>
              <a:gd name="T7" fmla="*/ 2147483646 h 535"/>
              <a:gd name="T8" fmla="*/ 0 60000 65536"/>
              <a:gd name="T9" fmla="*/ 0 60000 65536"/>
              <a:gd name="T10" fmla="*/ 0 60000 65536"/>
              <a:gd name="T11" fmla="*/ 0 60000 65536"/>
              <a:gd name="T12" fmla="*/ 0 w 535"/>
              <a:gd name="T13" fmla="*/ 0 h 535"/>
              <a:gd name="T14" fmla="*/ 535 w 535"/>
              <a:gd name="T15" fmla="*/ 535 h 535"/>
            </a:gdLst>
            <a:ahLst/>
            <a:cxnLst>
              <a:cxn ang="T8">
                <a:pos x="T0" y="T1"/>
              </a:cxn>
              <a:cxn ang="T9">
                <a:pos x="T2" y="T3"/>
              </a:cxn>
              <a:cxn ang="T10">
                <a:pos x="T4" y="T5"/>
              </a:cxn>
              <a:cxn ang="T11">
                <a:pos x="T6" y="T7"/>
              </a:cxn>
            </a:cxnLst>
            <a:rect l="T12" t="T13" r="T14" b="T15"/>
            <a:pathLst>
              <a:path w="535" h="535">
                <a:moveTo>
                  <a:pt x="0" y="534"/>
                </a:moveTo>
                <a:lnTo>
                  <a:pt x="534" y="0"/>
                </a:lnTo>
                <a:lnTo>
                  <a:pt x="0" y="0"/>
                </a:lnTo>
                <a:lnTo>
                  <a:pt x="0" y="534"/>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34" name="Rectangle 110"/>
          <p:cNvSpPr>
            <a:spLocks noChangeArrowheads="1"/>
          </p:cNvSpPr>
          <p:nvPr/>
        </p:nvSpPr>
        <p:spPr bwMode="auto">
          <a:xfrm>
            <a:off x="1317625" y="3411538"/>
            <a:ext cx="639763" cy="635000"/>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335" name="Freeform 111"/>
          <p:cNvSpPr>
            <a:spLocks/>
          </p:cNvSpPr>
          <p:nvPr/>
        </p:nvSpPr>
        <p:spPr bwMode="auto">
          <a:xfrm>
            <a:off x="2916238" y="2465388"/>
            <a:ext cx="849312" cy="842962"/>
          </a:xfrm>
          <a:custGeom>
            <a:avLst/>
            <a:gdLst>
              <a:gd name="T0" fmla="*/ 2147483646 w 535"/>
              <a:gd name="T1" fmla="*/ 0 h 531"/>
              <a:gd name="T2" fmla="*/ 0 w 535"/>
              <a:gd name="T3" fmla="*/ 2147483646 h 531"/>
              <a:gd name="T4" fmla="*/ 2147483646 w 535"/>
              <a:gd name="T5" fmla="*/ 2147483646 h 531"/>
              <a:gd name="T6" fmla="*/ 2147483646 w 535"/>
              <a:gd name="T7" fmla="*/ 0 h 531"/>
              <a:gd name="T8" fmla="*/ 0 60000 65536"/>
              <a:gd name="T9" fmla="*/ 0 60000 65536"/>
              <a:gd name="T10" fmla="*/ 0 60000 65536"/>
              <a:gd name="T11" fmla="*/ 0 60000 65536"/>
              <a:gd name="T12" fmla="*/ 0 w 535"/>
              <a:gd name="T13" fmla="*/ 0 h 531"/>
              <a:gd name="T14" fmla="*/ 535 w 535"/>
              <a:gd name="T15" fmla="*/ 531 h 531"/>
            </a:gdLst>
            <a:ahLst/>
            <a:cxnLst>
              <a:cxn ang="T8">
                <a:pos x="T0" y="T1"/>
              </a:cxn>
              <a:cxn ang="T9">
                <a:pos x="T2" y="T3"/>
              </a:cxn>
              <a:cxn ang="T10">
                <a:pos x="T4" y="T5"/>
              </a:cxn>
              <a:cxn ang="T11">
                <a:pos x="T6" y="T7"/>
              </a:cxn>
            </a:cxnLst>
            <a:rect l="T12" t="T13" r="T14" b="T15"/>
            <a:pathLst>
              <a:path w="535" h="531">
                <a:moveTo>
                  <a:pt x="534" y="0"/>
                </a:moveTo>
                <a:lnTo>
                  <a:pt x="0" y="530"/>
                </a:lnTo>
                <a:lnTo>
                  <a:pt x="534" y="530"/>
                </a:lnTo>
                <a:lnTo>
                  <a:pt x="534" y="0"/>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36" name="Freeform 112"/>
          <p:cNvSpPr>
            <a:spLocks/>
          </p:cNvSpPr>
          <p:nvPr/>
        </p:nvSpPr>
        <p:spPr bwMode="auto">
          <a:xfrm>
            <a:off x="2916238" y="2465388"/>
            <a:ext cx="849312" cy="842962"/>
          </a:xfrm>
          <a:custGeom>
            <a:avLst/>
            <a:gdLst>
              <a:gd name="T0" fmla="*/ 0 w 535"/>
              <a:gd name="T1" fmla="*/ 2147483646 h 531"/>
              <a:gd name="T2" fmla="*/ 2147483646 w 535"/>
              <a:gd name="T3" fmla="*/ 0 h 531"/>
              <a:gd name="T4" fmla="*/ 0 w 535"/>
              <a:gd name="T5" fmla="*/ 0 h 531"/>
              <a:gd name="T6" fmla="*/ 0 w 535"/>
              <a:gd name="T7" fmla="*/ 2147483646 h 531"/>
              <a:gd name="T8" fmla="*/ 0 60000 65536"/>
              <a:gd name="T9" fmla="*/ 0 60000 65536"/>
              <a:gd name="T10" fmla="*/ 0 60000 65536"/>
              <a:gd name="T11" fmla="*/ 0 60000 65536"/>
              <a:gd name="T12" fmla="*/ 0 w 535"/>
              <a:gd name="T13" fmla="*/ 0 h 531"/>
              <a:gd name="T14" fmla="*/ 535 w 535"/>
              <a:gd name="T15" fmla="*/ 531 h 531"/>
            </a:gdLst>
            <a:ahLst/>
            <a:cxnLst>
              <a:cxn ang="T8">
                <a:pos x="T0" y="T1"/>
              </a:cxn>
              <a:cxn ang="T9">
                <a:pos x="T2" y="T3"/>
              </a:cxn>
              <a:cxn ang="T10">
                <a:pos x="T4" y="T5"/>
              </a:cxn>
              <a:cxn ang="T11">
                <a:pos x="T6" y="T7"/>
              </a:cxn>
            </a:cxnLst>
            <a:rect l="T12" t="T13" r="T14" b="T15"/>
            <a:pathLst>
              <a:path w="535" h="531">
                <a:moveTo>
                  <a:pt x="0" y="530"/>
                </a:moveTo>
                <a:lnTo>
                  <a:pt x="534" y="0"/>
                </a:lnTo>
                <a:lnTo>
                  <a:pt x="0" y="0"/>
                </a:lnTo>
                <a:lnTo>
                  <a:pt x="0" y="530"/>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37" name="Rectangle 113"/>
          <p:cNvSpPr>
            <a:spLocks noChangeArrowheads="1"/>
          </p:cNvSpPr>
          <p:nvPr/>
        </p:nvSpPr>
        <p:spPr bwMode="auto">
          <a:xfrm>
            <a:off x="3014663" y="2568575"/>
            <a:ext cx="635000" cy="628650"/>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338" name="Freeform 114"/>
          <p:cNvSpPr>
            <a:spLocks/>
          </p:cNvSpPr>
          <p:nvPr/>
        </p:nvSpPr>
        <p:spPr bwMode="auto">
          <a:xfrm>
            <a:off x="2066925" y="2465388"/>
            <a:ext cx="850900" cy="842962"/>
          </a:xfrm>
          <a:custGeom>
            <a:avLst/>
            <a:gdLst>
              <a:gd name="T0" fmla="*/ 2147483646 w 536"/>
              <a:gd name="T1" fmla="*/ 0 h 531"/>
              <a:gd name="T2" fmla="*/ 0 w 536"/>
              <a:gd name="T3" fmla="*/ 2147483646 h 531"/>
              <a:gd name="T4" fmla="*/ 2147483646 w 536"/>
              <a:gd name="T5" fmla="*/ 2147483646 h 531"/>
              <a:gd name="T6" fmla="*/ 2147483646 w 536"/>
              <a:gd name="T7" fmla="*/ 0 h 531"/>
              <a:gd name="T8" fmla="*/ 0 60000 65536"/>
              <a:gd name="T9" fmla="*/ 0 60000 65536"/>
              <a:gd name="T10" fmla="*/ 0 60000 65536"/>
              <a:gd name="T11" fmla="*/ 0 60000 65536"/>
              <a:gd name="T12" fmla="*/ 0 w 536"/>
              <a:gd name="T13" fmla="*/ 0 h 531"/>
              <a:gd name="T14" fmla="*/ 536 w 536"/>
              <a:gd name="T15" fmla="*/ 531 h 531"/>
            </a:gdLst>
            <a:ahLst/>
            <a:cxnLst>
              <a:cxn ang="T8">
                <a:pos x="T0" y="T1"/>
              </a:cxn>
              <a:cxn ang="T9">
                <a:pos x="T2" y="T3"/>
              </a:cxn>
              <a:cxn ang="T10">
                <a:pos x="T4" y="T5"/>
              </a:cxn>
              <a:cxn ang="T11">
                <a:pos x="T6" y="T7"/>
              </a:cxn>
            </a:cxnLst>
            <a:rect l="T12" t="T13" r="T14" b="T15"/>
            <a:pathLst>
              <a:path w="536" h="531">
                <a:moveTo>
                  <a:pt x="535" y="0"/>
                </a:moveTo>
                <a:lnTo>
                  <a:pt x="0" y="530"/>
                </a:lnTo>
                <a:lnTo>
                  <a:pt x="535" y="530"/>
                </a:lnTo>
                <a:lnTo>
                  <a:pt x="535" y="0"/>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39" name="Freeform 115"/>
          <p:cNvSpPr>
            <a:spLocks/>
          </p:cNvSpPr>
          <p:nvPr/>
        </p:nvSpPr>
        <p:spPr bwMode="auto">
          <a:xfrm>
            <a:off x="2066925" y="2465388"/>
            <a:ext cx="850900" cy="842962"/>
          </a:xfrm>
          <a:custGeom>
            <a:avLst/>
            <a:gdLst>
              <a:gd name="T0" fmla="*/ 0 w 536"/>
              <a:gd name="T1" fmla="*/ 2147483646 h 531"/>
              <a:gd name="T2" fmla="*/ 2147483646 w 536"/>
              <a:gd name="T3" fmla="*/ 0 h 531"/>
              <a:gd name="T4" fmla="*/ 0 w 536"/>
              <a:gd name="T5" fmla="*/ 0 h 531"/>
              <a:gd name="T6" fmla="*/ 0 w 536"/>
              <a:gd name="T7" fmla="*/ 2147483646 h 531"/>
              <a:gd name="T8" fmla="*/ 0 60000 65536"/>
              <a:gd name="T9" fmla="*/ 0 60000 65536"/>
              <a:gd name="T10" fmla="*/ 0 60000 65536"/>
              <a:gd name="T11" fmla="*/ 0 60000 65536"/>
              <a:gd name="T12" fmla="*/ 0 w 536"/>
              <a:gd name="T13" fmla="*/ 0 h 531"/>
              <a:gd name="T14" fmla="*/ 536 w 536"/>
              <a:gd name="T15" fmla="*/ 531 h 531"/>
            </a:gdLst>
            <a:ahLst/>
            <a:cxnLst>
              <a:cxn ang="T8">
                <a:pos x="T0" y="T1"/>
              </a:cxn>
              <a:cxn ang="T9">
                <a:pos x="T2" y="T3"/>
              </a:cxn>
              <a:cxn ang="T10">
                <a:pos x="T4" y="T5"/>
              </a:cxn>
              <a:cxn ang="T11">
                <a:pos x="T6" y="T7"/>
              </a:cxn>
            </a:cxnLst>
            <a:rect l="T12" t="T13" r="T14" b="T15"/>
            <a:pathLst>
              <a:path w="536" h="531">
                <a:moveTo>
                  <a:pt x="0" y="530"/>
                </a:moveTo>
                <a:lnTo>
                  <a:pt x="535" y="0"/>
                </a:lnTo>
                <a:lnTo>
                  <a:pt x="0" y="0"/>
                </a:lnTo>
                <a:lnTo>
                  <a:pt x="0" y="530"/>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40" name="Rectangle 116"/>
          <p:cNvSpPr>
            <a:spLocks noChangeArrowheads="1"/>
          </p:cNvSpPr>
          <p:nvPr/>
        </p:nvSpPr>
        <p:spPr bwMode="auto">
          <a:xfrm>
            <a:off x="2165350" y="2568575"/>
            <a:ext cx="635000" cy="628650"/>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341" name="Freeform 117"/>
          <p:cNvSpPr>
            <a:spLocks/>
          </p:cNvSpPr>
          <p:nvPr/>
        </p:nvSpPr>
        <p:spPr bwMode="auto">
          <a:xfrm>
            <a:off x="1219200" y="2465388"/>
            <a:ext cx="849313" cy="842962"/>
          </a:xfrm>
          <a:custGeom>
            <a:avLst/>
            <a:gdLst>
              <a:gd name="T0" fmla="*/ 2147483646 w 535"/>
              <a:gd name="T1" fmla="*/ 0 h 531"/>
              <a:gd name="T2" fmla="*/ 0 w 535"/>
              <a:gd name="T3" fmla="*/ 2147483646 h 531"/>
              <a:gd name="T4" fmla="*/ 2147483646 w 535"/>
              <a:gd name="T5" fmla="*/ 2147483646 h 531"/>
              <a:gd name="T6" fmla="*/ 2147483646 w 535"/>
              <a:gd name="T7" fmla="*/ 0 h 531"/>
              <a:gd name="T8" fmla="*/ 0 60000 65536"/>
              <a:gd name="T9" fmla="*/ 0 60000 65536"/>
              <a:gd name="T10" fmla="*/ 0 60000 65536"/>
              <a:gd name="T11" fmla="*/ 0 60000 65536"/>
              <a:gd name="T12" fmla="*/ 0 w 535"/>
              <a:gd name="T13" fmla="*/ 0 h 531"/>
              <a:gd name="T14" fmla="*/ 535 w 535"/>
              <a:gd name="T15" fmla="*/ 531 h 531"/>
            </a:gdLst>
            <a:ahLst/>
            <a:cxnLst>
              <a:cxn ang="T8">
                <a:pos x="T0" y="T1"/>
              </a:cxn>
              <a:cxn ang="T9">
                <a:pos x="T2" y="T3"/>
              </a:cxn>
              <a:cxn ang="T10">
                <a:pos x="T4" y="T5"/>
              </a:cxn>
              <a:cxn ang="T11">
                <a:pos x="T6" y="T7"/>
              </a:cxn>
            </a:cxnLst>
            <a:rect l="T12" t="T13" r="T14" b="T15"/>
            <a:pathLst>
              <a:path w="535" h="531">
                <a:moveTo>
                  <a:pt x="534" y="0"/>
                </a:moveTo>
                <a:lnTo>
                  <a:pt x="0" y="530"/>
                </a:lnTo>
                <a:lnTo>
                  <a:pt x="534" y="530"/>
                </a:lnTo>
                <a:lnTo>
                  <a:pt x="534" y="0"/>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42" name="Freeform 118"/>
          <p:cNvSpPr>
            <a:spLocks/>
          </p:cNvSpPr>
          <p:nvPr/>
        </p:nvSpPr>
        <p:spPr bwMode="auto">
          <a:xfrm>
            <a:off x="1219200" y="2465388"/>
            <a:ext cx="849313" cy="842962"/>
          </a:xfrm>
          <a:custGeom>
            <a:avLst/>
            <a:gdLst>
              <a:gd name="T0" fmla="*/ 0 w 535"/>
              <a:gd name="T1" fmla="*/ 2147483646 h 531"/>
              <a:gd name="T2" fmla="*/ 2147483646 w 535"/>
              <a:gd name="T3" fmla="*/ 0 h 531"/>
              <a:gd name="T4" fmla="*/ 0 w 535"/>
              <a:gd name="T5" fmla="*/ 0 h 531"/>
              <a:gd name="T6" fmla="*/ 0 w 535"/>
              <a:gd name="T7" fmla="*/ 2147483646 h 531"/>
              <a:gd name="T8" fmla="*/ 0 60000 65536"/>
              <a:gd name="T9" fmla="*/ 0 60000 65536"/>
              <a:gd name="T10" fmla="*/ 0 60000 65536"/>
              <a:gd name="T11" fmla="*/ 0 60000 65536"/>
              <a:gd name="T12" fmla="*/ 0 w 535"/>
              <a:gd name="T13" fmla="*/ 0 h 531"/>
              <a:gd name="T14" fmla="*/ 535 w 535"/>
              <a:gd name="T15" fmla="*/ 531 h 531"/>
            </a:gdLst>
            <a:ahLst/>
            <a:cxnLst>
              <a:cxn ang="T8">
                <a:pos x="T0" y="T1"/>
              </a:cxn>
              <a:cxn ang="T9">
                <a:pos x="T2" y="T3"/>
              </a:cxn>
              <a:cxn ang="T10">
                <a:pos x="T4" y="T5"/>
              </a:cxn>
              <a:cxn ang="T11">
                <a:pos x="T6" y="T7"/>
              </a:cxn>
            </a:cxnLst>
            <a:rect l="T12" t="T13" r="T14" b="T15"/>
            <a:pathLst>
              <a:path w="535" h="531">
                <a:moveTo>
                  <a:pt x="0" y="530"/>
                </a:moveTo>
                <a:lnTo>
                  <a:pt x="534" y="0"/>
                </a:lnTo>
                <a:lnTo>
                  <a:pt x="0" y="0"/>
                </a:lnTo>
                <a:lnTo>
                  <a:pt x="0" y="530"/>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43" name="Rectangle 119"/>
          <p:cNvSpPr>
            <a:spLocks noChangeArrowheads="1"/>
          </p:cNvSpPr>
          <p:nvPr/>
        </p:nvSpPr>
        <p:spPr bwMode="auto">
          <a:xfrm>
            <a:off x="1317625" y="2568575"/>
            <a:ext cx="635000" cy="628650"/>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344" name="Freeform 120"/>
          <p:cNvSpPr>
            <a:spLocks/>
          </p:cNvSpPr>
          <p:nvPr/>
        </p:nvSpPr>
        <p:spPr bwMode="auto">
          <a:xfrm>
            <a:off x="1219200" y="4160838"/>
            <a:ext cx="849313" cy="849312"/>
          </a:xfrm>
          <a:custGeom>
            <a:avLst/>
            <a:gdLst>
              <a:gd name="T0" fmla="*/ 2147483646 w 535"/>
              <a:gd name="T1" fmla="*/ 0 h 535"/>
              <a:gd name="T2" fmla="*/ 0 w 535"/>
              <a:gd name="T3" fmla="*/ 2147483646 h 535"/>
              <a:gd name="T4" fmla="*/ 2147483646 w 535"/>
              <a:gd name="T5" fmla="*/ 2147483646 h 535"/>
              <a:gd name="T6" fmla="*/ 2147483646 w 535"/>
              <a:gd name="T7" fmla="*/ 0 h 535"/>
              <a:gd name="T8" fmla="*/ 0 60000 65536"/>
              <a:gd name="T9" fmla="*/ 0 60000 65536"/>
              <a:gd name="T10" fmla="*/ 0 60000 65536"/>
              <a:gd name="T11" fmla="*/ 0 60000 65536"/>
              <a:gd name="T12" fmla="*/ 0 w 535"/>
              <a:gd name="T13" fmla="*/ 0 h 535"/>
              <a:gd name="T14" fmla="*/ 535 w 535"/>
              <a:gd name="T15" fmla="*/ 535 h 535"/>
            </a:gdLst>
            <a:ahLst/>
            <a:cxnLst>
              <a:cxn ang="T8">
                <a:pos x="T0" y="T1"/>
              </a:cxn>
              <a:cxn ang="T9">
                <a:pos x="T2" y="T3"/>
              </a:cxn>
              <a:cxn ang="T10">
                <a:pos x="T4" y="T5"/>
              </a:cxn>
              <a:cxn ang="T11">
                <a:pos x="T6" y="T7"/>
              </a:cxn>
            </a:cxnLst>
            <a:rect l="T12" t="T13" r="T14" b="T15"/>
            <a:pathLst>
              <a:path w="535" h="535">
                <a:moveTo>
                  <a:pt x="534" y="0"/>
                </a:moveTo>
                <a:lnTo>
                  <a:pt x="0" y="534"/>
                </a:lnTo>
                <a:lnTo>
                  <a:pt x="534" y="534"/>
                </a:lnTo>
                <a:lnTo>
                  <a:pt x="534" y="0"/>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45" name="Freeform 121"/>
          <p:cNvSpPr>
            <a:spLocks/>
          </p:cNvSpPr>
          <p:nvPr/>
        </p:nvSpPr>
        <p:spPr bwMode="auto">
          <a:xfrm>
            <a:off x="1219200" y="4160838"/>
            <a:ext cx="849313" cy="849312"/>
          </a:xfrm>
          <a:custGeom>
            <a:avLst/>
            <a:gdLst>
              <a:gd name="T0" fmla="*/ 0 w 535"/>
              <a:gd name="T1" fmla="*/ 2147483646 h 535"/>
              <a:gd name="T2" fmla="*/ 2147483646 w 535"/>
              <a:gd name="T3" fmla="*/ 0 h 535"/>
              <a:gd name="T4" fmla="*/ 0 w 535"/>
              <a:gd name="T5" fmla="*/ 0 h 535"/>
              <a:gd name="T6" fmla="*/ 0 w 535"/>
              <a:gd name="T7" fmla="*/ 2147483646 h 535"/>
              <a:gd name="T8" fmla="*/ 0 60000 65536"/>
              <a:gd name="T9" fmla="*/ 0 60000 65536"/>
              <a:gd name="T10" fmla="*/ 0 60000 65536"/>
              <a:gd name="T11" fmla="*/ 0 60000 65536"/>
              <a:gd name="T12" fmla="*/ 0 w 535"/>
              <a:gd name="T13" fmla="*/ 0 h 535"/>
              <a:gd name="T14" fmla="*/ 535 w 535"/>
              <a:gd name="T15" fmla="*/ 535 h 535"/>
            </a:gdLst>
            <a:ahLst/>
            <a:cxnLst>
              <a:cxn ang="T8">
                <a:pos x="T0" y="T1"/>
              </a:cxn>
              <a:cxn ang="T9">
                <a:pos x="T2" y="T3"/>
              </a:cxn>
              <a:cxn ang="T10">
                <a:pos x="T4" y="T5"/>
              </a:cxn>
              <a:cxn ang="T11">
                <a:pos x="T6" y="T7"/>
              </a:cxn>
            </a:cxnLst>
            <a:rect l="T12" t="T13" r="T14" b="T15"/>
            <a:pathLst>
              <a:path w="535" h="535">
                <a:moveTo>
                  <a:pt x="0" y="534"/>
                </a:moveTo>
                <a:lnTo>
                  <a:pt x="534" y="0"/>
                </a:lnTo>
                <a:lnTo>
                  <a:pt x="0" y="0"/>
                </a:lnTo>
                <a:lnTo>
                  <a:pt x="0" y="534"/>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46" name="Rectangle 122"/>
          <p:cNvSpPr>
            <a:spLocks noChangeArrowheads="1"/>
          </p:cNvSpPr>
          <p:nvPr/>
        </p:nvSpPr>
        <p:spPr bwMode="auto">
          <a:xfrm>
            <a:off x="1323975" y="4264025"/>
            <a:ext cx="633413" cy="635000"/>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347" name="Freeform 123"/>
          <p:cNvSpPr>
            <a:spLocks/>
          </p:cNvSpPr>
          <p:nvPr/>
        </p:nvSpPr>
        <p:spPr bwMode="auto">
          <a:xfrm>
            <a:off x="5478463" y="2476500"/>
            <a:ext cx="849312" cy="838200"/>
          </a:xfrm>
          <a:custGeom>
            <a:avLst/>
            <a:gdLst>
              <a:gd name="T0" fmla="*/ 2147483646 w 535"/>
              <a:gd name="T1" fmla="*/ 0 h 528"/>
              <a:gd name="T2" fmla="*/ 0 w 535"/>
              <a:gd name="T3" fmla="*/ 2147483646 h 528"/>
              <a:gd name="T4" fmla="*/ 2147483646 w 535"/>
              <a:gd name="T5" fmla="*/ 2147483646 h 528"/>
              <a:gd name="T6" fmla="*/ 2147483646 w 535"/>
              <a:gd name="T7" fmla="*/ 0 h 528"/>
              <a:gd name="T8" fmla="*/ 0 60000 65536"/>
              <a:gd name="T9" fmla="*/ 0 60000 65536"/>
              <a:gd name="T10" fmla="*/ 0 60000 65536"/>
              <a:gd name="T11" fmla="*/ 0 60000 65536"/>
              <a:gd name="T12" fmla="*/ 0 w 535"/>
              <a:gd name="T13" fmla="*/ 0 h 528"/>
              <a:gd name="T14" fmla="*/ 535 w 535"/>
              <a:gd name="T15" fmla="*/ 528 h 528"/>
            </a:gdLst>
            <a:ahLst/>
            <a:cxnLst>
              <a:cxn ang="T8">
                <a:pos x="T0" y="T1"/>
              </a:cxn>
              <a:cxn ang="T9">
                <a:pos x="T2" y="T3"/>
              </a:cxn>
              <a:cxn ang="T10">
                <a:pos x="T4" y="T5"/>
              </a:cxn>
              <a:cxn ang="T11">
                <a:pos x="T6" y="T7"/>
              </a:cxn>
            </a:cxnLst>
            <a:rect l="T12" t="T13" r="T14" b="T15"/>
            <a:pathLst>
              <a:path w="535" h="528">
                <a:moveTo>
                  <a:pt x="534" y="0"/>
                </a:moveTo>
                <a:lnTo>
                  <a:pt x="0" y="527"/>
                </a:lnTo>
                <a:lnTo>
                  <a:pt x="534" y="527"/>
                </a:lnTo>
                <a:lnTo>
                  <a:pt x="534" y="0"/>
                </a:lnTo>
              </a:path>
            </a:pathLst>
          </a:custGeom>
          <a:solidFill>
            <a:srgbClr val="DADAD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48" name="Freeform 124"/>
          <p:cNvSpPr>
            <a:spLocks/>
          </p:cNvSpPr>
          <p:nvPr/>
        </p:nvSpPr>
        <p:spPr bwMode="auto">
          <a:xfrm>
            <a:off x="5478463" y="2476500"/>
            <a:ext cx="849312" cy="838200"/>
          </a:xfrm>
          <a:custGeom>
            <a:avLst/>
            <a:gdLst>
              <a:gd name="T0" fmla="*/ 0 w 535"/>
              <a:gd name="T1" fmla="*/ 2147483646 h 528"/>
              <a:gd name="T2" fmla="*/ 2147483646 w 535"/>
              <a:gd name="T3" fmla="*/ 0 h 528"/>
              <a:gd name="T4" fmla="*/ 0 w 535"/>
              <a:gd name="T5" fmla="*/ 0 h 528"/>
              <a:gd name="T6" fmla="*/ 0 w 535"/>
              <a:gd name="T7" fmla="*/ 2147483646 h 528"/>
              <a:gd name="T8" fmla="*/ 0 60000 65536"/>
              <a:gd name="T9" fmla="*/ 0 60000 65536"/>
              <a:gd name="T10" fmla="*/ 0 60000 65536"/>
              <a:gd name="T11" fmla="*/ 0 60000 65536"/>
              <a:gd name="T12" fmla="*/ 0 w 535"/>
              <a:gd name="T13" fmla="*/ 0 h 528"/>
              <a:gd name="T14" fmla="*/ 535 w 535"/>
              <a:gd name="T15" fmla="*/ 528 h 528"/>
            </a:gdLst>
            <a:ahLst/>
            <a:cxnLst>
              <a:cxn ang="T8">
                <a:pos x="T0" y="T1"/>
              </a:cxn>
              <a:cxn ang="T9">
                <a:pos x="T2" y="T3"/>
              </a:cxn>
              <a:cxn ang="T10">
                <a:pos x="T4" y="T5"/>
              </a:cxn>
              <a:cxn ang="T11">
                <a:pos x="T6" y="T7"/>
              </a:cxn>
            </a:cxnLst>
            <a:rect l="T12" t="T13" r="T14" b="T15"/>
            <a:pathLst>
              <a:path w="535" h="528">
                <a:moveTo>
                  <a:pt x="0" y="527"/>
                </a:moveTo>
                <a:lnTo>
                  <a:pt x="534" y="0"/>
                </a:lnTo>
                <a:lnTo>
                  <a:pt x="0" y="0"/>
                </a:lnTo>
                <a:lnTo>
                  <a:pt x="0" y="527"/>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49" name="Rectangle 125"/>
          <p:cNvSpPr>
            <a:spLocks noChangeArrowheads="1"/>
          </p:cNvSpPr>
          <p:nvPr/>
        </p:nvSpPr>
        <p:spPr bwMode="auto">
          <a:xfrm>
            <a:off x="5581650" y="2579688"/>
            <a:ext cx="641350" cy="628650"/>
          </a:xfrm>
          <a:prstGeom prst="rect">
            <a:avLst/>
          </a:prstGeom>
          <a:solidFill>
            <a:srgbClr val="91919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350" name="Freeform 126"/>
          <p:cNvSpPr>
            <a:spLocks/>
          </p:cNvSpPr>
          <p:nvPr/>
        </p:nvSpPr>
        <p:spPr bwMode="auto">
          <a:xfrm>
            <a:off x="4629150" y="2476500"/>
            <a:ext cx="850900" cy="838200"/>
          </a:xfrm>
          <a:custGeom>
            <a:avLst/>
            <a:gdLst>
              <a:gd name="T0" fmla="*/ 2147483646 w 536"/>
              <a:gd name="T1" fmla="*/ 0 h 528"/>
              <a:gd name="T2" fmla="*/ 0 w 536"/>
              <a:gd name="T3" fmla="*/ 2147483646 h 528"/>
              <a:gd name="T4" fmla="*/ 2147483646 w 536"/>
              <a:gd name="T5" fmla="*/ 2147483646 h 528"/>
              <a:gd name="T6" fmla="*/ 2147483646 w 536"/>
              <a:gd name="T7" fmla="*/ 0 h 528"/>
              <a:gd name="T8" fmla="*/ 0 60000 65536"/>
              <a:gd name="T9" fmla="*/ 0 60000 65536"/>
              <a:gd name="T10" fmla="*/ 0 60000 65536"/>
              <a:gd name="T11" fmla="*/ 0 60000 65536"/>
              <a:gd name="T12" fmla="*/ 0 w 536"/>
              <a:gd name="T13" fmla="*/ 0 h 528"/>
              <a:gd name="T14" fmla="*/ 536 w 536"/>
              <a:gd name="T15" fmla="*/ 528 h 528"/>
            </a:gdLst>
            <a:ahLst/>
            <a:cxnLst>
              <a:cxn ang="T8">
                <a:pos x="T0" y="T1"/>
              </a:cxn>
              <a:cxn ang="T9">
                <a:pos x="T2" y="T3"/>
              </a:cxn>
              <a:cxn ang="T10">
                <a:pos x="T4" y="T5"/>
              </a:cxn>
              <a:cxn ang="T11">
                <a:pos x="T6" y="T7"/>
              </a:cxn>
            </a:cxnLst>
            <a:rect l="T12" t="T13" r="T14" b="T15"/>
            <a:pathLst>
              <a:path w="536" h="528">
                <a:moveTo>
                  <a:pt x="535" y="0"/>
                </a:moveTo>
                <a:lnTo>
                  <a:pt x="0" y="527"/>
                </a:lnTo>
                <a:lnTo>
                  <a:pt x="535" y="527"/>
                </a:lnTo>
                <a:lnTo>
                  <a:pt x="535" y="0"/>
                </a:lnTo>
              </a:path>
            </a:pathLst>
          </a:custGeom>
          <a:solidFill>
            <a:srgbClr val="DADAD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51" name="Freeform 127"/>
          <p:cNvSpPr>
            <a:spLocks/>
          </p:cNvSpPr>
          <p:nvPr/>
        </p:nvSpPr>
        <p:spPr bwMode="auto">
          <a:xfrm>
            <a:off x="4629150" y="2476500"/>
            <a:ext cx="850900" cy="838200"/>
          </a:xfrm>
          <a:custGeom>
            <a:avLst/>
            <a:gdLst>
              <a:gd name="T0" fmla="*/ 0 w 536"/>
              <a:gd name="T1" fmla="*/ 2147483646 h 528"/>
              <a:gd name="T2" fmla="*/ 2147483646 w 536"/>
              <a:gd name="T3" fmla="*/ 0 h 528"/>
              <a:gd name="T4" fmla="*/ 0 w 536"/>
              <a:gd name="T5" fmla="*/ 0 h 528"/>
              <a:gd name="T6" fmla="*/ 0 w 536"/>
              <a:gd name="T7" fmla="*/ 2147483646 h 528"/>
              <a:gd name="T8" fmla="*/ 0 60000 65536"/>
              <a:gd name="T9" fmla="*/ 0 60000 65536"/>
              <a:gd name="T10" fmla="*/ 0 60000 65536"/>
              <a:gd name="T11" fmla="*/ 0 60000 65536"/>
              <a:gd name="T12" fmla="*/ 0 w 536"/>
              <a:gd name="T13" fmla="*/ 0 h 528"/>
              <a:gd name="T14" fmla="*/ 536 w 536"/>
              <a:gd name="T15" fmla="*/ 528 h 528"/>
            </a:gdLst>
            <a:ahLst/>
            <a:cxnLst>
              <a:cxn ang="T8">
                <a:pos x="T0" y="T1"/>
              </a:cxn>
              <a:cxn ang="T9">
                <a:pos x="T2" y="T3"/>
              </a:cxn>
              <a:cxn ang="T10">
                <a:pos x="T4" y="T5"/>
              </a:cxn>
              <a:cxn ang="T11">
                <a:pos x="T6" y="T7"/>
              </a:cxn>
            </a:cxnLst>
            <a:rect l="T12" t="T13" r="T14" b="T15"/>
            <a:pathLst>
              <a:path w="536" h="528">
                <a:moveTo>
                  <a:pt x="0" y="527"/>
                </a:moveTo>
                <a:lnTo>
                  <a:pt x="535" y="0"/>
                </a:lnTo>
                <a:lnTo>
                  <a:pt x="0" y="0"/>
                </a:lnTo>
                <a:lnTo>
                  <a:pt x="0" y="527"/>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52" name="Rectangle 128"/>
          <p:cNvSpPr>
            <a:spLocks noChangeArrowheads="1"/>
          </p:cNvSpPr>
          <p:nvPr/>
        </p:nvSpPr>
        <p:spPr bwMode="auto">
          <a:xfrm>
            <a:off x="4733925" y="2579688"/>
            <a:ext cx="635000" cy="628650"/>
          </a:xfrm>
          <a:prstGeom prst="rect">
            <a:avLst/>
          </a:prstGeom>
          <a:solidFill>
            <a:srgbClr val="91919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353" name="Freeform 129"/>
          <p:cNvSpPr>
            <a:spLocks/>
          </p:cNvSpPr>
          <p:nvPr/>
        </p:nvSpPr>
        <p:spPr bwMode="auto">
          <a:xfrm>
            <a:off x="3781425" y="2476500"/>
            <a:ext cx="849313" cy="838200"/>
          </a:xfrm>
          <a:custGeom>
            <a:avLst/>
            <a:gdLst>
              <a:gd name="T0" fmla="*/ 2147483646 w 535"/>
              <a:gd name="T1" fmla="*/ 0 h 528"/>
              <a:gd name="T2" fmla="*/ 0 w 535"/>
              <a:gd name="T3" fmla="*/ 2147483646 h 528"/>
              <a:gd name="T4" fmla="*/ 2147483646 w 535"/>
              <a:gd name="T5" fmla="*/ 2147483646 h 528"/>
              <a:gd name="T6" fmla="*/ 2147483646 w 535"/>
              <a:gd name="T7" fmla="*/ 0 h 528"/>
              <a:gd name="T8" fmla="*/ 0 60000 65536"/>
              <a:gd name="T9" fmla="*/ 0 60000 65536"/>
              <a:gd name="T10" fmla="*/ 0 60000 65536"/>
              <a:gd name="T11" fmla="*/ 0 60000 65536"/>
              <a:gd name="T12" fmla="*/ 0 w 535"/>
              <a:gd name="T13" fmla="*/ 0 h 528"/>
              <a:gd name="T14" fmla="*/ 535 w 535"/>
              <a:gd name="T15" fmla="*/ 528 h 528"/>
            </a:gdLst>
            <a:ahLst/>
            <a:cxnLst>
              <a:cxn ang="T8">
                <a:pos x="T0" y="T1"/>
              </a:cxn>
              <a:cxn ang="T9">
                <a:pos x="T2" y="T3"/>
              </a:cxn>
              <a:cxn ang="T10">
                <a:pos x="T4" y="T5"/>
              </a:cxn>
              <a:cxn ang="T11">
                <a:pos x="T6" y="T7"/>
              </a:cxn>
            </a:cxnLst>
            <a:rect l="T12" t="T13" r="T14" b="T15"/>
            <a:pathLst>
              <a:path w="535" h="528">
                <a:moveTo>
                  <a:pt x="534" y="0"/>
                </a:moveTo>
                <a:lnTo>
                  <a:pt x="0" y="527"/>
                </a:lnTo>
                <a:lnTo>
                  <a:pt x="534" y="527"/>
                </a:lnTo>
                <a:lnTo>
                  <a:pt x="534" y="0"/>
                </a:lnTo>
              </a:path>
            </a:pathLst>
          </a:custGeom>
          <a:solidFill>
            <a:srgbClr val="DADAD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54" name="Freeform 130"/>
          <p:cNvSpPr>
            <a:spLocks/>
          </p:cNvSpPr>
          <p:nvPr/>
        </p:nvSpPr>
        <p:spPr bwMode="auto">
          <a:xfrm>
            <a:off x="3781425" y="2476500"/>
            <a:ext cx="849313" cy="838200"/>
          </a:xfrm>
          <a:custGeom>
            <a:avLst/>
            <a:gdLst>
              <a:gd name="T0" fmla="*/ 0 w 535"/>
              <a:gd name="T1" fmla="*/ 2147483646 h 528"/>
              <a:gd name="T2" fmla="*/ 2147483646 w 535"/>
              <a:gd name="T3" fmla="*/ 0 h 528"/>
              <a:gd name="T4" fmla="*/ 0 w 535"/>
              <a:gd name="T5" fmla="*/ 0 h 528"/>
              <a:gd name="T6" fmla="*/ 0 w 535"/>
              <a:gd name="T7" fmla="*/ 2147483646 h 528"/>
              <a:gd name="T8" fmla="*/ 0 60000 65536"/>
              <a:gd name="T9" fmla="*/ 0 60000 65536"/>
              <a:gd name="T10" fmla="*/ 0 60000 65536"/>
              <a:gd name="T11" fmla="*/ 0 60000 65536"/>
              <a:gd name="T12" fmla="*/ 0 w 535"/>
              <a:gd name="T13" fmla="*/ 0 h 528"/>
              <a:gd name="T14" fmla="*/ 535 w 535"/>
              <a:gd name="T15" fmla="*/ 528 h 528"/>
            </a:gdLst>
            <a:ahLst/>
            <a:cxnLst>
              <a:cxn ang="T8">
                <a:pos x="T0" y="T1"/>
              </a:cxn>
              <a:cxn ang="T9">
                <a:pos x="T2" y="T3"/>
              </a:cxn>
              <a:cxn ang="T10">
                <a:pos x="T4" y="T5"/>
              </a:cxn>
              <a:cxn ang="T11">
                <a:pos x="T6" y="T7"/>
              </a:cxn>
            </a:cxnLst>
            <a:rect l="T12" t="T13" r="T14" b="T15"/>
            <a:pathLst>
              <a:path w="535" h="528">
                <a:moveTo>
                  <a:pt x="0" y="527"/>
                </a:moveTo>
                <a:lnTo>
                  <a:pt x="534" y="0"/>
                </a:lnTo>
                <a:lnTo>
                  <a:pt x="0" y="0"/>
                </a:lnTo>
                <a:lnTo>
                  <a:pt x="0" y="527"/>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55" name="Freeform 131"/>
          <p:cNvSpPr>
            <a:spLocks/>
          </p:cNvSpPr>
          <p:nvPr/>
        </p:nvSpPr>
        <p:spPr bwMode="auto">
          <a:xfrm>
            <a:off x="5478463" y="3313113"/>
            <a:ext cx="849312" cy="849312"/>
          </a:xfrm>
          <a:custGeom>
            <a:avLst/>
            <a:gdLst>
              <a:gd name="T0" fmla="*/ 2147483646 w 535"/>
              <a:gd name="T1" fmla="*/ 0 h 535"/>
              <a:gd name="T2" fmla="*/ 0 w 535"/>
              <a:gd name="T3" fmla="*/ 2147483646 h 535"/>
              <a:gd name="T4" fmla="*/ 2147483646 w 535"/>
              <a:gd name="T5" fmla="*/ 2147483646 h 535"/>
              <a:gd name="T6" fmla="*/ 2147483646 w 535"/>
              <a:gd name="T7" fmla="*/ 0 h 535"/>
              <a:gd name="T8" fmla="*/ 0 60000 65536"/>
              <a:gd name="T9" fmla="*/ 0 60000 65536"/>
              <a:gd name="T10" fmla="*/ 0 60000 65536"/>
              <a:gd name="T11" fmla="*/ 0 60000 65536"/>
              <a:gd name="T12" fmla="*/ 0 w 535"/>
              <a:gd name="T13" fmla="*/ 0 h 535"/>
              <a:gd name="T14" fmla="*/ 535 w 535"/>
              <a:gd name="T15" fmla="*/ 535 h 535"/>
            </a:gdLst>
            <a:ahLst/>
            <a:cxnLst>
              <a:cxn ang="T8">
                <a:pos x="T0" y="T1"/>
              </a:cxn>
              <a:cxn ang="T9">
                <a:pos x="T2" y="T3"/>
              </a:cxn>
              <a:cxn ang="T10">
                <a:pos x="T4" y="T5"/>
              </a:cxn>
              <a:cxn ang="T11">
                <a:pos x="T6" y="T7"/>
              </a:cxn>
            </a:cxnLst>
            <a:rect l="T12" t="T13" r="T14" b="T15"/>
            <a:pathLst>
              <a:path w="535" h="535">
                <a:moveTo>
                  <a:pt x="534" y="0"/>
                </a:moveTo>
                <a:lnTo>
                  <a:pt x="0" y="534"/>
                </a:lnTo>
                <a:lnTo>
                  <a:pt x="534" y="534"/>
                </a:lnTo>
                <a:lnTo>
                  <a:pt x="534" y="0"/>
                </a:lnTo>
              </a:path>
            </a:pathLst>
          </a:custGeom>
          <a:solidFill>
            <a:srgbClr val="DADAD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56" name="Rectangle 132"/>
          <p:cNvSpPr>
            <a:spLocks noChangeArrowheads="1"/>
          </p:cNvSpPr>
          <p:nvPr/>
        </p:nvSpPr>
        <p:spPr bwMode="auto">
          <a:xfrm>
            <a:off x="5581650" y="3416300"/>
            <a:ext cx="641350" cy="639763"/>
          </a:xfrm>
          <a:prstGeom prst="rect">
            <a:avLst/>
          </a:prstGeom>
          <a:solidFill>
            <a:srgbClr val="91919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357" name="Freeform 133"/>
          <p:cNvSpPr>
            <a:spLocks/>
          </p:cNvSpPr>
          <p:nvPr/>
        </p:nvSpPr>
        <p:spPr bwMode="auto">
          <a:xfrm>
            <a:off x="3781425" y="3313113"/>
            <a:ext cx="849313" cy="849312"/>
          </a:xfrm>
          <a:custGeom>
            <a:avLst/>
            <a:gdLst>
              <a:gd name="T0" fmla="*/ 2147483646 w 535"/>
              <a:gd name="T1" fmla="*/ 0 h 535"/>
              <a:gd name="T2" fmla="*/ 0 w 535"/>
              <a:gd name="T3" fmla="*/ 2147483646 h 535"/>
              <a:gd name="T4" fmla="*/ 2147483646 w 535"/>
              <a:gd name="T5" fmla="*/ 2147483646 h 535"/>
              <a:gd name="T6" fmla="*/ 2147483646 w 535"/>
              <a:gd name="T7" fmla="*/ 0 h 535"/>
              <a:gd name="T8" fmla="*/ 0 60000 65536"/>
              <a:gd name="T9" fmla="*/ 0 60000 65536"/>
              <a:gd name="T10" fmla="*/ 0 60000 65536"/>
              <a:gd name="T11" fmla="*/ 0 60000 65536"/>
              <a:gd name="T12" fmla="*/ 0 w 535"/>
              <a:gd name="T13" fmla="*/ 0 h 535"/>
              <a:gd name="T14" fmla="*/ 535 w 535"/>
              <a:gd name="T15" fmla="*/ 535 h 535"/>
            </a:gdLst>
            <a:ahLst/>
            <a:cxnLst>
              <a:cxn ang="T8">
                <a:pos x="T0" y="T1"/>
              </a:cxn>
              <a:cxn ang="T9">
                <a:pos x="T2" y="T3"/>
              </a:cxn>
              <a:cxn ang="T10">
                <a:pos x="T4" y="T5"/>
              </a:cxn>
              <a:cxn ang="T11">
                <a:pos x="T6" y="T7"/>
              </a:cxn>
            </a:cxnLst>
            <a:rect l="T12" t="T13" r="T14" b="T15"/>
            <a:pathLst>
              <a:path w="535" h="535">
                <a:moveTo>
                  <a:pt x="534" y="0"/>
                </a:moveTo>
                <a:lnTo>
                  <a:pt x="0" y="534"/>
                </a:lnTo>
                <a:lnTo>
                  <a:pt x="534" y="534"/>
                </a:lnTo>
                <a:lnTo>
                  <a:pt x="534" y="0"/>
                </a:lnTo>
              </a:path>
            </a:pathLst>
          </a:custGeom>
          <a:solidFill>
            <a:srgbClr val="DADAD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58" name="Rectangle 134"/>
          <p:cNvSpPr>
            <a:spLocks noChangeArrowheads="1"/>
          </p:cNvSpPr>
          <p:nvPr/>
        </p:nvSpPr>
        <p:spPr bwMode="auto">
          <a:xfrm>
            <a:off x="3886200" y="3416300"/>
            <a:ext cx="633413" cy="639763"/>
          </a:xfrm>
          <a:prstGeom prst="rect">
            <a:avLst/>
          </a:prstGeom>
          <a:solidFill>
            <a:srgbClr val="91919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359" name="Freeform 135"/>
          <p:cNvSpPr>
            <a:spLocks/>
          </p:cNvSpPr>
          <p:nvPr/>
        </p:nvSpPr>
        <p:spPr bwMode="auto">
          <a:xfrm>
            <a:off x="4629150" y="3313113"/>
            <a:ext cx="850900" cy="849312"/>
          </a:xfrm>
          <a:custGeom>
            <a:avLst/>
            <a:gdLst>
              <a:gd name="T0" fmla="*/ 2147483646 w 536"/>
              <a:gd name="T1" fmla="*/ 0 h 535"/>
              <a:gd name="T2" fmla="*/ 0 w 536"/>
              <a:gd name="T3" fmla="*/ 2147483646 h 535"/>
              <a:gd name="T4" fmla="*/ 2147483646 w 536"/>
              <a:gd name="T5" fmla="*/ 2147483646 h 535"/>
              <a:gd name="T6" fmla="*/ 2147483646 w 536"/>
              <a:gd name="T7" fmla="*/ 0 h 535"/>
              <a:gd name="T8" fmla="*/ 0 60000 65536"/>
              <a:gd name="T9" fmla="*/ 0 60000 65536"/>
              <a:gd name="T10" fmla="*/ 0 60000 65536"/>
              <a:gd name="T11" fmla="*/ 0 60000 65536"/>
              <a:gd name="T12" fmla="*/ 0 w 536"/>
              <a:gd name="T13" fmla="*/ 0 h 535"/>
              <a:gd name="T14" fmla="*/ 536 w 536"/>
              <a:gd name="T15" fmla="*/ 535 h 535"/>
            </a:gdLst>
            <a:ahLst/>
            <a:cxnLst>
              <a:cxn ang="T8">
                <a:pos x="T0" y="T1"/>
              </a:cxn>
              <a:cxn ang="T9">
                <a:pos x="T2" y="T3"/>
              </a:cxn>
              <a:cxn ang="T10">
                <a:pos x="T4" y="T5"/>
              </a:cxn>
              <a:cxn ang="T11">
                <a:pos x="T6" y="T7"/>
              </a:cxn>
            </a:cxnLst>
            <a:rect l="T12" t="T13" r="T14" b="T15"/>
            <a:pathLst>
              <a:path w="536" h="535">
                <a:moveTo>
                  <a:pt x="535" y="0"/>
                </a:moveTo>
                <a:lnTo>
                  <a:pt x="0" y="534"/>
                </a:lnTo>
                <a:lnTo>
                  <a:pt x="535" y="534"/>
                </a:lnTo>
                <a:lnTo>
                  <a:pt x="535" y="0"/>
                </a:lnTo>
              </a:path>
            </a:pathLst>
          </a:custGeom>
          <a:solidFill>
            <a:srgbClr val="DADAD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60" name="Rectangle 136"/>
          <p:cNvSpPr>
            <a:spLocks noChangeArrowheads="1"/>
          </p:cNvSpPr>
          <p:nvPr/>
        </p:nvSpPr>
        <p:spPr bwMode="auto">
          <a:xfrm>
            <a:off x="4733925" y="3416300"/>
            <a:ext cx="635000" cy="639763"/>
          </a:xfrm>
          <a:prstGeom prst="rect">
            <a:avLst/>
          </a:prstGeom>
          <a:solidFill>
            <a:srgbClr val="91919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361" name="Freeform 137"/>
          <p:cNvSpPr>
            <a:spLocks/>
          </p:cNvSpPr>
          <p:nvPr/>
        </p:nvSpPr>
        <p:spPr bwMode="auto">
          <a:xfrm>
            <a:off x="5478463" y="4160838"/>
            <a:ext cx="849312" cy="849312"/>
          </a:xfrm>
          <a:custGeom>
            <a:avLst/>
            <a:gdLst>
              <a:gd name="T0" fmla="*/ 2147483646 w 535"/>
              <a:gd name="T1" fmla="*/ 0 h 535"/>
              <a:gd name="T2" fmla="*/ 0 w 535"/>
              <a:gd name="T3" fmla="*/ 2147483646 h 535"/>
              <a:gd name="T4" fmla="*/ 2147483646 w 535"/>
              <a:gd name="T5" fmla="*/ 2147483646 h 535"/>
              <a:gd name="T6" fmla="*/ 2147483646 w 535"/>
              <a:gd name="T7" fmla="*/ 0 h 535"/>
              <a:gd name="T8" fmla="*/ 0 60000 65536"/>
              <a:gd name="T9" fmla="*/ 0 60000 65536"/>
              <a:gd name="T10" fmla="*/ 0 60000 65536"/>
              <a:gd name="T11" fmla="*/ 0 60000 65536"/>
              <a:gd name="T12" fmla="*/ 0 w 535"/>
              <a:gd name="T13" fmla="*/ 0 h 535"/>
              <a:gd name="T14" fmla="*/ 535 w 535"/>
              <a:gd name="T15" fmla="*/ 535 h 535"/>
            </a:gdLst>
            <a:ahLst/>
            <a:cxnLst>
              <a:cxn ang="T8">
                <a:pos x="T0" y="T1"/>
              </a:cxn>
              <a:cxn ang="T9">
                <a:pos x="T2" y="T3"/>
              </a:cxn>
              <a:cxn ang="T10">
                <a:pos x="T4" y="T5"/>
              </a:cxn>
              <a:cxn ang="T11">
                <a:pos x="T6" y="T7"/>
              </a:cxn>
            </a:cxnLst>
            <a:rect l="T12" t="T13" r="T14" b="T15"/>
            <a:pathLst>
              <a:path w="535" h="535">
                <a:moveTo>
                  <a:pt x="534" y="0"/>
                </a:moveTo>
                <a:lnTo>
                  <a:pt x="0" y="534"/>
                </a:lnTo>
                <a:lnTo>
                  <a:pt x="534" y="534"/>
                </a:lnTo>
                <a:lnTo>
                  <a:pt x="534" y="0"/>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62" name="Freeform 138"/>
          <p:cNvSpPr>
            <a:spLocks/>
          </p:cNvSpPr>
          <p:nvPr/>
        </p:nvSpPr>
        <p:spPr bwMode="auto">
          <a:xfrm>
            <a:off x="5478463" y="4160838"/>
            <a:ext cx="849312" cy="849312"/>
          </a:xfrm>
          <a:custGeom>
            <a:avLst/>
            <a:gdLst>
              <a:gd name="T0" fmla="*/ 0 w 535"/>
              <a:gd name="T1" fmla="*/ 2147483646 h 535"/>
              <a:gd name="T2" fmla="*/ 2147483646 w 535"/>
              <a:gd name="T3" fmla="*/ 0 h 535"/>
              <a:gd name="T4" fmla="*/ 0 w 535"/>
              <a:gd name="T5" fmla="*/ 0 h 535"/>
              <a:gd name="T6" fmla="*/ 0 w 535"/>
              <a:gd name="T7" fmla="*/ 2147483646 h 535"/>
              <a:gd name="T8" fmla="*/ 0 60000 65536"/>
              <a:gd name="T9" fmla="*/ 0 60000 65536"/>
              <a:gd name="T10" fmla="*/ 0 60000 65536"/>
              <a:gd name="T11" fmla="*/ 0 60000 65536"/>
              <a:gd name="T12" fmla="*/ 0 w 535"/>
              <a:gd name="T13" fmla="*/ 0 h 535"/>
              <a:gd name="T14" fmla="*/ 535 w 535"/>
              <a:gd name="T15" fmla="*/ 535 h 535"/>
            </a:gdLst>
            <a:ahLst/>
            <a:cxnLst>
              <a:cxn ang="T8">
                <a:pos x="T0" y="T1"/>
              </a:cxn>
              <a:cxn ang="T9">
                <a:pos x="T2" y="T3"/>
              </a:cxn>
              <a:cxn ang="T10">
                <a:pos x="T4" y="T5"/>
              </a:cxn>
              <a:cxn ang="T11">
                <a:pos x="T6" y="T7"/>
              </a:cxn>
            </a:cxnLst>
            <a:rect l="T12" t="T13" r="T14" b="T15"/>
            <a:pathLst>
              <a:path w="535" h="535">
                <a:moveTo>
                  <a:pt x="0" y="534"/>
                </a:moveTo>
                <a:lnTo>
                  <a:pt x="534" y="0"/>
                </a:lnTo>
                <a:lnTo>
                  <a:pt x="0" y="0"/>
                </a:lnTo>
                <a:lnTo>
                  <a:pt x="0" y="534"/>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63" name="Rectangle 139"/>
          <p:cNvSpPr>
            <a:spLocks noChangeArrowheads="1"/>
          </p:cNvSpPr>
          <p:nvPr/>
        </p:nvSpPr>
        <p:spPr bwMode="auto">
          <a:xfrm>
            <a:off x="5581650" y="4264025"/>
            <a:ext cx="641350" cy="635000"/>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364" name="Freeform 140"/>
          <p:cNvSpPr>
            <a:spLocks/>
          </p:cNvSpPr>
          <p:nvPr/>
        </p:nvSpPr>
        <p:spPr bwMode="auto">
          <a:xfrm>
            <a:off x="4629150" y="4160838"/>
            <a:ext cx="850900" cy="849312"/>
          </a:xfrm>
          <a:custGeom>
            <a:avLst/>
            <a:gdLst>
              <a:gd name="T0" fmla="*/ 2147483646 w 536"/>
              <a:gd name="T1" fmla="*/ 0 h 535"/>
              <a:gd name="T2" fmla="*/ 0 w 536"/>
              <a:gd name="T3" fmla="*/ 2147483646 h 535"/>
              <a:gd name="T4" fmla="*/ 2147483646 w 536"/>
              <a:gd name="T5" fmla="*/ 2147483646 h 535"/>
              <a:gd name="T6" fmla="*/ 2147483646 w 536"/>
              <a:gd name="T7" fmla="*/ 0 h 535"/>
              <a:gd name="T8" fmla="*/ 0 60000 65536"/>
              <a:gd name="T9" fmla="*/ 0 60000 65536"/>
              <a:gd name="T10" fmla="*/ 0 60000 65536"/>
              <a:gd name="T11" fmla="*/ 0 60000 65536"/>
              <a:gd name="T12" fmla="*/ 0 w 536"/>
              <a:gd name="T13" fmla="*/ 0 h 535"/>
              <a:gd name="T14" fmla="*/ 536 w 536"/>
              <a:gd name="T15" fmla="*/ 535 h 535"/>
            </a:gdLst>
            <a:ahLst/>
            <a:cxnLst>
              <a:cxn ang="T8">
                <a:pos x="T0" y="T1"/>
              </a:cxn>
              <a:cxn ang="T9">
                <a:pos x="T2" y="T3"/>
              </a:cxn>
              <a:cxn ang="T10">
                <a:pos x="T4" y="T5"/>
              </a:cxn>
              <a:cxn ang="T11">
                <a:pos x="T6" y="T7"/>
              </a:cxn>
            </a:cxnLst>
            <a:rect l="T12" t="T13" r="T14" b="T15"/>
            <a:pathLst>
              <a:path w="536" h="535">
                <a:moveTo>
                  <a:pt x="535" y="0"/>
                </a:moveTo>
                <a:lnTo>
                  <a:pt x="0" y="534"/>
                </a:lnTo>
                <a:lnTo>
                  <a:pt x="535" y="534"/>
                </a:lnTo>
                <a:lnTo>
                  <a:pt x="535" y="0"/>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65" name="Freeform 141"/>
          <p:cNvSpPr>
            <a:spLocks/>
          </p:cNvSpPr>
          <p:nvPr/>
        </p:nvSpPr>
        <p:spPr bwMode="auto">
          <a:xfrm>
            <a:off x="4629150" y="4160838"/>
            <a:ext cx="850900" cy="849312"/>
          </a:xfrm>
          <a:custGeom>
            <a:avLst/>
            <a:gdLst>
              <a:gd name="T0" fmla="*/ 0 w 536"/>
              <a:gd name="T1" fmla="*/ 2147483646 h 535"/>
              <a:gd name="T2" fmla="*/ 2147483646 w 536"/>
              <a:gd name="T3" fmla="*/ 0 h 535"/>
              <a:gd name="T4" fmla="*/ 0 w 536"/>
              <a:gd name="T5" fmla="*/ 0 h 535"/>
              <a:gd name="T6" fmla="*/ 0 w 536"/>
              <a:gd name="T7" fmla="*/ 2147483646 h 535"/>
              <a:gd name="T8" fmla="*/ 0 60000 65536"/>
              <a:gd name="T9" fmla="*/ 0 60000 65536"/>
              <a:gd name="T10" fmla="*/ 0 60000 65536"/>
              <a:gd name="T11" fmla="*/ 0 60000 65536"/>
              <a:gd name="T12" fmla="*/ 0 w 536"/>
              <a:gd name="T13" fmla="*/ 0 h 535"/>
              <a:gd name="T14" fmla="*/ 536 w 536"/>
              <a:gd name="T15" fmla="*/ 535 h 535"/>
            </a:gdLst>
            <a:ahLst/>
            <a:cxnLst>
              <a:cxn ang="T8">
                <a:pos x="T0" y="T1"/>
              </a:cxn>
              <a:cxn ang="T9">
                <a:pos x="T2" y="T3"/>
              </a:cxn>
              <a:cxn ang="T10">
                <a:pos x="T4" y="T5"/>
              </a:cxn>
              <a:cxn ang="T11">
                <a:pos x="T6" y="T7"/>
              </a:cxn>
            </a:cxnLst>
            <a:rect l="T12" t="T13" r="T14" b="T15"/>
            <a:pathLst>
              <a:path w="536" h="535">
                <a:moveTo>
                  <a:pt x="0" y="534"/>
                </a:moveTo>
                <a:lnTo>
                  <a:pt x="535" y="0"/>
                </a:lnTo>
                <a:lnTo>
                  <a:pt x="0" y="0"/>
                </a:lnTo>
                <a:lnTo>
                  <a:pt x="0" y="534"/>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66" name="Rectangle 142"/>
          <p:cNvSpPr>
            <a:spLocks noChangeArrowheads="1"/>
          </p:cNvSpPr>
          <p:nvPr/>
        </p:nvSpPr>
        <p:spPr bwMode="auto">
          <a:xfrm>
            <a:off x="4733925" y="4264025"/>
            <a:ext cx="635000" cy="635000"/>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367" name="Freeform 143"/>
          <p:cNvSpPr>
            <a:spLocks/>
          </p:cNvSpPr>
          <p:nvPr/>
        </p:nvSpPr>
        <p:spPr bwMode="auto">
          <a:xfrm>
            <a:off x="6326188" y="2946400"/>
            <a:ext cx="319087" cy="368300"/>
          </a:xfrm>
          <a:custGeom>
            <a:avLst/>
            <a:gdLst>
              <a:gd name="T0" fmla="*/ 0 w 201"/>
              <a:gd name="T1" fmla="*/ 2147483646 h 232"/>
              <a:gd name="T2" fmla="*/ 0 w 201"/>
              <a:gd name="T3" fmla="*/ 2147483646 h 232"/>
              <a:gd name="T4" fmla="*/ 2147483646 w 201"/>
              <a:gd name="T5" fmla="*/ 2147483646 h 232"/>
              <a:gd name="T6" fmla="*/ 2147483646 w 201"/>
              <a:gd name="T7" fmla="*/ 0 h 232"/>
              <a:gd name="T8" fmla="*/ 0 w 201"/>
              <a:gd name="T9" fmla="*/ 2147483646 h 232"/>
              <a:gd name="T10" fmla="*/ 0 60000 65536"/>
              <a:gd name="T11" fmla="*/ 0 60000 65536"/>
              <a:gd name="T12" fmla="*/ 0 60000 65536"/>
              <a:gd name="T13" fmla="*/ 0 60000 65536"/>
              <a:gd name="T14" fmla="*/ 0 60000 65536"/>
              <a:gd name="T15" fmla="*/ 0 w 201"/>
              <a:gd name="T16" fmla="*/ 0 h 232"/>
              <a:gd name="T17" fmla="*/ 201 w 201"/>
              <a:gd name="T18" fmla="*/ 232 h 232"/>
            </a:gdLst>
            <a:ahLst/>
            <a:cxnLst>
              <a:cxn ang="T10">
                <a:pos x="T0" y="T1"/>
              </a:cxn>
              <a:cxn ang="T11">
                <a:pos x="T2" y="T3"/>
              </a:cxn>
              <a:cxn ang="T12">
                <a:pos x="T4" y="T5"/>
              </a:cxn>
              <a:cxn ang="T13">
                <a:pos x="T6" y="T7"/>
              </a:cxn>
              <a:cxn ang="T14">
                <a:pos x="T8" y="T9"/>
              </a:cxn>
            </a:cxnLst>
            <a:rect l="T15" t="T16" r="T17" b="T18"/>
            <a:pathLst>
              <a:path w="201" h="232">
                <a:moveTo>
                  <a:pt x="0" y="198"/>
                </a:moveTo>
                <a:lnTo>
                  <a:pt x="0" y="231"/>
                </a:lnTo>
                <a:lnTo>
                  <a:pt x="200" y="33"/>
                </a:lnTo>
                <a:lnTo>
                  <a:pt x="200" y="0"/>
                </a:lnTo>
                <a:lnTo>
                  <a:pt x="0" y="198"/>
                </a:lnTo>
              </a:path>
            </a:pathLst>
          </a:custGeom>
          <a:solidFill>
            <a:srgbClr val="00279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68" name="Freeform 144"/>
          <p:cNvSpPr>
            <a:spLocks/>
          </p:cNvSpPr>
          <p:nvPr/>
        </p:nvSpPr>
        <p:spPr bwMode="auto">
          <a:xfrm>
            <a:off x="6430963" y="2317750"/>
            <a:ext cx="214312" cy="838200"/>
          </a:xfrm>
          <a:custGeom>
            <a:avLst/>
            <a:gdLst>
              <a:gd name="T0" fmla="*/ 0 w 135"/>
              <a:gd name="T1" fmla="*/ 2147483646 h 528"/>
              <a:gd name="T2" fmla="*/ 0 w 135"/>
              <a:gd name="T3" fmla="*/ 2147483646 h 528"/>
              <a:gd name="T4" fmla="*/ 2147483646 w 135"/>
              <a:gd name="T5" fmla="*/ 0 h 528"/>
              <a:gd name="T6" fmla="*/ 2147483646 w 135"/>
              <a:gd name="T7" fmla="*/ 2147483646 h 528"/>
              <a:gd name="T8" fmla="*/ 0 w 135"/>
              <a:gd name="T9" fmla="*/ 2147483646 h 528"/>
              <a:gd name="T10" fmla="*/ 0 60000 65536"/>
              <a:gd name="T11" fmla="*/ 0 60000 65536"/>
              <a:gd name="T12" fmla="*/ 0 60000 65536"/>
              <a:gd name="T13" fmla="*/ 0 60000 65536"/>
              <a:gd name="T14" fmla="*/ 0 60000 65536"/>
              <a:gd name="T15" fmla="*/ 0 w 135"/>
              <a:gd name="T16" fmla="*/ 0 h 528"/>
              <a:gd name="T17" fmla="*/ 135 w 135"/>
              <a:gd name="T18" fmla="*/ 528 h 528"/>
            </a:gdLst>
            <a:ahLst/>
            <a:cxnLst>
              <a:cxn ang="T10">
                <a:pos x="T0" y="T1"/>
              </a:cxn>
              <a:cxn ang="T11">
                <a:pos x="T2" y="T3"/>
              </a:cxn>
              <a:cxn ang="T12">
                <a:pos x="T4" y="T5"/>
              </a:cxn>
              <a:cxn ang="T13">
                <a:pos x="T6" y="T7"/>
              </a:cxn>
              <a:cxn ang="T14">
                <a:pos x="T8" y="T9"/>
              </a:cxn>
            </a:cxnLst>
            <a:rect l="T15" t="T16" r="T17" b="T18"/>
            <a:pathLst>
              <a:path w="135" h="528">
                <a:moveTo>
                  <a:pt x="0" y="527"/>
                </a:moveTo>
                <a:lnTo>
                  <a:pt x="0" y="132"/>
                </a:lnTo>
                <a:lnTo>
                  <a:pt x="134" y="0"/>
                </a:lnTo>
                <a:lnTo>
                  <a:pt x="134" y="395"/>
                </a:lnTo>
                <a:lnTo>
                  <a:pt x="0" y="527"/>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69" name="Freeform 145"/>
          <p:cNvSpPr>
            <a:spLocks/>
          </p:cNvSpPr>
          <p:nvPr/>
        </p:nvSpPr>
        <p:spPr bwMode="auto">
          <a:xfrm>
            <a:off x="6326188" y="2476500"/>
            <a:ext cx="106362" cy="838200"/>
          </a:xfrm>
          <a:custGeom>
            <a:avLst/>
            <a:gdLst>
              <a:gd name="T0" fmla="*/ 0 w 67"/>
              <a:gd name="T1" fmla="*/ 0 h 528"/>
              <a:gd name="T2" fmla="*/ 0 w 67"/>
              <a:gd name="T3" fmla="*/ 2147483646 h 528"/>
              <a:gd name="T4" fmla="*/ 2147483646 w 67"/>
              <a:gd name="T5" fmla="*/ 2147483646 h 528"/>
              <a:gd name="T6" fmla="*/ 2147483646 w 67"/>
              <a:gd name="T7" fmla="*/ 2147483646 h 528"/>
              <a:gd name="T8" fmla="*/ 0 w 67"/>
              <a:gd name="T9" fmla="*/ 0 h 528"/>
              <a:gd name="T10" fmla="*/ 0 60000 65536"/>
              <a:gd name="T11" fmla="*/ 0 60000 65536"/>
              <a:gd name="T12" fmla="*/ 0 60000 65536"/>
              <a:gd name="T13" fmla="*/ 0 60000 65536"/>
              <a:gd name="T14" fmla="*/ 0 60000 65536"/>
              <a:gd name="T15" fmla="*/ 0 w 67"/>
              <a:gd name="T16" fmla="*/ 0 h 528"/>
              <a:gd name="T17" fmla="*/ 67 w 67"/>
              <a:gd name="T18" fmla="*/ 528 h 528"/>
            </a:gdLst>
            <a:ahLst/>
            <a:cxnLst>
              <a:cxn ang="T10">
                <a:pos x="T0" y="T1"/>
              </a:cxn>
              <a:cxn ang="T11">
                <a:pos x="T2" y="T3"/>
              </a:cxn>
              <a:cxn ang="T12">
                <a:pos x="T4" y="T5"/>
              </a:cxn>
              <a:cxn ang="T13">
                <a:pos x="T6" y="T7"/>
              </a:cxn>
              <a:cxn ang="T14">
                <a:pos x="T8" y="T9"/>
              </a:cxn>
            </a:cxnLst>
            <a:rect l="T15" t="T16" r="T17" b="T18"/>
            <a:pathLst>
              <a:path w="67" h="528">
                <a:moveTo>
                  <a:pt x="0" y="0"/>
                </a:moveTo>
                <a:lnTo>
                  <a:pt x="0" y="527"/>
                </a:lnTo>
                <a:lnTo>
                  <a:pt x="66" y="428"/>
                </a:lnTo>
                <a:lnTo>
                  <a:pt x="66" y="33"/>
                </a:lnTo>
                <a:lnTo>
                  <a:pt x="0" y="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70" name="Freeform 146"/>
          <p:cNvSpPr>
            <a:spLocks/>
          </p:cNvSpPr>
          <p:nvPr/>
        </p:nvSpPr>
        <p:spPr bwMode="auto">
          <a:xfrm>
            <a:off x="6326188" y="2159000"/>
            <a:ext cx="319087" cy="368300"/>
          </a:xfrm>
          <a:custGeom>
            <a:avLst/>
            <a:gdLst>
              <a:gd name="T0" fmla="*/ 0 w 201"/>
              <a:gd name="T1" fmla="*/ 2147483646 h 232"/>
              <a:gd name="T2" fmla="*/ 2147483646 w 201"/>
              <a:gd name="T3" fmla="*/ 0 h 232"/>
              <a:gd name="T4" fmla="*/ 2147483646 w 201"/>
              <a:gd name="T5" fmla="*/ 2147483646 h 232"/>
              <a:gd name="T6" fmla="*/ 2147483646 w 201"/>
              <a:gd name="T7" fmla="*/ 2147483646 h 232"/>
              <a:gd name="T8" fmla="*/ 0 w 201"/>
              <a:gd name="T9" fmla="*/ 2147483646 h 232"/>
              <a:gd name="T10" fmla="*/ 0 60000 65536"/>
              <a:gd name="T11" fmla="*/ 0 60000 65536"/>
              <a:gd name="T12" fmla="*/ 0 60000 65536"/>
              <a:gd name="T13" fmla="*/ 0 60000 65536"/>
              <a:gd name="T14" fmla="*/ 0 60000 65536"/>
              <a:gd name="T15" fmla="*/ 0 w 201"/>
              <a:gd name="T16" fmla="*/ 0 h 232"/>
              <a:gd name="T17" fmla="*/ 201 w 201"/>
              <a:gd name="T18" fmla="*/ 232 h 232"/>
            </a:gdLst>
            <a:ahLst/>
            <a:cxnLst>
              <a:cxn ang="T10">
                <a:pos x="T0" y="T1"/>
              </a:cxn>
              <a:cxn ang="T11">
                <a:pos x="T2" y="T3"/>
              </a:cxn>
              <a:cxn ang="T12">
                <a:pos x="T4" y="T5"/>
              </a:cxn>
              <a:cxn ang="T13">
                <a:pos x="T6" y="T7"/>
              </a:cxn>
              <a:cxn ang="T14">
                <a:pos x="T8" y="T9"/>
              </a:cxn>
            </a:cxnLst>
            <a:rect l="T15" t="T16" r="T17" b="T18"/>
            <a:pathLst>
              <a:path w="201" h="232">
                <a:moveTo>
                  <a:pt x="0" y="198"/>
                </a:moveTo>
                <a:lnTo>
                  <a:pt x="200" y="0"/>
                </a:lnTo>
                <a:lnTo>
                  <a:pt x="200" y="99"/>
                </a:lnTo>
                <a:lnTo>
                  <a:pt x="67" y="231"/>
                </a:lnTo>
                <a:lnTo>
                  <a:pt x="0" y="198"/>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71" name="Freeform 147"/>
          <p:cNvSpPr>
            <a:spLocks/>
          </p:cNvSpPr>
          <p:nvPr/>
        </p:nvSpPr>
        <p:spPr bwMode="auto">
          <a:xfrm>
            <a:off x="5637213" y="2159000"/>
            <a:ext cx="844550" cy="214313"/>
          </a:xfrm>
          <a:custGeom>
            <a:avLst/>
            <a:gdLst>
              <a:gd name="T0" fmla="*/ 0 w 532"/>
              <a:gd name="T1" fmla="*/ 2147483646 h 135"/>
              <a:gd name="T2" fmla="*/ 2147483646 w 532"/>
              <a:gd name="T3" fmla="*/ 2147483646 h 135"/>
              <a:gd name="T4" fmla="*/ 2147483646 w 532"/>
              <a:gd name="T5" fmla="*/ 0 h 135"/>
              <a:gd name="T6" fmla="*/ 2147483646 w 532"/>
              <a:gd name="T7" fmla="*/ 0 h 135"/>
              <a:gd name="T8" fmla="*/ 0 w 532"/>
              <a:gd name="T9" fmla="*/ 2147483646 h 135"/>
              <a:gd name="T10" fmla="*/ 0 60000 65536"/>
              <a:gd name="T11" fmla="*/ 0 60000 65536"/>
              <a:gd name="T12" fmla="*/ 0 60000 65536"/>
              <a:gd name="T13" fmla="*/ 0 60000 65536"/>
              <a:gd name="T14" fmla="*/ 0 60000 65536"/>
              <a:gd name="T15" fmla="*/ 0 w 532"/>
              <a:gd name="T16" fmla="*/ 0 h 135"/>
              <a:gd name="T17" fmla="*/ 532 w 532"/>
              <a:gd name="T18" fmla="*/ 135 h 135"/>
            </a:gdLst>
            <a:ahLst/>
            <a:cxnLst>
              <a:cxn ang="T10">
                <a:pos x="T0" y="T1"/>
              </a:cxn>
              <a:cxn ang="T11">
                <a:pos x="T2" y="T3"/>
              </a:cxn>
              <a:cxn ang="T12">
                <a:pos x="T4" y="T5"/>
              </a:cxn>
              <a:cxn ang="T13">
                <a:pos x="T6" y="T7"/>
              </a:cxn>
              <a:cxn ang="T14">
                <a:pos x="T8" y="T9"/>
              </a:cxn>
            </a:cxnLst>
            <a:rect l="T15" t="T16" r="T17" b="T18"/>
            <a:pathLst>
              <a:path w="532" h="135">
                <a:moveTo>
                  <a:pt x="0" y="134"/>
                </a:moveTo>
                <a:lnTo>
                  <a:pt x="398" y="134"/>
                </a:lnTo>
                <a:lnTo>
                  <a:pt x="531" y="0"/>
                </a:lnTo>
                <a:lnTo>
                  <a:pt x="133" y="0"/>
                </a:lnTo>
                <a:lnTo>
                  <a:pt x="0" y="134"/>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72" name="Freeform 148"/>
          <p:cNvSpPr>
            <a:spLocks/>
          </p:cNvSpPr>
          <p:nvPr/>
        </p:nvSpPr>
        <p:spPr bwMode="auto">
          <a:xfrm>
            <a:off x="5478463" y="2159000"/>
            <a:ext cx="373062" cy="319088"/>
          </a:xfrm>
          <a:custGeom>
            <a:avLst/>
            <a:gdLst>
              <a:gd name="T0" fmla="*/ 0 w 235"/>
              <a:gd name="T1" fmla="*/ 2147483646 h 201"/>
              <a:gd name="T2" fmla="*/ 2147483646 w 235"/>
              <a:gd name="T3" fmla="*/ 2147483646 h 201"/>
              <a:gd name="T4" fmla="*/ 2147483646 w 235"/>
              <a:gd name="T5" fmla="*/ 0 h 201"/>
              <a:gd name="T6" fmla="*/ 2147483646 w 235"/>
              <a:gd name="T7" fmla="*/ 0 h 201"/>
              <a:gd name="T8" fmla="*/ 0 w 235"/>
              <a:gd name="T9" fmla="*/ 2147483646 h 201"/>
              <a:gd name="T10" fmla="*/ 0 60000 65536"/>
              <a:gd name="T11" fmla="*/ 0 60000 65536"/>
              <a:gd name="T12" fmla="*/ 0 60000 65536"/>
              <a:gd name="T13" fmla="*/ 0 60000 65536"/>
              <a:gd name="T14" fmla="*/ 0 60000 65536"/>
              <a:gd name="T15" fmla="*/ 0 w 235"/>
              <a:gd name="T16" fmla="*/ 0 h 201"/>
              <a:gd name="T17" fmla="*/ 235 w 235"/>
              <a:gd name="T18" fmla="*/ 201 h 201"/>
            </a:gdLst>
            <a:ahLst/>
            <a:cxnLst>
              <a:cxn ang="T10">
                <a:pos x="T0" y="T1"/>
              </a:cxn>
              <a:cxn ang="T11">
                <a:pos x="T2" y="T3"/>
              </a:cxn>
              <a:cxn ang="T12">
                <a:pos x="T4" y="T5"/>
              </a:cxn>
              <a:cxn ang="T13">
                <a:pos x="T6" y="T7"/>
              </a:cxn>
              <a:cxn ang="T14">
                <a:pos x="T8" y="T9"/>
              </a:cxn>
            </a:cxnLst>
            <a:rect l="T15" t="T16" r="T17" b="T18"/>
            <a:pathLst>
              <a:path w="235" h="201">
                <a:moveTo>
                  <a:pt x="0" y="200"/>
                </a:moveTo>
                <a:lnTo>
                  <a:pt x="100" y="133"/>
                </a:lnTo>
                <a:lnTo>
                  <a:pt x="234" y="0"/>
                </a:lnTo>
                <a:lnTo>
                  <a:pt x="201" y="0"/>
                </a:lnTo>
                <a:lnTo>
                  <a:pt x="0" y="20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73" name="Freeform 149"/>
          <p:cNvSpPr>
            <a:spLocks/>
          </p:cNvSpPr>
          <p:nvPr/>
        </p:nvSpPr>
        <p:spPr bwMode="auto">
          <a:xfrm>
            <a:off x="6272213" y="2159000"/>
            <a:ext cx="373062" cy="319088"/>
          </a:xfrm>
          <a:custGeom>
            <a:avLst/>
            <a:gdLst>
              <a:gd name="T0" fmla="*/ 2147483646 w 235"/>
              <a:gd name="T1" fmla="*/ 2147483646 h 201"/>
              <a:gd name="T2" fmla="*/ 0 w 235"/>
              <a:gd name="T3" fmla="*/ 2147483646 h 201"/>
              <a:gd name="T4" fmla="*/ 2147483646 w 235"/>
              <a:gd name="T5" fmla="*/ 0 h 201"/>
              <a:gd name="T6" fmla="*/ 2147483646 w 235"/>
              <a:gd name="T7" fmla="*/ 0 h 201"/>
              <a:gd name="T8" fmla="*/ 2147483646 w 235"/>
              <a:gd name="T9" fmla="*/ 2147483646 h 201"/>
              <a:gd name="T10" fmla="*/ 0 60000 65536"/>
              <a:gd name="T11" fmla="*/ 0 60000 65536"/>
              <a:gd name="T12" fmla="*/ 0 60000 65536"/>
              <a:gd name="T13" fmla="*/ 0 60000 65536"/>
              <a:gd name="T14" fmla="*/ 0 60000 65536"/>
              <a:gd name="T15" fmla="*/ 0 w 235"/>
              <a:gd name="T16" fmla="*/ 0 h 201"/>
              <a:gd name="T17" fmla="*/ 235 w 235"/>
              <a:gd name="T18" fmla="*/ 201 h 201"/>
            </a:gdLst>
            <a:ahLst/>
            <a:cxnLst>
              <a:cxn ang="T10">
                <a:pos x="T0" y="T1"/>
              </a:cxn>
              <a:cxn ang="T11">
                <a:pos x="T2" y="T3"/>
              </a:cxn>
              <a:cxn ang="T12">
                <a:pos x="T4" y="T5"/>
              </a:cxn>
              <a:cxn ang="T13">
                <a:pos x="T6" y="T7"/>
              </a:cxn>
              <a:cxn ang="T14">
                <a:pos x="T8" y="T9"/>
              </a:cxn>
            </a:cxnLst>
            <a:rect l="T15" t="T16" r="T17" b="T18"/>
            <a:pathLst>
              <a:path w="235" h="201">
                <a:moveTo>
                  <a:pt x="33" y="200"/>
                </a:moveTo>
                <a:lnTo>
                  <a:pt x="0" y="133"/>
                </a:lnTo>
                <a:lnTo>
                  <a:pt x="134" y="0"/>
                </a:lnTo>
                <a:lnTo>
                  <a:pt x="234" y="0"/>
                </a:lnTo>
                <a:lnTo>
                  <a:pt x="33" y="200"/>
                </a:lnTo>
              </a:path>
            </a:pathLst>
          </a:custGeom>
          <a:solidFill>
            <a:srgbClr val="3365F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74" name="Freeform 150"/>
          <p:cNvSpPr>
            <a:spLocks/>
          </p:cNvSpPr>
          <p:nvPr/>
        </p:nvSpPr>
        <p:spPr bwMode="auto">
          <a:xfrm>
            <a:off x="5478463" y="2371725"/>
            <a:ext cx="849312" cy="106363"/>
          </a:xfrm>
          <a:custGeom>
            <a:avLst/>
            <a:gdLst>
              <a:gd name="T0" fmla="*/ 0 w 535"/>
              <a:gd name="T1" fmla="*/ 2147483646 h 67"/>
              <a:gd name="T2" fmla="*/ 2147483646 w 535"/>
              <a:gd name="T3" fmla="*/ 0 h 67"/>
              <a:gd name="T4" fmla="*/ 2147483646 w 535"/>
              <a:gd name="T5" fmla="*/ 0 h 67"/>
              <a:gd name="T6" fmla="*/ 2147483646 w 535"/>
              <a:gd name="T7" fmla="*/ 2147483646 h 67"/>
              <a:gd name="T8" fmla="*/ 0 w 535"/>
              <a:gd name="T9" fmla="*/ 2147483646 h 67"/>
              <a:gd name="T10" fmla="*/ 0 60000 65536"/>
              <a:gd name="T11" fmla="*/ 0 60000 65536"/>
              <a:gd name="T12" fmla="*/ 0 60000 65536"/>
              <a:gd name="T13" fmla="*/ 0 60000 65536"/>
              <a:gd name="T14" fmla="*/ 0 60000 65536"/>
              <a:gd name="T15" fmla="*/ 0 w 535"/>
              <a:gd name="T16" fmla="*/ 0 h 67"/>
              <a:gd name="T17" fmla="*/ 535 w 535"/>
              <a:gd name="T18" fmla="*/ 67 h 67"/>
            </a:gdLst>
            <a:ahLst/>
            <a:cxnLst>
              <a:cxn ang="T10">
                <a:pos x="T0" y="T1"/>
              </a:cxn>
              <a:cxn ang="T11">
                <a:pos x="T2" y="T3"/>
              </a:cxn>
              <a:cxn ang="T12">
                <a:pos x="T4" y="T5"/>
              </a:cxn>
              <a:cxn ang="T13">
                <a:pos x="T6" y="T7"/>
              </a:cxn>
              <a:cxn ang="T14">
                <a:pos x="T8" y="T9"/>
              </a:cxn>
            </a:cxnLst>
            <a:rect l="T15" t="T16" r="T17" b="T18"/>
            <a:pathLst>
              <a:path w="535" h="67">
                <a:moveTo>
                  <a:pt x="0" y="66"/>
                </a:moveTo>
                <a:lnTo>
                  <a:pt x="100" y="0"/>
                </a:lnTo>
                <a:lnTo>
                  <a:pt x="501" y="0"/>
                </a:lnTo>
                <a:lnTo>
                  <a:pt x="534" y="66"/>
                </a:lnTo>
                <a:lnTo>
                  <a:pt x="0" y="66"/>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75" name="Freeform 151"/>
          <p:cNvSpPr>
            <a:spLocks/>
          </p:cNvSpPr>
          <p:nvPr/>
        </p:nvSpPr>
        <p:spPr bwMode="auto">
          <a:xfrm>
            <a:off x="6326188" y="3794125"/>
            <a:ext cx="319087" cy="368300"/>
          </a:xfrm>
          <a:custGeom>
            <a:avLst/>
            <a:gdLst>
              <a:gd name="T0" fmla="*/ 0 w 201"/>
              <a:gd name="T1" fmla="*/ 2147483646 h 232"/>
              <a:gd name="T2" fmla="*/ 0 w 201"/>
              <a:gd name="T3" fmla="*/ 2147483646 h 232"/>
              <a:gd name="T4" fmla="*/ 2147483646 w 201"/>
              <a:gd name="T5" fmla="*/ 2147483646 h 232"/>
              <a:gd name="T6" fmla="*/ 2147483646 w 201"/>
              <a:gd name="T7" fmla="*/ 0 h 232"/>
              <a:gd name="T8" fmla="*/ 0 w 201"/>
              <a:gd name="T9" fmla="*/ 2147483646 h 232"/>
              <a:gd name="T10" fmla="*/ 0 60000 65536"/>
              <a:gd name="T11" fmla="*/ 0 60000 65536"/>
              <a:gd name="T12" fmla="*/ 0 60000 65536"/>
              <a:gd name="T13" fmla="*/ 0 60000 65536"/>
              <a:gd name="T14" fmla="*/ 0 60000 65536"/>
              <a:gd name="T15" fmla="*/ 0 w 201"/>
              <a:gd name="T16" fmla="*/ 0 h 232"/>
              <a:gd name="T17" fmla="*/ 201 w 201"/>
              <a:gd name="T18" fmla="*/ 232 h 232"/>
            </a:gdLst>
            <a:ahLst/>
            <a:cxnLst>
              <a:cxn ang="T10">
                <a:pos x="T0" y="T1"/>
              </a:cxn>
              <a:cxn ang="T11">
                <a:pos x="T2" y="T3"/>
              </a:cxn>
              <a:cxn ang="T12">
                <a:pos x="T4" y="T5"/>
              </a:cxn>
              <a:cxn ang="T13">
                <a:pos x="T6" y="T7"/>
              </a:cxn>
              <a:cxn ang="T14">
                <a:pos x="T8" y="T9"/>
              </a:cxn>
            </a:cxnLst>
            <a:rect l="T15" t="T16" r="T17" b="T18"/>
            <a:pathLst>
              <a:path w="201" h="232">
                <a:moveTo>
                  <a:pt x="0" y="198"/>
                </a:moveTo>
                <a:lnTo>
                  <a:pt x="0" y="231"/>
                </a:lnTo>
                <a:lnTo>
                  <a:pt x="200" y="33"/>
                </a:lnTo>
                <a:lnTo>
                  <a:pt x="200" y="0"/>
                </a:lnTo>
                <a:lnTo>
                  <a:pt x="0" y="198"/>
                </a:lnTo>
              </a:path>
            </a:pathLst>
          </a:custGeom>
          <a:solidFill>
            <a:srgbClr val="00279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76" name="Freeform 152"/>
          <p:cNvSpPr>
            <a:spLocks/>
          </p:cNvSpPr>
          <p:nvPr/>
        </p:nvSpPr>
        <p:spPr bwMode="auto">
          <a:xfrm>
            <a:off x="6430963" y="3154363"/>
            <a:ext cx="214312" cy="849312"/>
          </a:xfrm>
          <a:custGeom>
            <a:avLst/>
            <a:gdLst>
              <a:gd name="T0" fmla="*/ 0 w 135"/>
              <a:gd name="T1" fmla="*/ 2147483646 h 535"/>
              <a:gd name="T2" fmla="*/ 0 w 135"/>
              <a:gd name="T3" fmla="*/ 2147483646 h 535"/>
              <a:gd name="T4" fmla="*/ 2147483646 w 135"/>
              <a:gd name="T5" fmla="*/ 0 h 535"/>
              <a:gd name="T6" fmla="*/ 2147483646 w 135"/>
              <a:gd name="T7" fmla="*/ 2147483646 h 535"/>
              <a:gd name="T8" fmla="*/ 0 w 135"/>
              <a:gd name="T9" fmla="*/ 2147483646 h 535"/>
              <a:gd name="T10" fmla="*/ 0 60000 65536"/>
              <a:gd name="T11" fmla="*/ 0 60000 65536"/>
              <a:gd name="T12" fmla="*/ 0 60000 65536"/>
              <a:gd name="T13" fmla="*/ 0 60000 65536"/>
              <a:gd name="T14" fmla="*/ 0 60000 65536"/>
              <a:gd name="T15" fmla="*/ 0 w 135"/>
              <a:gd name="T16" fmla="*/ 0 h 535"/>
              <a:gd name="T17" fmla="*/ 135 w 135"/>
              <a:gd name="T18" fmla="*/ 535 h 535"/>
            </a:gdLst>
            <a:ahLst/>
            <a:cxnLst>
              <a:cxn ang="T10">
                <a:pos x="T0" y="T1"/>
              </a:cxn>
              <a:cxn ang="T11">
                <a:pos x="T2" y="T3"/>
              </a:cxn>
              <a:cxn ang="T12">
                <a:pos x="T4" y="T5"/>
              </a:cxn>
              <a:cxn ang="T13">
                <a:pos x="T6" y="T7"/>
              </a:cxn>
              <a:cxn ang="T14">
                <a:pos x="T8" y="T9"/>
              </a:cxn>
            </a:cxnLst>
            <a:rect l="T15" t="T16" r="T17" b="T18"/>
            <a:pathLst>
              <a:path w="135" h="535">
                <a:moveTo>
                  <a:pt x="0" y="534"/>
                </a:moveTo>
                <a:lnTo>
                  <a:pt x="0" y="134"/>
                </a:lnTo>
                <a:lnTo>
                  <a:pt x="134" y="0"/>
                </a:lnTo>
                <a:lnTo>
                  <a:pt x="134" y="401"/>
                </a:lnTo>
                <a:lnTo>
                  <a:pt x="0" y="534"/>
                </a:lnTo>
              </a:path>
            </a:pathLst>
          </a:custGeom>
          <a:solidFill>
            <a:schemeClr val="bg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77" name="Freeform 153"/>
          <p:cNvSpPr>
            <a:spLocks/>
          </p:cNvSpPr>
          <p:nvPr/>
        </p:nvSpPr>
        <p:spPr bwMode="auto">
          <a:xfrm>
            <a:off x="6326188" y="3313113"/>
            <a:ext cx="106362" cy="849312"/>
          </a:xfrm>
          <a:custGeom>
            <a:avLst/>
            <a:gdLst>
              <a:gd name="T0" fmla="*/ 0 w 67"/>
              <a:gd name="T1" fmla="*/ 0 h 535"/>
              <a:gd name="T2" fmla="*/ 0 w 67"/>
              <a:gd name="T3" fmla="*/ 2147483646 h 535"/>
              <a:gd name="T4" fmla="*/ 2147483646 w 67"/>
              <a:gd name="T5" fmla="*/ 2147483646 h 535"/>
              <a:gd name="T6" fmla="*/ 2147483646 w 67"/>
              <a:gd name="T7" fmla="*/ 2147483646 h 535"/>
              <a:gd name="T8" fmla="*/ 0 w 67"/>
              <a:gd name="T9" fmla="*/ 0 h 535"/>
              <a:gd name="T10" fmla="*/ 0 60000 65536"/>
              <a:gd name="T11" fmla="*/ 0 60000 65536"/>
              <a:gd name="T12" fmla="*/ 0 60000 65536"/>
              <a:gd name="T13" fmla="*/ 0 60000 65536"/>
              <a:gd name="T14" fmla="*/ 0 60000 65536"/>
              <a:gd name="T15" fmla="*/ 0 w 67"/>
              <a:gd name="T16" fmla="*/ 0 h 535"/>
              <a:gd name="T17" fmla="*/ 67 w 67"/>
              <a:gd name="T18" fmla="*/ 535 h 535"/>
            </a:gdLst>
            <a:ahLst/>
            <a:cxnLst>
              <a:cxn ang="T10">
                <a:pos x="T0" y="T1"/>
              </a:cxn>
              <a:cxn ang="T11">
                <a:pos x="T2" y="T3"/>
              </a:cxn>
              <a:cxn ang="T12">
                <a:pos x="T4" y="T5"/>
              </a:cxn>
              <a:cxn ang="T13">
                <a:pos x="T6" y="T7"/>
              </a:cxn>
              <a:cxn ang="T14">
                <a:pos x="T8" y="T9"/>
              </a:cxn>
            </a:cxnLst>
            <a:rect l="T15" t="T16" r="T17" b="T18"/>
            <a:pathLst>
              <a:path w="67" h="535">
                <a:moveTo>
                  <a:pt x="0" y="0"/>
                </a:moveTo>
                <a:lnTo>
                  <a:pt x="0" y="534"/>
                </a:lnTo>
                <a:lnTo>
                  <a:pt x="66" y="434"/>
                </a:lnTo>
                <a:lnTo>
                  <a:pt x="66" y="33"/>
                </a:lnTo>
                <a:lnTo>
                  <a:pt x="0" y="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78" name="Freeform 154"/>
          <p:cNvSpPr>
            <a:spLocks/>
          </p:cNvSpPr>
          <p:nvPr/>
        </p:nvSpPr>
        <p:spPr bwMode="auto">
          <a:xfrm>
            <a:off x="6326188" y="3000375"/>
            <a:ext cx="319087" cy="368300"/>
          </a:xfrm>
          <a:custGeom>
            <a:avLst/>
            <a:gdLst>
              <a:gd name="T0" fmla="*/ 0 w 201"/>
              <a:gd name="T1" fmla="*/ 2147483646 h 232"/>
              <a:gd name="T2" fmla="*/ 2147483646 w 201"/>
              <a:gd name="T3" fmla="*/ 0 h 232"/>
              <a:gd name="T4" fmla="*/ 2147483646 w 201"/>
              <a:gd name="T5" fmla="*/ 2147483646 h 232"/>
              <a:gd name="T6" fmla="*/ 2147483646 w 201"/>
              <a:gd name="T7" fmla="*/ 2147483646 h 232"/>
              <a:gd name="T8" fmla="*/ 0 w 201"/>
              <a:gd name="T9" fmla="*/ 2147483646 h 232"/>
              <a:gd name="T10" fmla="*/ 0 60000 65536"/>
              <a:gd name="T11" fmla="*/ 0 60000 65536"/>
              <a:gd name="T12" fmla="*/ 0 60000 65536"/>
              <a:gd name="T13" fmla="*/ 0 60000 65536"/>
              <a:gd name="T14" fmla="*/ 0 60000 65536"/>
              <a:gd name="T15" fmla="*/ 0 w 201"/>
              <a:gd name="T16" fmla="*/ 0 h 232"/>
              <a:gd name="T17" fmla="*/ 201 w 201"/>
              <a:gd name="T18" fmla="*/ 232 h 232"/>
            </a:gdLst>
            <a:ahLst/>
            <a:cxnLst>
              <a:cxn ang="T10">
                <a:pos x="T0" y="T1"/>
              </a:cxn>
              <a:cxn ang="T11">
                <a:pos x="T2" y="T3"/>
              </a:cxn>
              <a:cxn ang="T12">
                <a:pos x="T4" y="T5"/>
              </a:cxn>
              <a:cxn ang="T13">
                <a:pos x="T6" y="T7"/>
              </a:cxn>
              <a:cxn ang="T14">
                <a:pos x="T8" y="T9"/>
              </a:cxn>
            </a:cxnLst>
            <a:rect l="T15" t="T16" r="T17" b="T18"/>
            <a:pathLst>
              <a:path w="201" h="232">
                <a:moveTo>
                  <a:pt x="0" y="198"/>
                </a:moveTo>
                <a:lnTo>
                  <a:pt x="200" y="0"/>
                </a:lnTo>
                <a:lnTo>
                  <a:pt x="200" y="99"/>
                </a:lnTo>
                <a:lnTo>
                  <a:pt x="67" y="231"/>
                </a:lnTo>
                <a:lnTo>
                  <a:pt x="0" y="198"/>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79" name="Freeform 155"/>
          <p:cNvSpPr>
            <a:spLocks/>
          </p:cNvSpPr>
          <p:nvPr/>
        </p:nvSpPr>
        <p:spPr bwMode="auto">
          <a:xfrm>
            <a:off x="6326188" y="4637088"/>
            <a:ext cx="319087" cy="373062"/>
          </a:xfrm>
          <a:custGeom>
            <a:avLst/>
            <a:gdLst>
              <a:gd name="T0" fmla="*/ 0 w 201"/>
              <a:gd name="T1" fmla="*/ 2147483646 h 235"/>
              <a:gd name="T2" fmla="*/ 0 w 201"/>
              <a:gd name="T3" fmla="*/ 2147483646 h 235"/>
              <a:gd name="T4" fmla="*/ 2147483646 w 201"/>
              <a:gd name="T5" fmla="*/ 2147483646 h 235"/>
              <a:gd name="T6" fmla="*/ 2147483646 w 201"/>
              <a:gd name="T7" fmla="*/ 0 h 235"/>
              <a:gd name="T8" fmla="*/ 0 w 201"/>
              <a:gd name="T9" fmla="*/ 2147483646 h 235"/>
              <a:gd name="T10" fmla="*/ 0 60000 65536"/>
              <a:gd name="T11" fmla="*/ 0 60000 65536"/>
              <a:gd name="T12" fmla="*/ 0 60000 65536"/>
              <a:gd name="T13" fmla="*/ 0 60000 65536"/>
              <a:gd name="T14" fmla="*/ 0 60000 65536"/>
              <a:gd name="T15" fmla="*/ 0 w 201"/>
              <a:gd name="T16" fmla="*/ 0 h 235"/>
              <a:gd name="T17" fmla="*/ 201 w 201"/>
              <a:gd name="T18" fmla="*/ 235 h 235"/>
            </a:gdLst>
            <a:ahLst/>
            <a:cxnLst>
              <a:cxn ang="T10">
                <a:pos x="T0" y="T1"/>
              </a:cxn>
              <a:cxn ang="T11">
                <a:pos x="T2" y="T3"/>
              </a:cxn>
              <a:cxn ang="T12">
                <a:pos x="T4" y="T5"/>
              </a:cxn>
              <a:cxn ang="T13">
                <a:pos x="T6" y="T7"/>
              </a:cxn>
              <a:cxn ang="T14">
                <a:pos x="T8" y="T9"/>
              </a:cxn>
            </a:cxnLst>
            <a:rect l="T15" t="T16" r="T17" b="T18"/>
            <a:pathLst>
              <a:path w="201" h="235">
                <a:moveTo>
                  <a:pt x="0" y="201"/>
                </a:moveTo>
                <a:lnTo>
                  <a:pt x="0" y="234"/>
                </a:lnTo>
                <a:lnTo>
                  <a:pt x="200" y="33"/>
                </a:lnTo>
                <a:lnTo>
                  <a:pt x="200" y="0"/>
                </a:lnTo>
                <a:lnTo>
                  <a:pt x="0" y="201"/>
                </a:lnTo>
              </a:path>
            </a:pathLst>
          </a:custGeom>
          <a:solidFill>
            <a:schemeClr val="bg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80" name="Freeform 156"/>
          <p:cNvSpPr>
            <a:spLocks/>
          </p:cNvSpPr>
          <p:nvPr/>
        </p:nvSpPr>
        <p:spPr bwMode="auto">
          <a:xfrm>
            <a:off x="6430963" y="4002088"/>
            <a:ext cx="214312" cy="849312"/>
          </a:xfrm>
          <a:custGeom>
            <a:avLst/>
            <a:gdLst>
              <a:gd name="T0" fmla="*/ 0 w 135"/>
              <a:gd name="T1" fmla="*/ 2147483646 h 535"/>
              <a:gd name="T2" fmla="*/ 0 w 135"/>
              <a:gd name="T3" fmla="*/ 2147483646 h 535"/>
              <a:gd name="T4" fmla="*/ 2147483646 w 135"/>
              <a:gd name="T5" fmla="*/ 0 h 535"/>
              <a:gd name="T6" fmla="*/ 2147483646 w 135"/>
              <a:gd name="T7" fmla="*/ 2147483646 h 535"/>
              <a:gd name="T8" fmla="*/ 0 w 135"/>
              <a:gd name="T9" fmla="*/ 2147483646 h 535"/>
              <a:gd name="T10" fmla="*/ 0 60000 65536"/>
              <a:gd name="T11" fmla="*/ 0 60000 65536"/>
              <a:gd name="T12" fmla="*/ 0 60000 65536"/>
              <a:gd name="T13" fmla="*/ 0 60000 65536"/>
              <a:gd name="T14" fmla="*/ 0 60000 65536"/>
              <a:gd name="T15" fmla="*/ 0 w 135"/>
              <a:gd name="T16" fmla="*/ 0 h 535"/>
              <a:gd name="T17" fmla="*/ 135 w 135"/>
              <a:gd name="T18" fmla="*/ 535 h 535"/>
            </a:gdLst>
            <a:ahLst/>
            <a:cxnLst>
              <a:cxn ang="T10">
                <a:pos x="T0" y="T1"/>
              </a:cxn>
              <a:cxn ang="T11">
                <a:pos x="T2" y="T3"/>
              </a:cxn>
              <a:cxn ang="T12">
                <a:pos x="T4" y="T5"/>
              </a:cxn>
              <a:cxn ang="T13">
                <a:pos x="T6" y="T7"/>
              </a:cxn>
              <a:cxn ang="T14">
                <a:pos x="T8" y="T9"/>
              </a:cxn>
            </a:cxnLst>
            <a:rect l="T15" t="T16" r="T17" b="T18"/>
            <a:pathLst>
              <a:path w="135" h="535">
                <a:moveTo>
                  <a:pt x="0" y="534"/>
                </a:moveTo>
                <a:lnTo>
                  <a:pt x="0" y="134"/>
                </a:lnTo>
                <a:lnTo>
                  <a:pt x="134" y="0"/>
                </a:lnTo>
                <a:lnTo>
                  <a:pt x="134" y="401"/>
                </a:lnTo>
                <a:lnTo>
                  <a:pt x="0" y="534"/>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81" name="Freeform 157"/>
          <p:cNvSpPr>
            <a:spLocks/>
          </p:cNvSpPr>
          <p:nvPr/>
        </p:nvSpPr>
        <p:spPr bwMode="auto">
          <a:xfrm>
            <a:off x="6326188" y="4160838"/>
            <a:ext cx="106362" cy="849312"/>
          </a:xfrm>
          <a:custGeom>
            <a:avLst/>
            <a:gdLst>
              <a:gd name="T0" fmla="*/ 0 w 67"/>
              <a:gd name="T1" fmla="*/ 0 h 535"/>
              <a:gd name="T2" fmla="*/ 0 w 67"/>
              <a:gd name="T3" fmla="*/ 2147483646 h 535"/>
              <a:gd name="T4" fmla="*/ 2147483646 w 67"/>
              <a:gd name="T5" fmla="*/ 2147483646 h 535"/>
              <a:gd name="T6" fmla="*/ 2147483646 w 67"/>
              <a:gd name="T7" fmla="*/ 2147483646 h 535"/>
              <a:gd name="T8" fmla="*/ 0 w 67"/>
              <a:gd name="T9" fmla="*/ 0 h 535"/>
              <a:gd name="T10" fmla="*/ 0 60000 65536"/>
              <a:gd name="T11" fmla="*/ 0 60000 65536"/>
              <a:gd name="T12" fmla="*/ 0 60000 65536"/>
              <a:gd name="T13" fmla="*/ 0 60000 65536"/>
              <a:gd name="T14" fmla="*/ 0 60000 65536"/>
              <a:gd name="T15" fmla="*/ 0 w 67"/>
              <a:gd name="T16" fmla="*/ 0 h 535"/>
              <a:gd name="T17" fmla="*/ 67 w 67"/>
              <a:gd name="T18" fmla="*/ 535 h 535"/>
            </a:gdLst>
            <a:ahLst/>
            <a:cxnLst>
              <a:cxn ang="T10">
                <a:pos x="T0" y="T1"/>
              </a:cxn>
              <a:cxn ang="T11">
                <a:pos x="T2" y="T3"/>
              </a:cxn>
              <a:cxn ang="T12">
                <a:pos x="T4" y="T5"/>
              </a:cxn>
              <a:cxn ang="T13">
                <a:pos x="T6" y="T7"/>
              </a:cxn>
              <a:cxn ang="T14">
                <a:pos x="T8" y="T9"/>
              </a:cxn>
            </a:cxnLst>
            <a:rect l="T15" t="T16" r="T17" b="T18"/>
            <a:pathLst>
              <a:path w="67" h="535">
                <a:moveTo>
                  <a:pt x="0" y="0"/>
                </a:moveTo>
                <a:lnTo>
                  <a:pt x="0" y="534"/>
                </a:lnTo>
                <a:lnTo>
                  <a:pt x="66" y="434"/>
                </a:lnTo>
                <a:lnTo>
                  <a:pt x="66" y="33"/>
                </a:lnTo>
                <a:lnTo>
                  <a:pt x="0" y="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82" name="Freeform 158"/>
          <p:cNvSpPr>
            <a:spLocks/>
          </p:cNvSpPr>
          <p:nvPr/>
        </p:nvSpPr>
        <p:spPr bwMode="auto">
          <a:xfrm>
            <a:off x="6326188" y="3843338"/>
            <a:ext cx="319087" cy="379412"/>
          </a:xfrm>
          <a:custGeom>
            <a:avLst/>
            <a:gdLst>
              <a:gd name="T0" fmla="*/ 0 w 201"/>
              <a:gd name="T1" fmla="*/ 2147483646 h 239"/>
              <a:gd name="T2" fmla="*/ 2147483646 w 201"/>
              <a:gd name="T3" fmla="*/ 0 h 239"/>
              <a:gd name="T4" fmla="*/ 2147483646 w 201"/>
              <a:gd name="T5" fmla="*/ 2147483646 h 239"/>
              <a:gd name="T6" fmla="*/ 2147483646 w 201"/>
              <a:gd name="T7" fmla="*/ 2147483646 h 239"/>
              <a:gd name="T8" fmla="*/ 0 w 201"/>
              <a:gd name="T9" fmla="*/ 2147483646 h 239"/>
              <a:gd name="T10" fmla="*/ 0 60000 65536"/>
              <a:gd name="T11" fmla="*/ 0 60000 65536"/>
              <a:gd name="T12" fmla="*/ 0 60000 65536"/>
              <a:gd name="T13" fmla="*/ 0 60000 65536"/>
              <a:gd name="T14" fmla="*/ 0 60000 65536"/>
              <a:gd name="T15" fmla="*/ 0 w 201"/>
              <a:gd name="T16" fmla="*/ 0 h 239"/>
              <a:gd name="T17" fmla="*/ 201 w 201"/>
              <a:gd name="T18" fmla="*/ 239 h 239"/>
            </a:gdLst>
            <a:ahLst/>
            <a:cxnLst>
              <a:cxn ang="T10">
                <a:pos x="T0" y="T1"/>
              </a:cxn>
              <a:cxn ang="T11">
                <a:pos x="T2" y="T3"/>
              </a:cxn>
              <a:cxn ang="T12">
                <a:pos x="T4" y="T5"/>
              </a:cxn>
              <a:cxn ang="T13">
                <a:pos x="T6" y="T7"/>
              </a:cxn>
              <a:cxn ang="T14">
                <a:pos x="T8" y="T9"/>
              </a:cxn>
            </a:cxnLst>
            <a:rect l="T15" t="T16" r="T17" b="T18"/>
            <a:pathLst>
              <a:path w="201" h="239">
                <a:moveTo>
                  <a:pt x="0" y="204"/>
                </a:moveTo>
                <a:lnTo>
                  <a:pt x="200" y="0"/>
                </a:lnTo>
                <a:lnTo>
                  <a:pt x="200" y="102"/>
                </a:lnTo>
                <a:lnTo>
                  <a:pt x="67" y="238"/>
                </a:lnTo>
                <a:lnTo>
                  <a:pt x="0" y="204"/>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83" name="Freeform 159"/>
          <p:cNvSpPr>
            <a:spLocks/>
          </p:cNvSpPr>
          <p:nvPr/>
        </p:nvSpPr>
        <p:spPr bwMode="auto">
          <a:xfrm>
            <a:off x="6643688" y="2628900"/>
            <a:ext cx="319087" cy="373063"/>
          </a:xfrm>
          <a:custGeom>
            <a:avLst/>
            <a:gdLst>
              <a:gd name="T0" fmla="*/ 0 w 201"/>
              <a:gd name="T1" fmla="*/ 2147483646 h 235"/>
              <a:gd name="T2" fmla="*/ 0 w 201"/>
              <a:gd name="T3" fmla="*/ 2147483646 h 235"/>
              <a:gd name="T4" fmla="*/ 2147483646 w 201"/>
              <a:gd name="T5" fmla="*/ 2147483646 h 235"/>
              <a:gd name="T6" fmla="*/ 2147483646 w 201"/>
              <a:gd name="T7" fmla="*/ 0 h 235"/>
              <a:gd name="T8" fmla="*/ 0 w 201"/>
              <a:gd name="T9" fmla="*/ 2147483646 h 235"/>
              <a:gd name="T10" fmla="*/ 0 60000 65536"/>
              <a:gd name="T11" fmla="*/ 0 60000 65536"/>
              <a:gd name="T12" fmla="*/ 0 60000 65536"/>
              <a:gd name="T13" fmla="*/ 0 60000 65536"/>
              <a:gd name="T14" fmla="*/ 0 60000 65536"/>
              <a:gd name="T15" fmla="*/ 0 w 201"/>
              <a:gd name="T16" fmla="*/ 0 h 235"/>
              <a:gd name="T17" fmla="*/ 201 w 201"/>
              <a:gd name="T18" fmla="*/ 235 h 235"/>
            </a:gdLst>
            <a:ahLst/>
            <a:cxnLst>
              <a:cxn ang="T10">
                <a:pos x="T0" y="T1"/>
              </a:cxn>
              <a:cxn ang="T11">
                <a:pos x="T2" y="T3"/>
              </a:cxn>
              <a:cxn ang="T12">
                <a:pos x="T4" y="T5"/>
              </a:cxn>
              <a:cxn ang="T13">
                <a:pos x="T6" y="T7"/>
              </a:cxn>
              <a:cxn ang="T14">
                <a:pos x="T8" y="T9"/>
              </a:cxn>
            </a:cxnLst>
            <a:rect l="T15" t="T16" r="T17" b="T18"/>
            <a:pathLst>
              <a:path w="201" h="235">
                <a:moveTo>
                  <a:pt x="0" y="201"/>
                </a:moveTo>
                <a:lnTo>
                  <a:pt x="0" y="234"/>
                </a:lnTo>
                <a:lnTo>
                  <a:pt x="200" y="33"/>
                </a:lnTo>
                <a:lnTo>
                  <a:pt x="200" y="0"/>
                </a:lnTo>
                <a:lnTo>
                  <a:pt x="0" y="201"/>
                </a:lnTo>
              </a:path>
            </a:pathLst>
          </a:custGeom>
          <a:solidFill>
            <a:srgbClr val="00279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84" name="Freeform 160"/>
          <p:cNvSpPr>
            <a:spLocks/>
          </p:cNvSpPr>
          <p:nvPr/>
        </p:nvSpPr>
        <p:spPr bwMode="auto">
          <a:xfrm>
            <a:off x="6748463" y="2000250"/>
            <a:ext cx="214312" cy="838200"/>
          </a:xfrm>
          <a:custGeom>
            <a:avLst/>
            <a:gdLst>
              <a:gd name="T0" fmla="*/ 0 w 135"/>
              <a:gd name="T1" fmla="*/ 2147483646 h 528"/>
              <a:gd name="T2" fmla="*/ 0 w 135"/>
              <a:gd name="T3" fmla="*/ 2147483646 h 528"/>
              <a:gd name="T4" fmla="*/ 2147483646 w 135"/>
              <a:gd name="T5" fmla="*/ 0 h 528"/>
              <a:gd name="T6" fmla="*/ 2147483646 w 135"/>
              <a:gd name="T7" fmla="*/ 2147483646 h 528"/>
              <a:gd name="T8" fmla="*/ 0 w 135"/>
              <a:gd name="T9" fmla="*/ 2147483646 h 528"/>
              <a:gd name="T10" fmla="*/ 0 60000 65536"/>
              <a:gd name="T11" fmla="*/ 0 60000 65536"/>
              <a:gd name="T12" fmla="*/ 0 60000 65536"/>
              <a:gd name="T13" fmla="*/ 0 60000 65536"/>
              <a:gd name="T14" fmla="*/ 0 60000 65536"/>
              <a:gd name="T15" fmla="*/ 0 w 135"/>
              <a:gd name="T16" fmla="*/ 0 h 528"/>
              <a:gd name="T17" fmla="*/ 135 w 135"/>
              <a:gd name="T18" fmla="*/ 528 h 528"/>
            </a:gdLst>
            <a:ahLst/>
            <a:cxnLst>
              <a:cxn ang="T10">
                <a:pos x="T0" y="T1"/>
              </a:cxn>
              <a:cxn ang="T11">
                <a:pos x="T2" y="T3"/>
              </a:cxn>
              <a:cxn ang="T12">
                <a:pos x="T4" y="T5"/>
              </a:cxn>
              <a:cxn ang="T13">
                <a:pos x="T6" y="T7"/>
              </a:cxn>
              <a:cxn ang="T14">
                <a:pos x="T8" y="T9"/>
              </a:cxn>
            </a:cxnLst>
            <a:rect l="T15" t="T16" r="T17" b="T18"/>
            <a:pathLst>
              <a:path w="135" h="528">
                <a:moveTo>
                  <a:pt x="0" y="527"/>
                </a:moveTo>
                <a:lnTo>
                  <a:pt x="0" y="132"/>
                </a:lnTo>
                <a:lnTo>
                  <a:pt x="134" y="0"/>
                </a:lnTo>
                <a:lnTo>
                  <a:pt x="134" y="395"/>
                </a:lnTo>
                <a:lnTo>
                  <a:pt x="0" y="527"/>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85" name="Freeform 161"/>
          <p:cNvSpPr>
            <a:spLocks/>
          </p:cNvSpPr>
          <p:nvPr/>
        </p:nvSpPr>
        <p:spPr bwMode="auto">
          <a:xfrm>
            <a:off x="6643688" y="2159000"/>
            <a:ext cx="106362" cy="842963"/>
          </a:xfrm>
          <a:custGeom>
            <a:avLst/>
            <a:gdLst>
              <a:gd name="T0" fmla="*/ 0 w 67"/>
              <a:gd name="T1" fmla="*/ 0 h 531"/>
              <a:gd name="T2" fmla="*/ 0 w 67"/>
              <a:gd name="T3" fmla="*/ 2147483646 h 531"/>
              <a:gd name="T4" fmla="*/ 2147483646 w 67"/>
              <a:gd name="T5" fmla="*/ 2147483646 h 531"/>
              <a:gd name="T6" fmla="*/ 2147483646 w 67"/>
              <a:gd name="T7" fmla="*/ 2147483646 h 531"/>
              <a:gd name="T8" fmla="*/ 0 w 67"/>
              <a:gd name="T9" fmla="*/ 0 h 531"/>
              <a:gd name="T10" fmla="*/ 0 60000 65536"/>
              <a:gd name="T11" fmla="*/ 0 60000 65536"/>
              <a:gd name="T12" fmla="*/ 0 60000 65536"/>
              <a:gd name="T13" fmla="*/ 0 60000 65536"/>
              <a:gd name="T14" fmla="*/ 0 60000 65536"/>
              <a:gd name="T15" fmla="*/ 0 w 67"/>
              <a:gd name="T16" fmla="*/ 0 h 531"/>
              <a:gd name="T17" fmla="*/ 67 w 67"/>
              <a:gd name="T18" fmla="*/ 531 h 531"/>
            </a:gdLst>
            <a:ahLst/>
            <a:cxnLst>
              <a:cxn ang="T10">
                <a:pos x="T0" y="T1"/>
              </a:cxn>
              <a:cxn ang="T11">
                <a:pos x="T2" y="T3"/>
              </a:cxn>
              <a:cxn ang="T12">
                <a:pos x="T4" y="T5"/>
              </a:cxn>
              <a:cxn ang="T13">
                <a:pos x="T6" y="T7"/>
              </a:cxn>
              <a:cxn ang="T14">
                <a:pos x="T8" y="T9"/>
              </a:cxn>
            </a:cxnLst>
            <a:rect l="T15" t="T16" r="T17" b="T18"/>
            <a:pathLst>
              <a:path w="67" h="531">
                <a:moveTo>
                  <a:pt x="0" y="0"/>
                </a:moveTo>
                <a:lnTo>
                  <a:pt x="0" y="530"/>
                </a:lnTo>
                <a:lnTo>
                  <a:pt x="66" y="431"/>
                </a:lnTo>
                <a:lnTo>
                  <a:pt x="66" y="33"/>
                </a:lnTo>
                <a:lnTo>
                  <a:pt x="0" y="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86" name="Freeform 162"/>
          <p:cNvSpPr>
            <a:spLocks/>
          </p:cNvSpPr>
          <p:nvPr/>
        </p:nvSpPr>
        <p:spPr bwMode="auto">
          <a:xfrm>
            <a:off x="6643688" y="1841500"/>
            <a:ext cx="319087" cy="368300"/>
          </a:xfrm>
          <a:custGeom>
            <a:avLst/>
            <a:gdLst>
              <a:gd name="T0" fmla="*/ 0 w 201"/>
              <a:gd name="T1" fmla="*/ 2147483646 h 232"/>
              <a:gd name="T2" fmla="*/ 2147483646 w 201"/>
              <a:gd name="T3" fmla="*/ 0 h 232"/>
              <a:gd name="T4" fmla="*/ 2147483646 w 201"/>
              <a:gd name="T5" fmla="*/ 2147483646 h 232"/>
              <a:gd name="T6" fmla="*/ 2147483646 w 201"/>
              <a:gd name="T7" fmla="*/ 2147483646 h 232"/>
              <a:gd name="T8" fmla="*/ 0 w 201"/>
              <a:gd name="T9" fmla="*/ 2147483646 h 232"/>
              <a:gd name="T10" fmla="*/ 0 60000 65536"/>
              <a:gd name="T11" fmla="*/ 0 60000 65536"/>
              <a:gd name="T12" fmla="*/ 0 60000 65536"/>
              <a:gd name="T13" fmla="*/ 0 60000 65536"/>
              <a:gd name="T14" fmla="*/ 0 60000 65536"/>
              <a:gd name="T15" fmla="*/ 0 w 201"/>
              <a:gd name="T16" fmla="*/ 0 h 232"/>
              <a:gd name="T17" fmla="*/ 201 w 201"/>
              <a:gd name="T18" fmla="*/ 232 h 232"/>
            </a:gdLst>
            <a:ahLst/>
            <a:cxnLst>
              <a:cxn ang="T10">
                <a:pos x="T0" y="T1"/>
              </a:cxn>
              <a:cxn ang="T11">
                <a:pos x="T2" y="T3"/>
              </a:cxn>
              <a:cxn ang="T12">
                <a:pos x="T4" y="T5"/>
              </a:cxn>
              <a:cxn ang="T13">
                <a:pos x="T6" y="T7"/>
              </a:cxn>
              <a:cxn ang="T14">
                <a:pos x="T8" y="T9"/>
              </a:cxn>
            </a:cxnLst>
            <a:rect l="T15" t="T16" r="T17" b="T18"/>
            <a:pathLst>
              <a:path w="201" h="232">
                <a:moveTo>
                  <a:pt x="0" y="198"/>
                </a:moveTo>
                <a:lnTo>
                  <a:pt x="200" y="0"/>
                </a:lnTo>
                <a:lnTo>
                  <a:pt x="200" y="99"/>
                </a:lnTo>
                <a:lnTo>
                  <a:pt x="67" y="231"/>
                </a:lnTo>
                <a:lnTo>
                  <a:pt x="0" y="198"/>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87" name="Freeform 163"/>
          <p:cNvSpPr>
            <a:spLocks/>
          </p:cNvSpPr>
          <p:nvPr/>
        </p:nvSpPr>
        <p:spPr bwMode="auto">
          <a:xfrm>
            <a:off x="6643688" y="3476625"/>
            <a:ext cx="319087" cy="368300"/>
          </a:xfrm>
          <a:custGeom>
            <a:avLst/>
            <a:gdLst>
              <a:gd name="T0" fmla="*/ 0 w 201"/>
              <a:gd name="T1" fmla="*/ 2147483646 h 232"/>
              <a:gd name="T2" fmla="*/ 0 w 201"/>
              <a:gd name="T3" fmla="*/ 2147483646 h 232"/>
              <a:gd name="T4" fmla="*/ 2147483646 w 201"/>
              <a:gd name="T5" fmla="*/ 2147483646 h 232"/>
              <a:gd name="T6" fmla="*/ 2147483646 w 201"/>
              <a:gd name="T7" fmla="*/ 0 h 232"/>
              <a:gd name="T8" fmla="*/ 0 w 201"/>
              <a:gd name="T9" fmla="*/ 2147483646 h 232"/>
              <a:gd name="T10" fmla="*/ 0 60000 65536"/>
              <a:gd name="T11" fmla="*/ 0 60000 65536"/>
              <a:gd name="T12" fmla="*/ 0 60000 65536"/>
              <a:gd name="T13" fmla="*/ 0 60000 65536"/>
              <a:gd name="T14" fmla="*/ 0 60000 65536"/>
              <a:gd name="T15" fmla="*/ 0 w 201"/>
              <a:gd name="T16" fmla="*/ 0 h 232"/>
              <a:gd name="T17" fmla="*/ 201 w 201"/>
              <a:gd name="T18" fmla="*/ 232 h 232"/>
            </a:gdLst>
            <a:ahLst/>
            <a:cxnLst>
              <a:cxn ang="T10">
                <a:pos x="T0" y="T1"/>
              </a:cxn>
              <a:cxn ang="T11">
                <a:pos x="T2" y="T3"/>
              </a:cxn>
              <a:cxn ang="T12">
                <a:pos x="T4" y="T5"/>
              </a:cxn>
              <a:cxn ang="T13">
                <a:pos x="T6" y="T7"/>
              </a:cxn>
              <a:cxn ang="T14">
                <a:pos x="T8" y="T9"/>
              </a:cxn>
            </a:cxnLst>
            <a:rect l="T15" t="T16" r="T17" b="T18"/>
            <a:pathLst>
              <a:path w="201" h="232">
                <a:moveTo>
                  <a:pt x="0" y="198"/>
                </a:moveTo>
                <a:lnTo>
                  <a:pt x="0" y="231"/>
                </a:lnTo>
                <a:lnTo>
                  <a:pt x="200" y="33"/>
                </a:lnTo>
                <a:lnTo>
                  <a:pt x="200" y="0"/>
                </a:lnTo>
                <a:lnTo>
                  <a:pt x="0" y="198"/>
                </a:lnTo>
              </a:path>
            </a:pathLst>
          </a:custGeom>
          <a:solidFill>
            <a:srgbClr val="00279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88" name="Freeform 164"/>
          <p:cNvSpPr>
            <a:spLocks/>
          </p:cNvSpPr>
          <p:nvPr/>
        </p:nvSpPr>
        <p:spPr bwMode="auto">
          <a:xfrm>
            <a:off x="6748463" y="2836863"/>
            <a:ext cx="214312" cy="855662"/>
          </a:xfrm>
          <a:custGeom>
            <a:avLst/>
            <a:gdLst>
              <a:gd name="T0" fmla="*/ 0 w 135"/>
              <a:gd name="T1" fmla="*/ 2147483646 h 539"/>
              <a:gd name="T2" fmla="*/ 0 w 135"/>
              <a:gd name="T3" fmla="*/ 2147483646 h 539"/>
              <a:gd name="T4" fmla="*/ 2147483646 w 135"/>
              <a:gd name="T5" fmla="*/ 0 h 539"/>
              <a:gd name="T6" fmla="*/ 2147483646 w 135"/>
              <a:gd name="T7" fmla="*/ 2147483646 h 539"/>
              <a:gd name="T8" fmla="*/ 0 w 135"/>
              <a:gd name="T9" fmla="*/ 2147483646 h 539"/>
              <a:gd name="T10" fmla="*/ 0 60000 65536"/>
              <a:gd name="T11" fmla="*/ 0 60000 65536"/>
              <a:gd name="T12" fmla="*/ 0 60000 65536"/>
              <a:gd name="T13" fmla="*/ 0 60000 65536"/>
              <a:gd name="T14" fmla="*/ 0 60000 65536"/>
              <a:gd name="T15" fmla="*/ 0 w 135"/>
              <a:gd name="T16" fmla="*/ 0 h 539"/>
              <a:gd name="T17" fmla="*/ 135 w 135"/>
              <a:gd name="T18" fmla="*/ 539 h 539"/>
            </a:gdLst>
            <a:ahLst/>
            <a:cxnLst>
              <a:cxn ang="T10">
                <a:pos x="T0" y="T1"/>
              </a:cxn>
              <a:cxn ang="T11">
                <a:pos x="T2" y="T3"/>
              </a:cxn>
              <a:cxn ang="T12">
                <a:pos x="T4" y="T5"/>
              </a:cxn>
              <a:cxn ang="T13">
                <a:pos x="T6" y="T7"/>
              </a:cxn>
              <a:cxn ang="T14">
                <a:pos x="T8" y="T9"/>
              </a:cxn>
            </a:cxnLst>
            <a:rect l="T15" t="T16" r="T17" b="T18"/>
            <a:pathLst>
              <a:path w="135" h="539">
                <a:moveTo>
                  <a:pt x="0" y="538"/>
                </a:moveTo>
                <a:lnTo>
                  <a:pt x="0" y="135"/>
                </a:lnTo>
                <a:lnTo>
                  <a:pt x="134" y="0"/>
                </a:lnTo>
                <a:lnTo>
                  <a:pt x="134" y="404"/>
                </a:lnTo>
                <a:lnTo>
                  <a:pt x="0" y="538"/>
                </a:lnTo>
              </a:path>
            </a:pathLst>
          </a:custGeom>
          <a:solidFill>
            <a:schemeClr val="bg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89" name="Freeform 165"/>
          <p:cNvSpPr>
            <a:spLocks/>
          </p:cNvSpPr>
          <p:nvPr/>
        </p:nvSpPr>
        <p:spPr bwMode="auto">
          <a:xfrm>
            <a:off x="6643688" y="3000375"/>
            <a:ext cx="106362" cy="844550"/>
          </a:xfrm>
          <a:custGeom>
            <a:avLst/>
            <a:gdLst>
              <a:gd name="T0" fmla="*/ 0 w 67"/>
              <a:gd name="T1" fmla="*/ 0 h 532"/>
              <a:gd name="T2" fmla="*/ 0 w 67"/>
              <a:gd name="T3" fmla="*/ 2147483646 h 532"/>
              <a:gd name="T4" fmla="*/ 2147483646 w 67"/>
              <a:gd name="T5" fmla="*/ 2147483646 h 532"/>
              <a:gd name="T6" fmla="*/ 2147483646 w 67"/>
              <a:gd name="T7" fmla="*/ 2147483646 h 532"/>
              <a:gd name="T8" fmla="*/ 0 w 67"/>
              <a:gd name="T9" fmla="*/ 0 h 532"/>
              <a:gd name="T10" fmla="*/ 0 60000 65536"/>
              <a:gd name="T11" fmla="*/ 0 60000 65536"/>
              <a:gd name="T12" fmla="*/ 0 60000 65536"/>
              <a:gd name="T13" fmla="*/ 0 60000 65536"/>
              <a:gd name="T14" fmla="*/ 0 60000 65536"/>
              <a:gd name="T15" fmla="*/ 0 w 67"/>
              <a:gd name="T16" fmla="*/ 0 h 532"/>
              <a:gd name="T17" fmla="*/ 67 w 67"/>
              <a:gd name="T18" fmla="*/ 532 h 532"/>
            </a:gdLst>
            <a:ahLst/>
            <a:cxnLst>
              <a:cxn ang="T10">
                <a:pos x="T0" y="T1"/>
              </a:cxn>
              <a:cxn ang="T11">
                <a:pos x="T2" y="T3"/>
              </a:cxn>
              <a:cxn ang="T12">
                <a:pos x="T4" y="T5"/>
              </a:cxn>
              <a:cxn ang="T13">
                <a:pos x="T6" y="T7"/>
              </a:cxn>
              <a:cxn ang="T14">
                <a:pos x="T8" y="T9"/>
              </a:cxn>
            </a:cxnLst>
            <a:rect l="T15" t="T16" r="T17" b="T18"/>
            <a:pathLst>
              <a:path w="67" h="532">
                <a:moveTo>
                  <a:pt x="0" y="0"/>
                </a:moveTo>
                <a:lnTo>
                  <a:pt x="0" y="531"/>
                </a:lnTo>
                <a:lnTo>
                  <a:pt x="66" y="431"/>
                </a:lnTo>
                <a:lnTo>
                  <a:pt x="66" y="33"/>
                </a:lnTo>
                <a:lnTo>
                  <a:pt x="0" y="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90" name="Freeform 166"/>
          <p:cNvSpPr>
            <a:spLocks/>
          </p:cNvSpPr>
          <p:nvPr/>
        </p:nvSpPr>
        <p:spPr bwMode="auto">
          <a:xfrm>
            <a:off x="6643688" y="2678113"/>
            <a:ext cx="319087" cy="379412"/>
          </a:xfrm>
          <a:custGeom>
            <a:avLst/>
            <a:gdLst>
              <a:gd name="T0" fmla="*/ 0 w 201"/>
              <a:gd name="T1" fmla="*/ 2147483646 h 239"/>
              <a:gd name="T2" fmla="*/ 2147483646 w 201"/>
              <a:gd name="T3" fmla="*/ 0 h 239"/>
              <a:gd name="T4" fmla="*/ 2147483646 w 201"/>
              <a:gd name="T5" fmla="*/ 2147483646 h 239"/>
              <a:gd name="T6" fmla="*/ 2147483646 w 201"/>
              <a:gd name="T7" fmla="*/ 2147483646 h 239"/>
              <a:gd name="T8" fmla="*/ 0 w 201"/>
              <a:gd name="T9" fmla="*/ 2147483646 h 239"/>
              <a:gd name="T10" fmla="*/ 0 60000 65536"/>
              <a:gd name="T11" fmla="*/ 0 60000 65536"/>
              <a:gd name="T12" fmla="*/ 0 60000 65536"/>
              <a:gd name="T13" fmla="*/ 0 60000 65536"/>
              <a:gd name="T14" fmla="*/ 0 60000 65536"/>
              <a:gd name="T15" fmla="*/ 0 w 201"/>
              <a:gd name="T16" fmla="*/ 0 h 239"/>
              <a:gd name="T17" fmla="*/ 201 w 201"/>
              <a:gd name="T18" fmla="*/ 239 h 239"/>
            </a:gdLst>
            <a:ahLst/>
            <a:cxnLst>
              <a:cxn ang="T10">
                <a:pos x="T0" y="T1"/>
              </a:cxn>
              <a:cxn ang="T11">
                <a:pos x="T2" y="T3"/>
              </a:cxn>
              <a:cxn ang="T12">
                <a:pos x="T4" y="T5"/>
              </a:cxn>
              <a:cxn ang="T13">
                <a:pos x="T6" y="T7"/>
              </a:cxn>
              <a:cxn ang="T14">
                <a:pos x="T8" y="T9"/>
              </a:cxn>
            </a:cxnLst>
            <a:rect l="T15" t="T16" r="T17" b="T18"/>
            <a:pathLst>
              <a:path w="201" h="239">
                <a:moveTo>
                  <a:pt x="0" y="204"/>
                </a:moveTo>
                <a:lnTo>
                  <a:pt x="200" y="0"/>
                </a:lnTo>
                <a:lnTo>
                  <a:pt x="200" y="102"/>
                </a:lnTo>
                <a:lnTo>
                  <a:pt x="67" y="238"/>
                </a:lnTo>
                <a:lnTo>
                  <a:pt x="0" y="204"/>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91" name="Freeform 167"/>
          <p:cNvSpPr>
            <a:spLocks/>
          </p:cNvSpPr>
          <p:nvPr/>
        </p:nvSpPr>
        <p:spPr bwMode="auto">
          <a:xfrm>
            <a:off x="6643688" y="4319588"/>
            <a:ext cx="319087" cy="373062"/>
          </a:xfrm>
          <a:custGeom>
            <a:avLst/>
            <a:gdLst>
              <a:gd name="T0" fmla="*/ 0 w 201"/>
              <a:gd name="T1" fmla="*/ 2147483646 h 235"/>
              <a:gd name="T2" fmla="*/ 0 w 201"/>
              <a:gd name="T3" fmla="*/ 2147483646 h 235"/>
              <a:gd name="T4" fmla="*/ 2147483646 w 201"/>
              <a:gd name="T5" fmla="*/ 2147483646 h 235"/>
              <a:gd name="T6" fmla="*/ 2147483646 w 201"/>
              <a:gd name="T7" fmla="*/ 0 h 235"/>
              <a:gd name="T8" fmla="*/ 0 w 201"/>
              <a:gd name="T9" fmla="*/ 2147483646 h 235"/>
              <a:gd name="T10" fmla="*/ 0 60000 65536"/>
              <a:gd name="T11" fmla="*/ 0 60000 65536"/>
              <a:gd name="T12" fmla="*/ 0 60000 65536"/>
              <a:gd name="T13" fmla="*/ 0 60000 65536"/>
              <a:gd name="T14" fmla="*/ 0 60000 65536"/>
              <a:gd name="T15" fmla="*/ 0 w 201"/>
              <a:gd name="T16" fmla="*/ 0 h 235"/>
              <a:gd name="T17" fmla="*/ 201 w 201"/>
              <a:gd name="T18" fmla="*/ 235 h 235"/>
            </a:gdLst>
            <a:ahLst/>
            <a:cxnLst>
              <a:cxn ang="T10">
                <a:pos x="T0" y="T1"/>
              </a:cxn>
              <a:cxn ang="T11">
                <a:pos x="T2" y="T3"/>
              </a:cxn>
              <a:cxn ang="T12">
                <a:pos x="T4" y="T5"/>
              </a:cxn>
              <a:cxn ang="T13">
                <a:pos x="T6" y="T7"/>
              </a:cxn>
              <a:cxn ang="T14">
                <a:pos x="T8" y="T9"/>
              </a:cxn>
            </a:cxnLst>
            <a:rect l="T15" t="T16" r="T17" b="T18"/>
            <a:pathLst>
              <a:path w="201" h="235">
                <a:moveTo>
                  <a:pt x="0" y="201"/>
                </a:moveTo>
                <a:lnTo>
                  <a:pt x="0" y="234"/>
                </a:lnTo>
                <a:lnTo>
                  <a:pt x="200" y="33"/>
                </a:lnTo>
                <a:lnTo>
                  <a:pt x="200" y="0"/>
                </a:lnTo>
                <a:lnTo>
                  <a:pt x="0" y="201"/>
                </a:lnTo>
              </a:path>
            </a:pathLst>
          </a:custGeom>
          <a:solidFill>
            <a:schemeClr val="bg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92" name="Freeform 168"/>
          <p:cNvSpPr>
            <a:spLocks/>
          </p:cNvSpPr>
          <p:nvPr/>
        </p:nvSpPr>
        <p:spPr bwMode="auto">
          <a:xfrm>
            <a:off x="6748463" y="3690938"/>
            <a:ext cx="214312" cy="842962"/>
          </a:xfrm>
          <a:custGeom>
            <a:avLst/>
            <a:gdLst>
              <a:gd name="T0" fmla="*/ 0 w 135"/>
              <a:gd name="T1" fmla="*/ 2147483646 h 531"/>
              <a:gd name="T2" fmla="*/ 0 w 135"/>
              <a:gd name="T3" fmla="*/ 2147483646 h 531"/>
              <a:gd name="T4" fmla="*/ 2147483646 w 135"/>
              <a:gd name="T5" fmla="*/ 0 h 531"/>
              <a:gd name="T6" fmla="*/ 2147483646 w 135"/>
              <a:gd name="T7" fmla="*/ 2147483646 h 531"/>
              <a:gd name="T8" fmla="*/ 0 w 135"/>
              <a:gd name="T9" fmla="*/ 2147483646 h 531"/>
              <a:gd name="T10" fmla="*/ 0 60000 65536"/>
              <a:gd name="T11" fmla="*/ 0 60000 65536"/>
              <a:gd name="T12" fmla="*/ 0 60000 65536"/>
              <a:gd name="T13" fmla="*/ 0 60000 65536"/>
              <a:gd name="T14" fmla="*/ 0 60000 65536"/>
              <a:gd name="T15" fmla="*/ 0 w 135"/>
              <a:gd name="T16" fmla="*/ 0 h 531"/>
              <a:gd name="T17" fmla="*/ 135 w 135"/>
              <a:gd name="T18" fmla="*/ 531 h 531"/>
            </a:gdLst>
            <a:ahLst/>
            <a:cxnLst>
              <a:cxn ang="T10">
                <a:pos x="T0" y="T1"/>
              </a:cxn>
              <a:cxn ang="T11">
                <a:pos x="T2" y="T3"/>
              </a:cxn>
              <a:cxn ang="T12">
                <a:pos x="T4" y="T5"/>
              </a:cxn>
              <a:cxn ang="T13">
                <a:pos x="T6" y="T7"/>
              </a:cxn>
              <a:cxn ang="T14">
                <a:pos x="T8" y="T9"/>
              </a:cxn>
            </a:cxnLst>
            <a:rect l="T15" t="T16" r="T17" b="T18"/>
            <a:pathLst>
              <a:path w="135" h="531">
                <a:moveTo>
                  <a:pt x="0" y="530"/>
                </a:moveTo>
                <a:lnTo>
                  <a:pt x="0" y="133"/>
                </a:lnTo>
                <a:lnTo>
                  <a:pt x="134" y="0"/>
                </a:lnTo>
                <a:lnTo>
                  <a:pt x="134" y="398"/>
                </a:lnTo>
                <a:lnTo>
                  <a:pt x="0" y="530"/>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93" name="Freeform 169"/>
          <p:cNvSpPr>
            <a:spLocks/>
          </p:cNvSpPr>
          <p:nvPr/>
        </p:nvSpPr>
        <p:spPr bwMode="auto">
          <a:xfrm>
            <a:off x="6643688" y="3843338"/>
            <a:ext cx="106362" cy="849312"/>
          </a:xfrm>
          <a:custGeom>
            <a:avLst/>
            <a:gdLst>
              <a:gd name="T0" fmla="*/ 0 w 67"/>
              <a:gd name="T1" fmla="*/ 0 h 535"/>
              <a:gd name="T2" fmla="*/ 0 w 67"/>
              <a:gd name="T3" fmla="*/ 2147483646 h 535"/>
              <a:gd name="T4" fmla="*/ 2147483646 w 67"/>
              <a:gd name="T5" fmla="*/ 2147483646 h 535"/>
              <a:gd name="T6" fmla="*/ 2147483646 w 67"/>
              <a:gd name="T7" fmla="*/ 2147483646 h 535"/>
              <a:gd name="T8" fmla="*/ 0 w 67"/>
              <a:gd name="T9" fmla="*/ 0 h 535"/>
              <a:gd name="T10" fmla="*/ 0 60000 65536"/>
              <a:gd name="T11" fmla="*/ 0 60000 65536"/>
              <a:gd name="T12" fmla="*/ 0 60000 65536"/>
              <a:gd name="T13" fmla="*/ 0 60000 65536"/>
              <a:gd name="T14" fmla="*/ 0 60000 65536"/>
              <a:gd name="T15" fmla="*/ 0 w 67"/>
              <a:gd name="T16" fmla="*/ 0 h 535"/>
              <a:gd name="T17" fmla="*/ 67 w 67"/>
              <a:gd name="T18" fmla="*/ 535 h 535"/>
            </a:gdLst>
            <a:ahLst/>
            <a:cxnLst>
              <a:cxn ang="T10">
                <a:pos x="T0" y="T1"/>
              </a:cxn>
              <a:cxn ang="T11">
                <a:pos x="T2" y="T3"/>
              </a:cxn>
              <a:cxn ang="T12">
                <a:pos x="T4" y="T5"/>
              </a:cxn>
              <a:cxn ang="T13">
                <a:pos x="T6" y="T7"/>
              </a:cxn>
              <a:cxn ang="T14">
                <a:pos x="T8" y="T9"/>
              </a:cxn>
            </a:cxnLst>
            <a:rect l="T15" t="T16" r="T17" b="T18"/>
            <a:pathLst>
              <a:path w="67" h="535">
                <a:moveTo>
                  <a:pt x="0" y="0"/>
                </a:moveTo>
                <a:lnTo>
                  <a:pt x="0" y="534"/>
                </a:lnTo>
                <a:lnTo>
                  <a:pt x="66" y="434"/>
                </a:lnTo>
                <a:lnTo>
                  <a:pt x="66" y="33"/>
                </a:lnTo>
                <a:lnTo>
                  <a:pt x="0" y="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94" name="Freeform 170"/>
          <p:cNvSpPr>
            <a:spLocks/>
          </p:cNvSpPr>
          <p:nvPr/>
        </p:nvSpPr>
        <p:spPr bwMode="auto">
          <a:xfrm>
            <a:off x="6643688" y="3532188"/>
            <a:ext cx="319087" cy="361950"/>
          </a:xfrm>
          <a:custGeom>
            <a:avLst/>
            <a:gdLst>
              <a:gd name="T0" fmla="*/ 0 w 201"/>
              <a:gd name="T1" fmla="*/ 2147483646 h 228"/>
              <a:gd name="T2" fmla="*/ 2147483646 w 201"/>
              <a:gd name="T3" fmla="*/ 0 h 228"/>
              <a:gd name="T4" fmla="*/ 2147483646 w 201"/>
              <a:gd name="T5" fmla="*/ 2147483646 h 228"/>
              <a:gd name="T6" fmla="*/ 2147483646 w 201"/>
              <a:gd name="T7" fmla="*/ 2147483646 h 228"/>
              <a:gd name="T8" fmla="*/ 0 w 201"/>
              <a:gd name="T9" fmla="*/ 2147483646 h 228"/>
              <a:gd name="T10" fmla="*/ 0 60000 65536"/>
              <a:gd name="T11" fmla="*/ 0 60000 65536"/>
              <a:gd name="T12" fmla="*/ 0 60000 65536"/>
              <a:gd name="T13" fmla="*/ 0 60000 65536"/>
              <a:gd name="T14" fmla="*/ 0 60000 65536"/>
              <a:gd name="T15" fmla="*/ 0 w 201"/>
              <a:gd name="T16" fmla="*/ 0 h 228"/>
              <a:gd name="T17" fmla="*/ 201 w 201"/>
              <a:gd name="T18" fmla="*/ 228 h 228"/>
            </a:gdLst>
            <a:ahLst/>
            <a:cxnLst>
              <a:cxn ang="T10">
                <a:pos x="T0" y="T1"/>
              </a:cxn>
              <a:cxn ang="T11">
                <a:pos x="T2" y="T3"/>
              </a:cxn>
              <a:cxn ang="T12">
                <a:pos x="T4" y="T5"/>
              </a:cxn>
              <a:cxn ang="T13">
                <a:pos x="T6" y="T7"/>
              </a:cxn>
              <a:cxn ang="T14">
                <a:pos x="T8" y="T9"/>
              </a:cxn>
            </a:cxnLst>
            <a:rect l="T15" t="T16" r="T17" b="T18"/>
            <a:pathLst>
              <a:path w="201" h="228">
                <a:moveTo>
                  <a:pt x="0" y="195"/>
                </a:moveTo>
                <a:lnTo>
                  <a:pt x="200" y="0"/>
                </a:lnTo>
                <a:lnTo>
                  <a:pt x="200" y="97"/>
                </a:lnTo>
                <a:lnTo>
                  <a:pt x="67" y="227"/>
                </a:lnTo>
                <a:lnTo>
                  <a:pt x="0" y="195"/>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95" name="Freeform 171"/>
          <p:cNvSpPr>
            <a:spLocks/>
          </p:cNvSpPr>
          <p:nvPr/>
        </p:nvSpPr>
        <p:spPr bwMode="auto">
          <a:xfrm>
            <a:off x="6961188" y="2317750"/>
            <a:ext cx="319087" cy="361950"/>
          </a:xfrm>
          <a:custGeom>
            <a:avLst/>
            <a:gdLst>
              <a:gd name="T0" fmla="*/ 0 w 201"/>
              <a:gd name="T1" fmla="*/ 2147483646 h 228"/>
              <a:gd name="T2" fmla="*/ 0 w 201"/>
              <a:gd name="T3" fmla="*/ 2147483646 h 228"/>
              <a:gd name="T4" fmla="*/ 2147483646 w 201"/>
              <a:gd name="T5" fmla="*/ 2147483646 h 228"/>
              <a:gd name="T6" fmla="*/ 2147483646 w 201"/>
              <a:gd name="T7" fmla="*/ 0 h 228"/>
              <a:gd name="T8" fmla="*/ 0 w 201"/>
              <a:gd name="T9" fmla="*/ 2147483646 h 228"/>
              <a:gd name="T10" fmla="*/ 0 60000 65536"/>
              <a:gd name="T11" fmla="*/ 0 60000 65536"/>
              <a:gd name="T12" fmla="*/ 0 60000 65536"/>
              <a:gd name="T13" fmla="*/ 0 60000 65536"/>
              <a:gd name="T14" fmla="*/ 0 60000 65536"/>
              <a:gd name="T15" fmla="*/ 0 w 201"/>
              <a:gd name="T16" fmla="*/ 0 h 228"/>
              <a:gd name="T17" fmla="*/ 201 w 201"/>
              <a:gd name="T18" fmla="*/ 228 h 228"/>
            </a:gdLst>
            <a:ahLst/>
            <a:cxnLst>
              <a:cxn ang="T10">
                <a:pos x="T0" y="T1"/>
              </a:cxn>
              <a:cxn ang="T11">
                <a:pos x="T2" y="T3"/>
              </a:cxn>
              <a:cxn ang="T12">
                <a:pos x="T4" y="T5"/>
              </a:cxn>
              <a:cxn ang="T13">
                <a:pos x="T6" y="T7"/>
              </a:cxn>
              <a:cxn ang="T14">
                <a:pos x="T8" y="T9"/>
              </a:cxn>
            </a:cxnLst>
            <a:rect l="T15" t="T16" r="T17" b="T18"/>
            <a:pathLst>
              <a:path w="201" h="228">
                <a:moveTo>
                  <a:pt x="0" y="195"/>
                </a:moveTo>
                <a:lnTo>
                  <a:pt x="0" y="227"/>
                </a:lnTo>
                <a:lnTo>
                  <a:pt x="200" y="32"/>
                </a:lnTo>
                <a:lnTo>
                  <a:pt x="200" y="0"/>
                </a:lnTo>
                <a:lnTo>
                  <a:pt x="0" y="195"/>
                </a:lnTo>
              </a:path>
            </a:pathLst>
          </a:custGeom>
          <a:solidFill>
            <a:srgbClr val="00279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96" name="Freeform 172"/>
          <p:cNvSpPr>
            <a:spLocks/>
          </p:cNvSpPr>
          <p:nvPr/>
        </p:nvSpPr>
        <p:spPr bwMode="auto">
          <a:xfrm>
            <a:off x="7065963" y="1676400"/>
            <a:ext cx="214312" cy="850900"/>
          </a:xfrm>
          <a:custGeom>
            <a:avLst/>
            <a:gdLst>
              <a:gd name="T0" fmla="*/ 0 w 135"/>
              <a:gd name="T1" fmla="*/ 2147483646 h 536"/>
              <a:gd name="T2" fmla="*/ 0 w 135"/>
              <a:gd name="T3" fmla="*/ 2147483646 h 536"/>
              <a:gd name="T4" fmla="*/ 2147483646 w 135"/>
              <a:gd name="T5" fmla="*/ 0 h 536"/>
              <a:gd name="T6" fmla="*/ 2147483646 w 135"/>
              <a:gd name="T7" fmla="*/ 2147483646 h 536"/>
              <a:gd name="T8" fmla="*/ 0 w 135"/>
              <a:gd name="T9" fmla="*/ 2147483646 h 536"/>
              <a:gd name="T10" fmla="*/ 0 60000 65536"/>
              <a:gd name="T11" fmla="*/ 0 60000 65536"/>
              <a:gd name="T12" fmla="*/ 0 60000 65536"/>
              <a:gd name="T13" fmla="*/ 0 60000 65536"/>
              <a:gd name="T14" fmla="*/ 0 60000 65536"/>
              <a:gd name="T15" fmla="*/ 0 w 135"/>
              <a:gd name="T16" fmla="*/ 0 h 536"/>
              <a:gd name="T17" fmla="*/ 135 w 135"/>
              <a:gd name="T18" fmla="*/ 536 h 536"/>
            </a:gdLst>
            <a:ahLst/>
            <a:cxnLst>
              <a:cxn ang="T10">
                <a:pos x="T0" y="T1"/>
              </a:cxn>
              <a:cxn ang="T11">
                <a:pos x="T2" y="T3"/>
              </a:cxn>
              <a:cxn ang="T12">
                <a:pos x="T4" y="T5"/>
              </a:cxn>
              <a:cxn ang="T13">
                <a:pos x="T6" y="T7"/>
              </a:cxn>
              <a:cxn ang="T14">
                <a:pos x="T8" y="T9"/>
              </a:cxn>
            </a:cxnLst>
            <a:rect l="T15" t="T16" r="T17" b="T18"/>
            <a:pathLst>
              <a:path w="135" h="536">
                <a:moveTo>
                  <a:pt x="0" y="535"/>
                </a:moveTo>
                <a:lnTo>
                  <a:pt x="0" y="134"/>
                </a:lnTo>
                <a:lnTo>
                  <a:pt x="134" y="0"/>
                </a:lnTo>
                <a:lnTo>
                  <a:pt x="134" y="401"/>
                </a:lnTo>
                <a:lnTo>
                  <a:pt x="0" y="535"/>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97" name="Freeform 173"/>
          <p:cNvSpPr>
            <a:spLocks/>
          </p:cNvSpPr>
          <p:nvPr/>
        </p:nvSpPr>
        <p:spPr bwMode="auto">
          <a:xfrm>
            <a:off x="6961188" y="1841500"/>
            <a:ext cx="106362" cy="838200"/>
          </a:xfrm>
          <a:custGeom>
            <a:avLst/>
            <a:gdLst>
              <a:gd name="T0" fmla="*/ 0 w 67"/>
              <a:gd name="T1" fmla="*/ 0 h 528"/>
              <a:gd name="T2" fmla="*/ 0 w 67"/>
              <a:gd name="T3" fmla="*/ 2147483646 h 528"/>
              <a:gd name="T4" fmla="*/ 2147483646 w 67"/>
              <a:gd name="T5" fmla="*/ 2147483646 h 528"/>
              <a:gd name="T6" fmla="*/ 2147483646 w 67"/>
              <a:gd name="T7" fmla="*/ 2147483646 h 528"/>
              <a:gd name="T8" fmla="*/ 0 w 67"/>
              <a:gd name="T9" fmla="*/ 0 h 528"/>
              <a:gd name="T10" fmla="*/ 0 60000 65536"/>
              <a:gd name="T11" fmla="*/ 0 60000 65536"/>
              <a:gd name="T12" fmla="*/ 0 60000 65536"/>
              <a:gd name="T13" fmla="*/ 0 60000 65536"/>
              <a:gd name="T14" fmla="*/ 0 60000 65536"/>
              <a:gd name="T15" fmla="*/ 0 w 67"/>
              <a:gd name="T16" fmla="*/ 0 h 528"/>
              <a:gd name="T17" fmla="*/ 67 w 67"/>
              <a:gd name="T18" fmla="*/ 528 h 528"/>
            </a:gdLst>
            <a:ahLst/>
            <a:cxnLst>
              <a:cxn ang="T10">
                <a:pos x="T0" y="T1"/>
              </a:cxn>
              <a:cxn ang="T11">
                <a:pos x="T2" y="T3"/>
              </a:cxn>
              <a:cxn ang="T12">
                <a:pos x="T4" y="T5"/>
              </a:cxn>
              <a:cxn ang="T13">
                <a:pos x="T6" y="T7"/>
              </a:cxn>
              <a:cxn ang="T14">
                <a:pos x="T8" y="T9"/>
              </a:cxn>
            </a:cxnLst>
            <a:rect l="T15" t="T16" r="T17" b="T18"/>
            <a:pathLst>
              <a:path w="67" h="528">
                <a:moveTo>
                  <a:pt x="0" y="0"/>
                </a:moveTo>
                <a:lnTo>
                  <a:pt x="0" y="527"/>
                </a:lnTo>
                <a:lnTo>
                  <a:pt x="66" y="428"/>
                </a:lnTo>
                <a:lnTo>
                  <a:pt x="66" y="33"/>
                </a:lnTo>
                <a:lnTo>
                  <a:pt x="0" y="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98" name="Freeform 174"/>
          <p:cNvSpPr>
            <a:spLocks/>
          </p:cNvSpPr>
          <p:nvPr/>
        </p:nvSpPr>
        <p:spPr bwMode="auto">
          <a:xfrm>
            <a:off x="6961188" y="1524000"/>
            <a:ext cx="319087" cy="373063"/>
          </a:xfrm>
          <a:custGeom>
            <a:avLst/>
            <a:gdLst>
              <a:gd name="T0" fmla="*/ 0 w 201"/>
              <a:gd name="T1" fmla="*/ 2147483646 h 235"/>
              <a:gd name="T2" fmla="*/ 2147483646 w 201"/>
              <a:gd name="T3" fmla="*/ 0 h 235"/>
              <a:gd name="T4" fmla="*/ 2147483646 w 201"/>
              <a:gd name="T5" fmla="*/ 2147483646 h 235"/>
              <a:gd name="T6" fmla="*/ 2147483646 w 201"/>
              <a:gd name="T7" fmla="*/ 2147483646 h 235"/>
              <a:gd name="T8" fmla="*/ 0 w 201"/>
              <a:gd name="T9" fmla="*/ 2147483646 h 235"/>
              <a:gd name="T10" fmla="*/ 0 60000 65536"/>
              <a:gd name="T11" fmla="*/ 0 60000 65536"/>
              <a:gd name="T12" fmla="*/ 0 60000 65536"/>
              <a:gd name="T13" fmla="*/ 0 60000 65536"/>
              <a:gd name="T14" fmla="*/ 0 60000 65536"/>
              <a:gd name="T15" fmla="*/ 0 w 201"/>
              <a:gd name="T16" fmla="*/ 0 h 235"/>
              <a:gd name="T17" fmla="*/ 201 w 201"/>
              <a:gd name="T18" fmla="*/ 235 h 235"/>
            </a:gdLst>
            <a:ahLst/>
            <a:cxnLst>
              <a:cxn ang="T10">
                <a:pos x="T0" y="T1"/>
              </a:cxn>
              <a:cxn ang="T11">
                <a:pos x="T2" y="T3"/>
              </a:cxn>
              <a:cxn ang="T12">
                <a:pos x="T4" y="T5"/>
              </a:cxn>
              <a:cxn ang="T13">
                <a:pos x="T6" y="T7"/>
              </a:cxn>
              <a:cxn ang="T14">
                <a:pos x="T8" y="T9"/>
              </a:cxn>
            </a:cxnLst>
            <a:rect l="T15" t="T16" r="T17" b="T18"/>
            <a:pathLst>
              <a:path w="201" h="235">
                <a:moveTo>
                  <a:pt x="0" y="201"/>
                </a:moveTo>
                <a:lnTo>
                  <a:pt x="200" y="0"/>
                </a:lnTo>
                <a:lnTo>
                  <a:pt x="200" y="100"/>
                </a:lnTo>
                <a:lnTo>
                  <a:pt x="67" y="234"/>
                </a:lnTo>
                <a:lnTo>
                  <a:pt x="0" y="201"/>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399" name="Freeform 175"/>
          <p:cNvSpPr>
            <a:spLocks/>
          </p:cNvSpPr>
          <p:nvPr/>
        </p:nvSpPr>
        <p:spPr bwMode="auto">
          <a:xfrm>
            <a:off x="6961188" y="3154363"/>
            <a:ext cx="319087" cy="379412"/>
          </a:xfrm>
          <a:custGeom>
            <a:avLst/>
            <a:gdLst>
              <a:gd name="T0" fmla="*/ 0 w 201"/>
              <a:gd name="T1" fmla="*/ 2147483646 h 239"/>
              <a:gd name="T2" fmla="*/ 0 w 201"/>
              <a:gd name="T3" fmla="*/ 2147483646 h 239"/>
              <a:gd name="T4" fmla="*/ 2147483646 w 201"/>
              <a:gd name="T5" fmla="*/ 2147483646 h 239"/>
              <a:gd name="T6" fmla="*/ 2147483646 w 201"/>
              <a:gd name="T7" fmla="*/ 0 h 239"/>
              <a:gd name="T8" fmla="*/ 0 w 201"/>
              <a:gd name="T9" fmla="*/ 2147483646 h 239"/>
              <a:gd name="T10" fmla="*/ 0 60000 65536"/>
              <a:gd name="T11" fmla="*/ 0 60000 65536"/>
              <a:gd name="T12" fmla="*/ 0 60000 65536"/>
              <a:gd name="T13" fmla="*/ 0 60000 65536"/>
              <a:gd name="T14" fmla="*/ 0 60000 65536"/>
              <a:gd name="T15" fmla="*/ 0 w 201"/>
              <a:gd name="T16" fmla="*/ 0 h 239"/>
              <a:gd name="T17" fmla="*/ 201 w 201"/>
              <a:gd name="T18" fmla="*/ 239 h 239"/>
            </a:gdLst>
            <a:ahLst/>
            <a:cxnLst>
              <a:cxn ang="T10">
                <a:pos x="T0" y="T1"/>
              </a:cxn>
              <a:cxn ang="T11">
                <a:pos x="T2" y="T3"/>
              </a:cxn>
              <a:cxn ang="T12">
                <a:pos x="T4" y="T5"/>
              </a:cxn>
              <a:cxn ang="T13">
                <a:pos x="T6" y="T7"/>
              </a:cxn>
              <a:cxn ang="T14">
                <a:pos x="T8" y="T9"/>
              </a:cxn>
            </a:cxnLst>
            <a:rect l="T15" t="T16" r="T17" b="T18"/>
            <a:pathLst>
              <a:path w="201" h="239">
                <a:moveTo>
                  <a:pt x="0" y="204"/>
                </a:moveTo>
                <a:lnTo>
                  <a:pt x="0" y="238"/>
                </a:lnTo>
                <a:lnTo>
                  <a:pt x="200" y="34"/>
                </a:lnTo>
                <a:lnTo>
                  <a:pt x="200" y="0"/>
                </a:lnTo>
                <a:lnTo>
                  <a:pt x="0" y="204"/>
                </a:lnTo>
              </a:path>
            </a:pathLst>
          </a:custGeom>
          <a:solidFill>
            <a:srgbClr val="00279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00" name="Freeform 176"/>
          <p:cNvSpPr>
            <a:spLocks/>
          </p:cNvSpPr>
          <p:nvPr/>
        </p:nvSpPr>
        <p:spPr bwMode="auto">
          <a:xfrm>
            <a:off x="7065963" y="2525713"/>
            <a:ext cx="214312" cy="842962"/>
          </a:xfrm>
          <a:custGeom>
            <a:avLst/>
            <a:gdLst>
              <a:gd name="T0" fmla="*/ 0 w 135"/>
              <a:gd name="T1" fmla="*/ 2147483646 h 531"/>
              <a:gd name="T2" fmla="*/ 0 w 135"/>
              <a:gd name="T3" fmla="*/ 2147483646 h 531"/>
              <a:gd name="T4" fmla="*/ 2147483646 w 135"/>
              <a:gd name="T5" fmla="*/ 0 h 531"/>
              <a:gd name="T6" fmla="*/ 2147483646 w 135"/>
              <a:gd name="T7" fmla="*/ 2147483646 h 531"/>
              <a:gd name="T8" fmla="*/ 0 w 135"/>
              <a:gd name="T9" fmla="*/ 2147483646 h 531"/>
              <a:gd name="T10" fmla="*/ 0 60000 65536"/>
              <a:gd name="T11" fmla="*/ 0 60000 65536"/>
              <a:gd name="T12" fmla="*/ 0 60000 65536"/>
              <a:gd name="T13" fmla="*/ 0 60000 65536"/>
              <a:gd name="T14" fmla="*/ 0 60000 65536"/>
              <a:gd name="T15" fmla="*/ 0 w 135"/>
              <a:gd name="T16" fmla="*/ 0 h 531"/>
              <a:gd name="T17" fmla="*/ 135 w 135"/>
              <a:gd name="T18" fmla="*/ 531 h 531"/>
            </a:gdLst>
            <a:ahLst/>
            <a:cxnLst>
              <a:cxn ang="T10">
                <a:pos x="T0" y="T1"/>
              </a:cxn>
              <a:cxn ang="T11">
                <a:pos x="T2" y="T3"/>
              </a:cxn>
              <a:cxn ang="T12">
                <a:pos x="T4" y="T5"/>
              </a:cxn>
              <a:cxn ang="T13">
                <a:pos x="T6" y="T7"/>
              </a:cxn>
              <a:cxn ang="T14">
                <a:pos x="T8" y="T9"/>
              </a:cxn>
            </a:cxnLst>
            <a:rect l="T15" t="T16" r="T17" b="T18"/>
            <a:pathLst>
              <a:path w="135" h="531">
                <a:moveTo>
                  <a:pt x="0" y="530"/>
                </a:moveTo>
                <a:lnTo>
                  <a:pt x="0" y="133"/>
                </a:lnTo>
                <a:lnTo>
                  <a:pt x="134" y="0"/>
                </a:lnTo>
                <a:lnTo>
                  <a:pt x="134" y="398"/>
                </a:lnTo>
                <a:lnTo>
                  <a:pt x="0" y="530"/>
                </a:lnTo>
              </a:path>
            </a:pathLst>
          </a:custGeom>
          <a:solidFill>
            <a:schemeClr val="bg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01" name="Freeform 177"/>
          <p:cNvSpPr>
            <a:spLocks/>
          </p:cNvSpPr>
          <p:nvPr/>
        </p:nvSpPr>
        <p:spPr bwMode="auto">
          <a:xfrm>
            <a:off x="6961188" y="2678113"/>
            <a:ext cx="106362" cy="855662"/>
          </a:xfrm>
          <a:custGeom>
            <a:avLst/>
            <a:gdLst>
              <a:gd name="T0" fmla="*/ 0 w 67"/>
              <a:gd name="T1" fmla="*/ 0 h 539"/>
              <a:gd name="T2" fmla="*/ 0 w 67"/>
              <a:gd name="T3" fmla="*/ 2147483646 h 539"/>
              <a:gd name="T4" fmla="*/ 2147483646 w 67"/>
              <a:gd name="T5" fmla="*/ 2147483646 h 539"/>
              <a:gd name="T6" fmla="*/ 2147483646 w 67"/>
              <a:gd name="T7" fmla="*/ 2147483646 h 539"/>
              <a:gd name="T8" fmla="*/ 0 w 67"/>
              <a:gd name="T9" fmla="*/ 0 h 539"/>
              <a:gd name="T10" fmla="*/ 0 60000 65536"/>
              <a:gd name="T11" fmla="*/ 0 60000 65536"/>
              <a:gd name="T12" fmla="*/ 0 60000 65536"/>
              <a:gd name="T13" fmla="*/ 0 60000 65536"/>
              <a:gd name="T14" fmla="*/ 0 60000 65536"/>
              <a:gd name="T15" fmla="*/ 0 w 67"/>
              <a:gd name="T16" fmla="*/ 0 h 539"/>
              <a:gd name="T17" fmla="*/ 67 w 67"/>
              <a:gd name="T18" fmla="*/ 539 h 539"/>
            </a:gdLst>
            <a:ahLst/>
            <a:cxnLst>
              <a:cxn ang="T10">
                <a:pos x="T0" y="T1"/>
              </a:cxn>
              <a:cxn ang="T11">
                <a:pos x="T2" y="T3"/>
              </a:cxn>
              <a:cxn ang="T12">
                <a:pos x="T4" y="T5"/>
              </a:cxn>
              <a:cxn ang="T13">
                <a:pos x="T6" y="T7"/>
              </a:cxn>
              <a:cxn ang="T14">
                <a:pos x="T8" y="T9"/>
              </a:cxn>
            </a:cxnLst>
            <a:rect l="T15" t="T16" r="T17" b="T18"/>
            <a:pathLst>
              <a:path w="67" h="539">
                <a:moveTo>
                  <a:pt x="0" y="0"/>
                </a:moveTo>
                <a:lnTo>
                  <a:pt x="0" y="538"/>
                </a:lnTo>
                <a:lnTo>
                  <a:pt x="66" y="437"/>
                </a:lnTo>
                <a:lnTo>
                  <a:pt x="66" y="34"/>
                </a:lnTo>
                <a:lnTo>
                  <a:pt x="0" y="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02" name="Freeform 178"/>
          <p:cNvSpPr>
            <a:spLocks/>
          </p:cNvSpPr>
          <p:nvPr/>
        </p:nvSpPr>
        <p:spPr bwMode="auto">
          <a:xfrm>
            <a:off x="6961188" y="2371725"/>
            <a:ext cx="319087" cy="363538"/>
          </a:xfrm>
          <a:custGeom>
            <a:avLst/>
            <a:gdLst>
              <a:gd name="T0" fmla="*/ 0 w 201"/>
              <a:gd name="T1" fmla="*/ 2147483646 h 229"/>
              <a:gd name="T2" fmla="*/ 2147483646 w 201"/>
              <a:gd name="T3" fmla="*/ 0 h 229"/>
              <a:gd name="T4" fmla="*/ 2147483646 w 201"/>
              <a:gd name="T5" fmla="*/ 2147483646 h 229"/>
              <a:gd name="T6" fmla="*/ 2147483646 w 201"/>
              <a:gd name="T7" fmla="*/ 2147483646 h 229"/>
              <a:gd name="T8" fmla="*/ 0 w 201"/>
              <a:gd name="T9" fmla="*/ 2147483646 h 229"/>
              <a:gd name="T10" fmla="*/ 0 60000 65536"/>
              <a:gd name="T11" fmla="*/ 0 60000 65536"/>
              <a:gd name="T12" fmla="*/ 0 60000 65536"/>
              <a:gd name="T13" fmla="*/ 0 60000 65536"/>
              <a:gd name="T14" fmla="*/ 0 60000 65536"/>
              <a:gd name="T15" fmla="*/ 0 w 201"/>
              <a:gd name="T16" fmla="*/ 0 h 229"/>
              <a:gd name="T17" fmla="*/ 201 w 201"/>
              <a:gd name="T18" fmla="*/ 229 h 229"/>
            </a:gdLst>
            <a:ahLst/>
            <a:cxnLst>
              <a:cxn ang="T10">
                <a:pos x="T0" y="T1"/>
              </a:cxn>
              <a:cxn ang="T11">
                <a:pos x="T2" y="T3"/>
              </a:cxn>
              <a:cxn ang="T12">
                <a:pos x="T4" y="T5"/>
              </a:cxn>
              <a:cxn ang="T13">
                <a:pos x="T6" y="T7"/>
              </a:cxn>
              <a:cxn ang="T14">
                <a:pos x="T8" y="T9"/>
              </a:cxn>
            </a:cxnLst>
            <a:rect l="T15" t="T16" r="T17" b="T18"/>
            <a:pathLst>
              <a:path w="201" h="229">
                <a:moveTo>
                  <a:pt x="0" y="195"/>
                </a:moveTo>
                <a:lnTo>
                  <a:pt x="200" y="0"/>
                </a:lnTo>
                <a:lnTo>
                  <a:pt x="200" y="98"/>
                </a:lnTo>
                <a:lnTo>
                  <a:pt x="67" y="228"/>
                </a:lnTo>
                <a:lnTo>
                  <a:pt x="0" y="195"/>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03" name="Freeform 179"/>
          <p:cNvSpPr>
            <a:spLocks/>
          </p:cNvSpPr>
          <p:nvPr/>
        </p:nvSpPr>
        <p:spPr bwMode="auto">
          <a:xfrm>
            <a:off x="6961188" y="4002088"/>
            <a:ext cx="319087" cy="373062"/>
          </a:xfrm>
          <a:custGeom>
            <a:avLst/>
            <a:gdLst>
              <a:gd name="T0" fmla="*/ 0 w 201"/>
              <a:gd name="T1" fmla="*/ 2147483646 h 235"/>
              <a:gd name="T2" fmla="*/ 0 w 201"/>
              <a:gd name="T3" fmla="*/ 2147483646 h 235"/>
              <a:gd name="T4" fmla="*/ 2147483646 w 201"/>
              <a:gd name="T5" fmla="*/ 2147483646 h 235"/>
              <a:gd name="T6" fmla="*/ 2147483646 w 201"/>
              <a:gd name="T7" fmla="*/ 0 h 235"/>
              <a:gd name="T8" fmla="*/ 0 w 201"/>
              <a:gd name="T9" fmla="*/ 2147483646 h 235"/>
              <a:gd name="T10" fmla="*/ 0 60000 65536"/>
              <a:gd name="T11" fmla="*/ 0 60000 65536"/>
              <a:gd name="T12" fmla="*/ 0 60000 65536"/>
              <a:gd name="T13" fmla="*/ 0 60000 65536"/>
              <a:gd name="T14" fmla="*/ 0 60000 65536"/>
              <a:gd name="T15" fmla="*/ 0 w 201"/>
              <a:gd name="T16" fmla="*/ 0 h 235"/>
              <a:gd name="T17" fmla="*/ 201 w 201"/>
              <a:gd name="T18" fmla="*/ 235 h 235"/>
            </a:gdLst>
            <a:ahLst/>
            <a:cxnLst>
              <a:cxn ang="T10">
                <a:pos x="T0" y="T1"/>
              </a:cxn>
              <a:cxn ang="T11">
                <a:pos x="T2" y="T3"/>
              </a:cxn>
              <a:cxn ang="T12">
                <a:pos x="T4" y="T5"/>
              </a:cxn>
              <a:cxn ang="T13">
                <a:pos x="T6" y="T7"/>
              </a:cxn>
              <a:cxn ang="T14">
                <a:pos x="T8" y="T9"/>
              </a:cxn>
            </a:cxnLst>
            <a:rect l="T15" t="T16" r="T17" b="T18"/>
            <a:pathLst>
              <a:path w="201" h="235">
                <a:moveTo>
                  <a:pt x="0" y="201"/>
                </a:moveTo>
                <a:lnTo>
                  <a:pt x="0" y="234"/>
                </a:lnTo>
                <a:lnTo>
                  <a:pt x="200" y="33"/>
                </a:lnTo>
                <a:lnTo>
                  <a:pt x="200" y="0"/>
                </a:lnTo>
                <a:lnTo>
                  <a:pt x="0" y="201"/>
                </a:lnTo>
              </a:path>
            </a:pathLst>
          </a:custGeom>
          <a:solidFill>
            <a:schemeClr val="bg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04" name="Freeform 180"/>
          <p:cNvSpPr>
            <a:spLocks/>
          </p:cNvSpPr>
          <p:nvPr/>
        </p:nvSpPr>
        <p:spPr bwMode="auto">
          <a:xfrm>
            <a:off x="7065963" y="3367088"/>
            <a:ext cx="214312" cy="855662"/>
          </a:xfrm>
          <a:custGeom>
            <a:avLst/>
            <a:gdLst>
              <a:gd name="T0" fmla="*/ 0 w 135"/>
              <a:gd name="T1" fmla="*/ 2147483646 h 539"/>
              <a:gd name="T2" fmla="*/ 0 w 135"/>
              <a:gd name="T3" fmla="*/ 2147483646 h 539"/>
              <a:gd name="T4" fmla="*/ 2147483646 w 135"/>
              <a:gd name="T5" fmla="*/ 0 h 539"/>
              <a:gd name="T6" fmla="*/ 2147483646 w 135"/>
              <a:gd name="T7" fmla="*/ 2147483646 h 539"/>
              <a:gd name="T8" fmla="*/ 0 w 135"/>
              <a:gd name="T9" fmla="*/ 2147483646 h 539"/>
              <a:gd name="T10" fmla="*/ 0 60000 65536"/>
              <a:gd name="T11" fmla="*/ 0 60000 65536"/>
              <a:gd name="T12" fmla="*/ 0 60000 65536"/>
              <a:gd name="T13" fmla="*/ 0 60000 65536"/>
              <a:gd name="T14" fmla="*/ 0 60000 65536"/>
              <a:gd name="T15" fmla="*/ 0 w 135"/>
              <a:gd name="T16" fmla="*/ 0 h 539"/>
              <a:gd name="T17" fmla="*/ 135 w 135"/>
              <a:gd name="T18" fmla="*/ 539 h 539"/>
            </a:gdLst>
            <a:ahLst/>
            <a:cxnLst>
              <a:cxn ang="T10">
                <a:pos x="T0" y="T1"/>
              </a:cxn>
              <a:cxn ang="T11">
                <a:pos x="T2" y="T3"/>
              </a:cxn>
              <a:cxn ang="T12">
                <a:pos x="T4" y="T5"/>
              </a:cxn>
              <a:cxn ang="T13">
                <a:pos x="T6" y="T7"/>
              </a:cxn>
              <a:cxn ang="T14">
                <a:pos x="T8" y="T9"/>
              </a:cxn>
            </a:cxnLst>
            <a:rect l="T15" t="T16" r="T17" b="T18"/>
            <a:pathLst>
              <a:path w="135" h="539">
                <a:moveTo>
                  <a:pt x="0" y="538"/>
                </a:moveTo>
                <a:lnTo>
                  <a:pt x="0" y="135"/>
                </a:lnTo>
                <a:lnTo>
                  <a:pt x="134" y="0"/>
                </a:lnTo>
                <a:lnTo>
                  <a:pt x="134" y="404"/>
                </a:lnTo>
                <a:lnTo>
                  <a:pt x="0" y="538"/>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05" name="Freeform 181"/>
          <p:cNvSpPr>
            <a:spLocks/>
          </p:cNvSpPr>
          <p:nvPr/>
        </p:nvSpPr>
        <p:spPr bwMode="auto">
          <a:xfrm>
            <a:off x="6961188" y="3532188"/>
            <a:ext cx="106362" cy="842962"/>
          </a:xfrm>
          <a:custGeom>
            <a:avLst/>
            <a:gdLst>
              <a:gd name="T0" fmla="*/ 0 w 67"/>
              <a:gd name="T1" fmla="*/ 0 h 531"/>
              <a:gd name="T2" fmla="*/ 0 w 67"/>
              <a:gd name="T3" fmla="*/ 2147483646 h 531"/>
              <a:gd name="T4" fmla="*/ 2147483646 w 67"/>
              <a:gd name="T5" fmla="*/ 2147483646 h 531"/>
              <a:gd name="T6" fmla="*/ 2147483646 w 67"/>
              <a:gd name="T7" fmla="*/ 2147483646 h 531"/>
              <a:gd name="T8" fmla="*/ 0 w 67"/>
              <a:gd name="T9" fmla="*/ 0 h 531"/>
              <a:gd name="T10" fmla="*/ 0 60000 65536"/>
              <a:gd name="T11" fmla="*/ 0 60000 65536"/>
              <a:gd name="T12" fmla="*/ 0 60000 65536"/>
              <a:gd name="T13" fmla="*/ 0 60000 65536"/>
              <a:gd name="T14" fmla="*/ 0 60000 65536"/>
              <a:gd name="T15" fmla="*/ 0 w 67"/>
              <a:gd name="T16" fmla="*/ 0 h 531"/>
              <a:gd name="T17" fmla="*/ 67 w 67"/>
              <a:gd name="T18" fmla="*/ 531 h 531"/>
            </a:gdLst>
            <a:ahLst/>
            <a:cxnLst>
              <a:cxn ang="T10">
                <a:pos x="T0" y="T1"/>
              </a:cxn>
              <a:cxn ang="T11">
                <a:pos x="T2" y="T3"/>
              </a:cxn>
              <a:cxn ang="T12">
                <a:pos x="T4" y="T5"/>
              </a:cxn>
              <a:cxn ang="T13">
                <a:pos x="T6" y="T7"/>
              </a:cxn>
              <a:cxn ang="T14">
                <a:pos x="T8" y="T9"/>
              </a:cxn>
            </a:cxnLst>
            <a:rect l="T15" t="T16" r="T17" b="T18"/>
            <a:pathLst>
              <a:path w="67" h="531">
                <a:moveTo>
                  <a:pt x="0" y="0"/>
                </a:moveTo>
                <a:lnTo>
                  <a:pt x="0" y="530"/>
                </a:lnTo>
                <a:lnTo>
                  <a:pt x="66" y="431"/>
                </a:lnTo>
                <a:lnTo>
                  <a:pt x="66" y="33"/>
                </a:lnTo>
                <a:lnTo>
                  <a:pt x="0" y="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06" name="Freeform 182"/>
          <p:cNvSpPr>
            <a:spLocks/>
          </p:cNvSpPr>
          <p:nvPr/>
        </p:nvSpPr>
        <p:spPr bwMode="auto">
          <a:xfrm>
            <a:off x="6961188" y="3208338"/>
            <a:ext cx="319087" cy="379412"/>
          </a:xfrm>
          <a:custGeom>
            <a:avLst/>
            <a:gdLst>
              <a:gd name="T0" fmla="*/ 0 w 201"/>
              <a:gd name="T1" fmla="*/ 2147483646 h 239"/>
              <a:gd name="T2" fmla="*/ 2147483646 w 201"/>
              <a:gd name="T3" fmla="*/ 0 h 239"/>
              <a:gd name="T4" fmla="*/ 2147483646 w 201"/>
              <a:gd name="T5" fmla="*/ 2147483646 h 239"/>
              <a:gd name="T6" fmla="*/ 2147483646 w 201"/>
              <a:gd name="T7" fmla="*/ 2147483646 h 239"/>
              <a:gd name="T8" fmla="*/ 0 w 201"/>
              <a:gd name="T9" fmla="*/ 2147483646 h 239"/>
              <a:gd name="T10" fmla="*/ 0 60000 65536"/>
              <a:gd name="T11" fmla="*/ 0 60000 65536"/>
              <a:gd name="T12" fmla="*/ 0 60000 65536"/>
              <a:gd name="T13" fmla="*/ 0 60000 65536"/>
              <a:gd name="T14" fmla="*/ 0 60000 65536"/>
              <a:gd name="T15" fmla="*/ 0 w 201"/>
              <a:gd name="T16" fmla="*/ 0 h 239"/>
              <a:gd name="T17" fmla="*/ 201 w 201"/>
              <a:gd name="T18" fmla="*/ 239 h 239"/>
            </a:gdLst>
            <a:ahLst/>
            <a:cxnLst>
              <a:cxn ang="T10">
                <a:pos x="T0" y="T1"/>
              </a:cxn>
              <a:cxn ang="T11">
                <a:pos x="T2" y="T3"/>
              </a:cxn>
              <a:cxn ang="T12">
                <a:pos x="T4" y="T5"/>
              </a:cxn>
              <a:cxn ang="T13">
                <a:pos x="T6" y="T7"/>
              </a:cxn>
              <a:cxn ang="T14">
                <a:pos x="T8" y="T9"/>
              </a:cxn>
            </a:cxnLst>
            <a:rect l="T15" t="T16" r="T17" b="T18"/>
            <a:pathLst>
              <a:path w="201" h="239">
                <a:moveTo>
                  <a:pt x="0" y="204"/>
                </a:moveTo>
                <a:lnTo>
                  <a:pt x="200" y="0"/>
                </a:lnTo>
                <a:lnTo>
                  <a:pt x="200" y="102"/>
                </a:lnTo>
                <a:lnTo>
                  <a:pt x="67" y="238"/>
                </a:lnTo>
                <a:lnTo>
                  <a:pt x="0" y="204"/>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07" name="Freeform 183"/>
          <p:cNvSpPr>
            <a:spLocks/>
          </p:cNvSpPr>
          <p:nvPr/>
        </p:nvSpPr>
        <p:spPr bwMode="auto">
          <a:xfrm>
            <a:off x="4787900" y="2159000"/>
            <a:ext cx="850900" cy="214313"/>
          </a:xfrm>
          <a:custGeom>
            <a:avLst/>
            <a:gdLst>
              <a:gd name="T0" fmla="*/ 0 w 536"/>
              <a:gd name="T1" fmla="*/ 2147483646 h 135"/>
              <a:gd name="T2" fmla="*/ 2147483646 w 536"/>
              <a:gd name="T3" fmla="*/ 2147483646 h 135"/>
              <a:gd name="T4" fmla="*/ 2147483646 w 536"/>
              <a:gd name="T5" fmla="*/ 0 h 135"/>
              <a:gd name="T6" fmla="*/ 2147483646 w 536"/>
              <a:gd name="T7" fmla="*/ 0 h 135"/>
              <a:gd name="T8" fmla="*/ 0 w 536"/>
              <a:gd name="T9" fmla="*/ 2147483646 h 135"/>
              <a:gd name="T10" fmla="*/ 0 60000 65536"/>
              <a:gd name="T11" fmla="*/ 0 60000 65536"/>
              <a:gd name="T12" fmla="*/ 0 60000 65536"/>
              <a:gd name="T13" fmla="*/ 0 60000 65536"/>
              <a:gd name="T14" fmla="*/ 0 60000 65536"/>
              <a:gd name="T15" fmla="*/ 0 w 536"/>
              <a:gd name="T16" fmla="*/ 0 h 135"/>
              <a:gd name="T17" fmla="*/ 536 w 536"/>
              <a:gd name="T18" fmla="*/ 135 h 135"/>
            </a:gdLst>
            <a:ahLst/>
            <a:cxnLst>
              <a:cxn ang="T10">
                <a:pos x="T0" y="T1"/>
              </a:cxn>
              <a:cxn ang="T11">
                <a:pos x="T2" y="T3"/>
              </a:cxn>
              <a:cxn ang="T12">
                <a:pos x="T4" y="T5"/>
              </a:cxn>
              <a:cxn ang="T13">
                <a:pos x="T6" y="T7"/>
              </a:cxn>
              <a:cxn ang="T14">
                <a:pos x="T8" y="T9"/>
              </a:cxn>
            </a:cxnLst>
            <a:rect l="T15" t="T16" r="T17" b="T18"/>
            <a:pathLst>
              <a:path w="536" h="135">
                <a:moveTo>
                  <a:pt x="0" y="134"/>
                </a:moveTo>
                <a:lnTo>
                  <a:pt x="401" y="134"/>
                </a:lnTo>
                <a:lnTo>
                  <a:pt x="535" y="0"/>
                </a:lnTo>
                <a:lnTo>
                  <a:pt x="134" y="0"/>
                </a:lnTo>
                <a:lnTo>
                  <a:pt x="0" y="134"/>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08" name="Freeform 184"/>
          <p:cNvSpPr>
            <a:spLocks/>
          </p:cNvSpPr>
          <p:nvPr/>
        </p:nvSpPr>
        <p:spPr bwMode="auto">
          <a:xfrm>
            <a:off x="4629150" y="2159000"/>
            <a:ext cx="368300" cy="319088"/>
          </a:xfrm>
          <a:custGeom>
            <a:avLst/>
            <a:gdLst>
              <a:gd name="T0" fmla="*/ 0 w 232"/>
              <a:gd name="T1" fmla="*/ 2147483646 h 201"/>
              <a:gd name="T2" fmla="*/ 2147483646 w 232"/>
              <a:gd name="T3" fmla="*/ 2147483646 h 201"/>
              <a:gd name="T4" fmla="*/ 2147483646 w 232"/>
              <a:gd name="T5" fmla="*/ 0 h 201"/>
              <a:gd name="T6" fmla="*/ 2147483646 w 232"/>
              <a:gd name="T7" fmla="*/ 0 h 201"/>
              <a:gd name="T8" fmla="*/ 0 w 232"/>
              <a:gd name="T9" fmla="*/ 2147483646 h 201"/>
              <a:gd name="T10" fmla="*/ 0 60000 65536"/>
              <a:gd name="T11" fmla="*/ 0 60000 65536"/>
              <a:gd name="T12" fmla="*/ 0 60000 65536"/>
              <a:gd name="T13" fmla="*/ 0 60000 65536"/>
              <a:gd name="T14" fmla="*/ 0 60000 65536"/>
              <a:gd name="T15" fmla="*/ 0 w 232"/>
              <a:gd name="T16" fmla="*/ 0 h 201"/>
              <a:gd name="T17" fmla="*/ 232 w 232"/>
              <a:gd name="T18" fmla="*/ 201 h 201"/>
            </a:gdLst>
            <a:ahLst/>
            <a:cxnLst>
              <a:cxn ang="T10">
                <a:pos x="T0" y="T1"/>
              </a:cxn>
              <a:cxn ang="T11">
                <a:pos x="T2" y="T3"/>
              </a:cxn>
              <a:cxn ang="T12">
                <a:pos x="T4" y="T5"/>
              </a:cxn>
              <a:cxn ang="T13">
                <a:pos x="T6" y="T7"/>
              </a:cxn>
              <a:cxn ang="T14">
                <a:pos x="T8" y="T9"/>
              </a:cxn>
            </a:cxnLst>
            <a:rect l="T15" t="T16" r="T17" b="T18"/>
            <a:pathLst>
              <a:path w="232" h="201">
                <a:moveTo>
                  <a:pt x="0" y="200"/>
                </a:moveTo>
                <a:lnTo>
                  <a:pt x="99" y="133"/>
                </a:lnTo>
                <a:lnTo>
                  <a:pt x="231" y="0"/>
                </a:lnTo>
                <a:lnTo>
                  <a:pt x="198" y="0"/>
                </a:lnTo>
                <a:lnTo>
                  <a:pt x="0" y="20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09" name="Freeform 185"/>
          <p:cNvSpPr>
            <a:spLocks/>
          </p:cNvSpPr>
          <p:nvPr/>
        </p:nvSpPr>
        <p:spPr bwMode="auto">
          <a:xfrm>
            <a:off x="5422900" y="2159000"/>
            <a:ext cx="374650" cy="319088"/>
          </a:xfrm>
          <a:custGeom>
            <a:avLst/>
            <a:gdLst>
              <a:gd name="T0" fmla="*/ 2147483646 w 236"/>
              <a:gd name="T1" fmla="*/ 2147483646 h 201"/>
              <a:gd name="T2" fmla="*/ 0 w 236"/>
              <a:gd name="T3" fmla="*/ 2147483646 h 201"/>
              <a:gd name="T4" fmla="*/ 2147483646 w 236"/>
              <a:gd name="T5" fmla="*/ 0 h 201"/>
              <a:gd name="T6" fmla="*/ 2147483646 w 236"/>
              <a:gd name="T7" fmla="*/ 0 h 201"/>
              <a:gd name="T8" fmla="*/ 2147483646 w 236"/>
              <a:gd name="T9" fmla="*/ 2147483646 h 201"/>
              <a:gd name="T10" fmla="*/ 0 60000 65536"/>
              <a:gd name="T11" fmla="*/ 0 60000 65536"/>
              <a:gd name="T12" fmla="*/ 0 60000 65536"/>
              <a:gd name="T13" fmla="*/ 0 60000 65536"/>
              <a:gd name="T14" fmla="*/ 0 60000 65536"/>
              <a:gd name="T15" fmla="*/ 0 w 236"/>
              <a:gd name="T16" fmla="*/ 0 h 201"/>
              <a:gd name="T17" fmla="*/ 236 w 236"/>
              <a:gd name="T18" fmla="*/ 201 h 201"/>
            </a:gdLst>
            <a:ahLst/>
            <a:cxnLst>
              <a:cxn ang="T10">
                <a:pos x="T0" y="T1"/>
              </a:cxn>
              <a:cxn ang="T11">
                <a:pos x="T2" y="T3"/>
              </a:cxn>
              <a:cxn ang="T12">
                <a:pos x="T4" y="T5"/>
              </a:cxn>
              <a:cxn ang="T13">
                <a:pos x="T6" y="T7"/>
              </a:cxn>
              <a:cxn ang="T14">
                <a:pos x="T8" y="T9"/>
              </a:cxn>
            </a:cxnLst>
            <a:rect l="T15" t="T16" r="T17" b="T18"/>
            <a:pathLst>
              <a:path w="236" h="201">
                <a:moveTo>
                  <a:pt x="34" y="200"/>
                </a:moveTo>
                <a:lnTo>
                  <a:pt x="0" y="133"/>
                </a:lnTo>
                <a:lnTo>
                  <a:pt x="134" y="0"/>
                </a:lnTo>
                <a:lnTo>
                  <a:pt x="235" y="0"/>
                </a:lnTo>
                <a:lnTo>
                  <a:pt x="34" y="200"/>
                </a:lnTo>
              </a:path>
            </a:pathLst>
          </a:custGeom>
          <a:solidFill>
            <a:srgbClr val="3365F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10" name="Freeform 186"/>
          <p:cNvSpPr>
            <a:spLocks/>
          </p:cNvSpPr>
          <p:nvPr/>
        </p:nvSpPr>
        <p:spPr bwMode="auto">
          <a:xfrm>
            <a:off x="4629150" y="2371725"/>
            <a:ext cx="850900" cy="106363"/>
          </a:xfrm>
          <a:custGeom>
            <a:avLst/>
            <a:gdLst>
              <a:gd name="T0" fmla="*/ 0 w 536"/>
              <a:gd name="T1" fmla="*/ 2147483646 h 67"/>
              <a:gd name="T2" fmla="*/ 2147483646 w 536"/>
              <a:gd name="T3" fmla="*/ 0 h 67"/>
              <a:gd name="T4" fmla="*/ 2147483646 w 536"/>
              <a:gd name="T5" fmla="*/ 0 h 67"/>
              <a:gd name="T6" fmla="*/ 2147483646 w 536"/>
              <a:gd name="T7" fmla="*/ 2147483646 h 67"/>
              <a:gd name="T8" fmla="*/ 0 w 536"/>
              <a:gd name="T9" fmla="*/ 2147483646 h 67"/>
              <a:gd name="T10" fmla="*/ 0 60000 65536"/>
              <a:gd name="T11" fmla="*/ 0 60000 65536"/>
              <a:gd name="T12" fmla="*/ 0 60000 65536"/>
              <a:gd name="T13" fmla="*/ 0 60000 65536"/>
              <a:gd name="T14" fmla="*/ 0 60000 65536"/>
              <a:gd name="T15" fmla="*/ 0 w 536"/>
              <a:gd name="T16" fmla="*/ 0 h 67"/>
              <a:gd name="T17" fmla="*/ 536 w 536"/>
              <a:gd name="T18" fmla="*/ 67 h 67"/>
            </a:gdLst>
            <a:ahLst/>
            <a:cxnLst>
              <a:cxn ang="T10">
                <a:pos x="T0" y="T1"/>
              </a:cxn>
              <a:cxn ang="T11">
                <a:pos x="T2" y="T3"/>
              </a:cxn>
              <a:cxn ang="T12">
                <a:pos x="T4" y="T5"/>
              </a:cxn>
              <a:cxn ang="T13">
                <a:pos x="T6" y="T7"/>
              </a:cxn>
              <a:cxn ang="T14">
                <a:pos x="T8" y="T9"/>
              </a:cxn>
            </a:cxnLst>
            <a:rect l="T15" t="T16" r="T17" b="T18"/>
            <a:pathLst>
              <a:path w="536" h="67">
                <a:moveTo>
                  <a:pt x="0" y="66"/>
                </a:moveTo>
                <a:lnTo>
                  <a:pt x="100" y="0"/>
                </a:lnTo>
                <a:lnTo>
                  <a:pt x="502" y="0"/>
                </a:lnTo>
                <a:lnTo>
                  <a:pt x="535" y="66"/>
                </a:lnTo>
                <a:lnTo>
                  <a:pt x="0" y="66"/>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11" name="Freeform 187"/>
          <p:cNvSpPr>
            <a:spLocks/>
          </p:cNvSpPr>
          <p:nvPr/>
        </p:nvSpPr>
        <p:spPr bwMode="auto">
          <a:xfrm>
            <a:off x="3940175" y="2159000"/>
            <a:ext cx="849313" cy="214313"/>
          </a:xfrm>
          <a:custGeom>
            <a:avLst/>
            <a:gdLst>
              <a:gd name="T0" fmla="*/ 0 w 535"/>
              <a:gd name="T1" fmla="*/ 2147483646 h 135"/>
              <a:gd name="T2" fmla="*/ 2147483646 w 535"/>
              <a:gd name="T3" fmla="*/ 2147483646 h 135"/>
              <a:gd name="T4" fmla="*/ 2147483646 w 535"/>
              <a:gd name="T5" fmla="*/ 0 h 135"/>
              <a:gd name="T6" fmla="*/ 2147483646 w 535"/>
              <a:gd name="T7" fmla="*/ 0 h 135"/>
              <a:gd name="T8" fmla="*/ 0 w 535"/>
              <a:gd name="T9" fmla="*/ 2147483646 h 135"/>
              <a:gd name="T10" fmla="*/ 0 60000 65536"/>
              <a:gd name="T11" fmla="*/ 0 60000 65536"/>
              <a:gd name="T12" fmla="*/ 0 60000 65536"/>
              <a:gd name="T13" fmla="*/ 0 60000 65536"/>
              <a:gd name="T14" fmla="*/ 0 60000 65536"/>
              <a:gd name="T15" fmla="*/ 0 w 535"/>
              <a:gd name="T16" fmla="*/ 0 h 135"/>
              <a:gd name="T17" fmla="*/ 535 w 535"/>
              <a:gd name="T18" fmla="*/ 135 h 135"/>
            </a:gdLst>
            <a:ahLst/>
            <a:cxnLst>
              <a:cxn ang="T10">
                <a:pos x="T0" y="T1"/>
              </a:cxn>
              <a:cxn ang="T11">
                <a:pos x="T2" y="T3"/>
              </a:cxn>
              <a:cxn ang="T12">
                <a:pos x="T4" y="T5"/>
              </a:cxn>
              <a:cxn ang="T13">
                <a:pos x="T6" y="T7"/>
              </a:cxn>
              <a:cxn ang="T14">
                <a:pos x="T8" y="T9"/>
              </a:cxn>
            </a:cxnLst>
            <a:rect l="T15" t="T16" r="T17" b="T18"/>
            <a:pathLst>
              <a:path w="535" h="135">
                <a:moveTo>
                  <a:pt x="0" y="134"/>
                </a:moveTo>
                <a:lnTo>
                  <a:pt x="401" y="134"/>
                </a:lnTo>
                <a:lnTo>
                  <a:pt x="534" y="0"/>
                </a:lnTo>
                <a:lnTo>
                  <a:pt x="134" y="0"/>
                </a:lnTo>
                <a:lnTo>
                  <a:pt x="0" y="134"/>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12" name="Freeform 188"/>
          <p:cNvSpPr>
            <a:spLocks/>
          </p:cNvSpPr>
          <p:nvPr/>
        </p:nvSpPr>
        <p:spPr bwMode="auto">
          <a:xfrm>
            <a:off x="3781425" y="2159000"/>
            <a:ext cx="373063" cy="319088"/>
          </a:xfrm>
          <a:custGeom>
            <a:avLst/>
            <a:gdLst>
              <a:gd name="T0" fmla="*/ 0 w 235"/>
              <a:gd name="T1" fmla="*/ 2147483646 h 201"/>
              <a:gd name="T2" fmla="*/ 2147483646 w 235"/>
              <a:gd name="T3" fmla="*/ 2147483646 h 201"/>
              <a:gd name="T4" fmla="*/ 2147483646 w 235"/>
              <a:gd name="T5" fmla="*/ 0 h 201"/>
              <a:gd name="T6" fmla="*/ 2147483646 w 235"/>
              <a:gd name="T7" fmla="*/ 0 h 201"/>
              <a:gd name="T8" fmla="*/ 0 w 235"/>
              <a:gd name="T9" fmla="*/ 2147483646 h 201"/>
              <a:gd name="T10" fmla="*/ 0 60000 65536"/>
              <a:gd name="T11" fmla="*/ 0 60000 65536"/>
              <a:gd name="T12" fmla="*/ 0 60000 65536"/>
              <a:gd name="T13" fmla="*/ 0 60000 65536"/>
              <a:gd name="T14" fmla="*/ 0 60000 65536"/>
              <a:gd name="T15" fmla="*/ 0 w 235"/>
              <a:gd name="T16" fmla="*/ 0 h 201"/>
              <a:gd name="T17" fmla="*/ 235 w 235"/>
              <a:gd name="T18" fmla="*/ 201 h 201"/>
            </a:gdLst>
            <a:ahLst/>
            <a:cxnLst>
              <a:cxn ang="T10">
                <a:pos x="T0" y="T1"/>
              </a:cxn>
              <a:cxn ang="T11">
                <a:pos x="T2" y="T3"/>
              </a:cxn>
              <a:cxn ang="T12">
                <a:pos x="T4" y="T5"/>
              </a:cxn>
              <a:cxn ang="T13">
                <a:pos x="T6" y="T7"/>
              </a:cxn>
              <a:cxn ang="T14">
                <a:pos x="T8" y="T9"/>
              </a:cxn>
            </a:cxnLst>
            <a:rect l="T15" t="T16" r="T17" b="T18"/>
            <a:pathLst>
              <a:path w="235" h="201">
                <a:moveTo>
                  <a:pt x="0" y="200"/>
                </a:moveTo>
                <a:lnTo>
                  <a:pt x="100" y="133"/>
                </a:lnTo>
                <a:lnTo>
                  <a:pt x="234" y="0"/>
                </a:lnTo>
                <a:lnTo>
                  <a:pt x="201" y="0"/>
                </a:lnTo>
                <a:lnTo>
                  <a:pt x="0" y="20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13" name="Freeform 189"/>
          <p:cNvSpPr>
            <a:spLocks/>
          </p:cNvSpPr>
          <p:nvPr/>
        </p:nvSpPr>
        <p:spPr bwMode="auto">
          <a:xfrm>
            <a:off x="4579938" y="2159000"/>
            <a:ext cx="368300" cy="319088"/>
          </a:xfrm>
          <a:custGeom>
            <a:avLst/>
            <a:gdLst>
              <a:gd name="T0" fmla="*/ 2147483646 w 232"/>
              <a:gd name="T1" fmla="*/ 2147483646 h 201"/>
              <a:gd name="T2" fmla="*/ 0 w 232"/>
              <a:gd name="T3" fmla="*/ 2147483646 h 201"/>
              <a:gd name="T4" fmla="*/ 2147483646 w 232"/>
              <a:gd name="T5" fmla="*/ 0 h 201"/>
              <a:gd name="T6" fmla="*/ 2147483646 w 232"/>
              <a:gd name="T7" fmla="*/ 0 h 201"/>
              <a:gd name="T8" fmla="*/ 2147483646 w 232"/>
              <a:gd name="T9" fmla="*/ 2147483646 h 201"/>
              <a:gd name="T10" fmla="*/ 0 60000 65536"/>
              <a:gd name="T11" fmla="*/ 0 60000 65536"/>
              <a:gd name="T12" fmla="*/ 0 60000 65536"/>
              <a:gd name="T13" fmla="*/ 0 60000 65536"/>
              <a:gd name="T14" fmla="*/ 0 60000 65536"/>
              <a:gd name="T15" fmla="*/ 0 w 232"/>
              <a:gd name="T16" fmla="*/ 0 h 201"/>
              <a:gd name="T17" fmla="*/ 232 w 232"/>
              <a:gd name="T18" fmla="*/ 201 h 201"/>
            </a:gdLst>
            <a:ahLst/>
            <a:cxnLst>
              <a:cxn ang="T10">
                <a:pos x="T0" y="T1"/>
              </a:cxn>
              <a:cxn ang="T11">
                <a:pos x="T2" y="T3"/>
              </a:cxn>
              <a:cxn ang="T12">
                <a:pos x="T4" y="T5"/>
              </a:cxn>
              <a:cxn ang="T13">
                <a:pos x="T6" y="T7"/>
              </a:cxn>
              <a:cxn ang="T14">
                <a:pos x="T8" y="T9"/>
              </a:cxn>
            </a:cxnLst>
            <a:rect l="T15" t="T16" r="T17" b="T18"/>
            <a:pathLst>
              <a:path w="232" h="201">
                <a:moveTo>
                  <a:pt x="33" y="200"/>
                </a:moveTo>
                <a:lnTo>
                  <a:pt x="0" y="133"/>
                </a:lnTo>
                <a:lnTo>
                  <a:pt x="132" y="0"/>
                </a:lnTo>
                <a:lnTo>
                  <a:pt x="231" y="0"/>
                </a:lnTo>
                <a:lnTo>
                  <a:pt x="33" y="200"/>
                </a:lnTo>
              </a:path>
            </a:pathLst>
          </a:custGeom>
          <a:solidFill>
            <a:srgbClr val="3365F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14" name="Freeform 190"/>
          <p:cNvSpPr>
            <a:spLocks/>
          </p:cNvSpPr>
          <p:nvPr/>
        </p:nvSpPr>
        <p:spPr bwMode="auto">
          <a:xfrm>
            <a:off x="3781425" y="2371725"/>
            <a:ext cx="849313" cy="106363"/>
          </a:xfrm>
          <a:custGeom>
            <a:avLst/>
            <a:gdLst>
              <a:gd name="T0" fmla="*/ 0 w 535"/>
              <a:gd name="T1" fmla="*/ 2147483646 h 67"/>
              <a:gd name="T2" fmla="*/ 2147483646 w 535"/>
              <a:gd name="T3" fmla="*/ 0 h 67"/>
              <a:gd name="T4" fmla="*/ 2147483646 w 535"/>
              <a:gd name="T5" fmla="*/ 0 h 67"/>
              <a:gd name="T6" fmla="*/ 2147483646 w 535"/>
              <a:gd name="T7" fmla="*/ 2147483646 h 67"/>
              <a:gd name="T8" fmla="*/ 0 w 535"/>
              <a:gd name="T9" fmla="*/ 2147483646 h 67"/>
              <a:gd name="T10" fmla="*/ 0 60000 65536"/>
              <a:gd name="T11" fmla="*/ 0 60000 65536"/>
              <a:gd name="T12" fmla="*/ 0 60000 65536"/>
              <a:gd name="T13" fmla="*/ 0 60000 65536"/>
              <a:gd name="T14" fmla="*/ 0 60000 65536"/>
              <a:gd name="T15" fmla="*/ 0 w 535"/>
              <a:gd name="T16" fmla="*/ 0 h 67"/>
              <a:gd name="T17" fmla="*/ 535 w 535"/>
              <a:gd name="T18" fmla="*/ 67 h 67"/>
            </a:gdLst>
            <a:ahLst/>
            <a:cxnLst>
              <a:cxn ang="T10">
                <a:pos x="T0" y="T1"/>
              </a:cxn>
              <a:cxn ang="T11">
                <a:pos x="T2" y="T3"/>
              </a:cxn>
              <a:cxn ang="T12">
                <a:pos x="T4" y="T5"/>
              </a:cxn>
              <a:cxn ang="T13">
                <a:pos x="T6" y="T7"/>
              </a:cxn>
              <a:cxn ang="T14">
                <a:pos x="T8" y="T9"/>
              </a:cxn>
            </a:cxnLst>
            <a:rect l="T15" t="T16" r="T17" b="T18"/>
            <a:pathLst>
              <a:path w="535" h="67">
                <a:moveTo>
                  <a:pt x="0" y="66"/>
                </a:moveTo>
                <a:lnTo>
                  <a:pt x="100" y="0"/>
                </a:lnTo>
                <a:lnTo>
                  <a:pt x="501" y="0"/>
                </a:lnTo>
                <a:lnTo>
                  <a:pt x="534" y="66"/>
                </a:lnTo>
                <a:lnTo>
                  <a:pt x="0" y="66"/>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15" name="Freeform 191"/>
          <p:cNvSpPr>
            <a:spLocks/>
          </p:cNvSpPr>
          <p:nvPr/>
        </p:nvSpPr>
        <p:spPr bwMode="auto">
          <a:xfrm>
            <a:off x="5954713" y="1841500"/>
            <a:ext cx="849312" cy="209550"/>
          </a:xfrm>
          <a:custGeom>
            <a:avLst/>
            <a:gdLst>
              <a:gd name="T0" fmla="*/ 0 w 535"/>
              <a:gd name="T1" fmla="*/ 2147483646 h 132"/>
              <a:gd name="T2" fmla="*/ 2147483646 w 535"/>
              <a:gd name="T3" fmla="*/ 2147483646 h 132"/>
              <a:gd name="T4" fmla="*/ 2147483646 w 535"/>
              <a:gd name="T5" fmla="*/ 0 h 132"/>
              <a:gd name="T6" fmla="*/ 2147483646 w 535"/>
              <a:gd name="T7" fmla="*/ 0 h 132"/>
              <a:gd name="T8" fmla="*/ 0 w 535"/>
              <a:gd name="T9" fmla="*/ 2147483646 h 132"/>
              <a:gd name="T10" fmla="*/ 0 60000 65536"/>
              <a:gd name="T11" fmla="*/ 0 60000 65536"/>
              <a:gd name="T12" fmla="*/ 0 60000 65536"/>
              <a:gd name="T13" fmla="*/ 0 60000 65536"/>
              <a:gd name="T14" fmla="*/ 0 60000 65536"/>
              <a:gd name="T15" fmla="*/ 0 w 535"/>
              <a:gd name="T16" fmla="*/ 0 h 132"/>
              <a:gd name="T17" fmla="*/ 535 w 535"/>
              <a:gd name="T18" fmla="*/ 132 h 132"/>
            </a:gdLst>
            <a:ahLst/>
            <a:cxnLst>
              <a:cxn ang="T10">
                <a:pos x="T0" y="T1"/>
              </a:cxn>
              <a:cxn ang="T11">
                <a:pos x="T2" y="T3"/>
              </a:cxn>
              <a:cxn ang="T12">
                <a:pos x="T4" y="T5"/>
              </a:cxn>
              <a:cxn ang="T13">
                <a:pos x="T6" y="T7"/>
              </a:cxn>
              <a:cxn ang="T14">
                <a:pos x="T8" y="T9"/>
              </a:cxn>
            </a:cxnLst>
            <a:rect l="T15" t="T16" r="T17" b="T18"/>
            <a:pathLst>
              <a:path w="535" h="132">
                <a:moveTo>
                  <a:pt x="0" y="131"/>
                </a:moveTo>
                <a:lnTo>
                  <a:pt x="401" y="131"/>
                </a:lnTo>
                <a:lnTo>
                  <a:pt x="534" y="0"/>
                </a:lnTo>
                <a:lnTo>
                  <a:pt x="134" y="0"/>
                </a:lnTo>
                <a:lnTo>
                  <a:pt x="0" y="131"/>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16" name="Freeform 192"/>
          <p:cNvSpPr>
            <a:spLocks/>
          </p:cNvSpPr>
          <p:nvPr/>
        </p:nvSpPr>
        <p:spPr bwMode="auto">
          <a:xfrm>
            <a:off x="5795963" y="1841500"/>
            <a:ext cx="368300" cy="319088"/>
          </a:xfrm>
          <a:custGeom>
            <a:avLst/>
            <a:gdLst>
              <a:gd name="T0" fmla="*/ 0 w 232"/>
              <a:gd name="T1" fmla="*/ 2147483646 h 201"/>
              <a:gd name="T2" fmla="*/ 2147483646 w 232"/>
              <a:gd name="T3" fmla="*/ 2147483646 h 201"/>
              <a:gd name="T4" fmla="*/ 2147483646 w 232"/>
              <a:gd name="T5" fmla="*/ 0 h 201"/>
              <a:gd name="T6" fmla="*/ 2147483646 w 232"/>
              <a:gd name="T7" fmla="*/ 0 h 201"/>
              <a:gd name="T8" fmla="*/ 0 w 232"/>
              <a:gd name="T9" fmla="*/ 2147483646 h 201"/>
              <a:gd name="T10" fmla="*/ 0 60000 65536"/>
              <a:gd name="T11" fmla="*/ 0 60000 65536"/>
              <a:gd name="T12" fmla="*/ 0 60000 65536"/>
              <a:gd name="T13" fmla="*/ 0 60000 65536"/>
              <a:gd name="T14" fmla="*/ 0 60000 65536"/>
              <a:gd name="T15" fmla="*/ 0 w 232"/>
              <a:gd name="T16" fmla="*/ 0 h 201"/>
              <a:gd name="T17" fmla="*/ 232 w 232"/>
              <a:gd name="T18" fmla="*/ 201 h 201"/>
            </a:gdLst>
            <a:ahLst/>
            <a:cxnLst>
              <a:cxn ang="T10">
                <a:pos x="T0" y="T1"/>
              </a:cxn>
              <a:cxn ang="T11">
                <a:pos x="T2" y="T3"/>
              </a:cxn>
              <a:cxn ang="T12">
                <a:pos x="T4" y="T5"/>
              </a:cxn>
              <a:cxn ang="T13">
                <a:pos x="T6" y="T7"/>
              </a:cxn>
              <a:cxn ang="T14">
                <a:pos x="T8" y="T9"/>
              </a:cxn>
            </a:cxnLst>
            <a:rect l="T15" t="T16" r="T17" b="T18"/>
            <a:pathLst>
              <a:path w="232" h="201">
                <a:moveTo>
                  <a:pt x="0" y="200"/>
                </a:moveTo>
                <a:lnTo>
                  <a:pt x="99" y="133"/>
                </a:lnTo>
                <a:lnTo>
                  <a:pt x="231" y="0"/>
                </a:lnTo>
                <a:lnTo>
                  <a:pt x="198" y="0"/>
                </a:lnTo>
                <a:lnTo>
                  <a:pt x="0" y="20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17" name="Freeform 193"/>
          <p:cNvSpPr>
            <a:spLocks/>
          </p:cNvSpPr>
          <p:nvPr/>
        </p:nvSpPr>
        <p:spPr bwMode="auto">
          <a:xfrm>
            <a:off x="6589713" y="1841500"/>
            <a:ext cx="373062" cy="319088"/>
          </a:xfrm>
          <a:custGeom>
            <a:avLst/>
            <a:gdLst>
              <a:gd name="T0" fmla="*/ 2147483646 w 235"/>
              <a:gd name="T1" fmla="*/ 2147483646 h 201"/>
              <a:gd name="T2" fmla="*/ 0 w 235"/>
              <a:gd name="T3" fmla="*/ 2147483646 h 201"/>
              <a:gd name="T4" fmla="*/ 2147483646 w 235"/>
              <a:gd name="T5" fmla="*/ 0 h 201"/>
              <a:gd name="T6" fmla="*/ 2147483646 w 235"/>
              <a:gd name="T7" fmla="*/ 0 h 201"/>
              <a:gd name="T8" fmla="*/ 2147483646 w 235"/>
              <a:gd name="T9" fmla="*/ 2147483646 h 201"/>
              <a:gd name="T10" fmla="*/ 0 60000 65536"/>
              <a:gd name="T11" fmla="*/ 0 60000 65536"/>
              <a:gd name="T12" fmla="*/ 0 60000 65536"/>
              <a:gd name="T13" fmla="*/ 0 60000 65536"/>
              <a:gd name="T14" fmla="*/ 0 60000 65536"/>
              <a:gd name="T15" fmla="*/ 0 w 235"/>
              <a:gd name="T16" fmla="*/ 0 h 201"/>
              <a:gd name="T17" fmla="*/ 235 w 235"/>
              <a:gd name="T18" fmla="*/ 201 h 201"/>
            </a:gdLst>
            <a:ahLst/>
            <a:cxnLst>
              <a:cxn ang="T10">
                <a:pos x="T0" y="T1"/>
              </a:cxn>
              <a:cxn ang="T11">
                <a:pos x="T2" y="T3"/>
              </a:cxn>
              <a:cxn ang="T12">
                <a:pos x="T4" y="T5"/>
              </a:cxn>
              <a:cxn ang="T13">
                <a:pos x="T6" y="T7"/>
              </a:cxn>
              <a:cxn ang="T14">
                <a:pos x="T8" y="T9"/>
              </a:cxn>
            </a:cxnLst>
            <a:rect l="T15" t="T16" r="T17" b="T18"/>
            <a:pathLst>
              <a:path w="235" h="201">
                <a:moveTo>
                  <a:pt x="33" y="200"/>
                </a:moveTo>
                <a:lnTo>
                  <a:pt x="0" y="133"/>
                </a:lnTo>
                <a:lnTo>
                  <a:pt x="134" y="0"/>
                </a:lnTo>
                <a:lnTo>
                  <a:pt x="234" y="0"/>
                </a:lnTo>
                <a:lnTo>
                  <a:pt x="33" y="200"/>
                </a:lnTo>
              </a:path>
            </a:pathLst>
          </a:custGeom>
          <a:solidFill>
            <a:srgbClr val="3365F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18" name="Freeform 194"/>
          <p:cNvSpPr>
            <a:spLocks/>
          </p:cNvSpPr>
          <p:nvPr/>
        </p:nvSpPr>
        <p:spPr bwMode="auto">
          <a:xfrm>
            <a:off x="5795963" y="2049463"/>
            <a:ext cx="849312" cy="111125"/>
          </a:xfrm>
          <a:custGeom>
            <a:avLst/>
            <a:gdLst>
              <a:gd name="T0" fmla="*/ 0 w 535"/>
              <a:gd name="T1" fmla="*/ 2147483646 h 70"/>
              <a:gd name="T2" fmla="*/ 2147483646 w 535"/>
              <a:gd name="T3" fmla="*/ 0 h 70"/>
              <a:gd name="T4" fmla="*/ 2147483646 w 535"/>
              <a:gd name="T5" fmla="*/ 0 h 70"/>
              <a:gd name="T6" fmla="*/ 2147483646 w 535"/>
              <a:gd name="T7" fmla="*/ 2147483646 h 70"/>
              <a:gd name="T8" fmla="*/ 0 w 535"/>
              <a:gd name="T9" fmla="*/ 2147483646 h 70"/>
              <a:gd name="T10" fmla="*/ 0 60000 65536"/>
              <a:gd name="T11" fmla="*/ 0 60000 65536"/>
              <a:gd name="T12" fmla="*/ 0 60000 65536"/>
              <a:gd name="T13" fmla="*/ 0 60000 65536"/>
              <a:gd name="T14" fmla="*/ 0 60000 65536"/>
              <a:gd name="T15" fmla="*/ 0 w 535"/>
              <a:gd name="T16" fmla="*/ 0 h 70"/>
              <a:gd name="T17" fmla="*/ 535 w 535"/>
              <a:gd name="T18" fmla="*/ 70 h 70"/>
            </a:gdLst>
            <a:ahLst/>
            <a:cxnLst>
              <a:cxn ang="T10">
                <a:pos x="T0" y="T1"/>
              </a:cxn>
              <a:cxn ang="T11">
                <a:pos x="T2" y="T3"/>
              </a:cxn>
              <a:cxn ang="T12">
                <a:pos x="T4" y="T5"/>
              </a:cxn>
              <a:cxn ang="T13">
                <a:pos x="T6" y="T7"/>
              </a:cxn>
              <a:cxn ang="T14">
                <a:pos x="T8" y="T9"/>
              </a:cxn>
            </a:cxnLst>
            <a:rect l="T15" t="T16" r="T17" b="T18"/>
            <a:pathLst>
              <a:path w="535" h="70">
                <a:moveTo>
                  <a:pt x="0" y="69"/>
                </a:moveTo>
                <a:lnTo>
                  <a:pt x="100" y="0"/>
                </a:lnTo>
                <a:lnTo>
                  <a:pt x="501" y="0"/>
                </a:lnTo>
                <a:lnTo>
                  <a:pt x="534" y="69"/>
                </a:lnTo>
                <a:lnTo>
                  <a:pt x="0" y="69"/>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19" name="Freeform 195"/>
          <p:cNvSpPr>
            <a:spLocks/>
          </p:cNvSpPr>
          <p:nvPr/>
        </p:nvSpPr>
        <p:spPr bwMode="auto">
          <a:xfrm>
            <a:off x="5105400" y="1841500"/>
            <a:ext cx="850900" cy="209550"/>
          </a:xfrm>
          <a:custGeom>
            <a:avLst/>
            <a:gdLst>
              <a:gd name="T0" fmla="*/ 0 w 536"/>
              <a:gd name="T1" fmla="*/ 2147483646 h 132"/>
              <a:gd name="T2" fmla="*/ 2147483646 w 536"/>
              <a:gd name="T3" fmla="*/ 2147483646 h 132"/>
              <a:gd name="T4" fmla="*/ 2147483646 w 536"/>
              <a:gd name="T5" fmla="*/ 0 h 132"/>
              <a:gd name="T6" fmla="*/ 2147483646 w 536"/>
              <a:gd name="T7" fmla="*/ 0 h 132"/>
              <a:gd name="T8" fmla="*/ 0 w 536"/>
              <a:gd name="T9" fmla="*/ 2147483646 h 132"/>
              <a:gd name="T10" fmla="*/ 0 60000 65536"/>
              <a:gd name="T11" fmla="*/ 0 60000 65536"/>
              <a:gd name="T12" fmla="*/ 0 60000 65536"/>
              <a:gd name="T13" fmla="*/ 0 60000 65536"/>
              <a:gd name="T14" fmla="*/ 0 60000 65536"/>
              <a:gd name="T15" fmla="*/ 0 w 536"/>
              <a:gd name="T16" fmla="*/ 0 h 132"/>
              <a:gd name="T17" fmla="*/ 536 w 536"/>
              <a:gd name="T18" fmla="*/ 132 h 132"/>
            </a:gdLst>
            <a:ahLst/>
            <a:cxnLst>
              <a:cxn ang="T10">
                <a:pos x="T0" y="T1"/>
              </a:cxn>
              <a:cxn ang="T11">
                <a:pos x="T2" y="T3"/>
              </a:cxn>
              <a:cxn ang="T12">
                <a:pos x="T4" y="T5"/>
              </a:cxn>
              <a:cxn ang="T13">
                <a:pos x="T6" y="T7"/>
              </a:cxn>
              <a:cxn ang="T14">
                <a:pos x="T8" y="T9"/>
              </a:cxn>
            </a:cxnLst>
            <a:rect l="T15" t="T16" r="T17" b="T18"/>
            <a:pathLst>
              <a:path w="536" h="132">
                <a:moveTo>
                  <a:pt x="0" y="131"/>
                </a:moveTo>
                <a:lnTo>
                  <a:pt x="401" y="131"/>
                </a:lnTo>
                <a:lnTo>
                  <a:pt x="535" y="0"/>
                </a:lnTo>
                <a:lnTo>
                  <a:pt x="134" y="0"/>
                </a:lnTo>
                <a:lnTo>
                  <a:pt x="0" y="131"/>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20" name="Freeform 196"/>
          <p:cNvSpPr>
            <a:spLocks/>
          </p:cNvSpPr>
          <p:nvPr/>
        </p:nvSpPr>
        <p:spPr bwMode="auto">
          <a:xfrm>
            <a:off x="4946650" y="1841500"/>
            <a:ext cx="374650" cy="319088"/>
          </a:xfrm>
          <a:custGeom>
            <a:avLst/>
            <a:gdLst>
              <a:gd name="T0" fmla="*/ 0 w 236"/>
              <a:gd name="T1" fmla="*/ 2147483646 h 201"/>
              <a:gd name="T2" fmla="*/ 2147483646 w 236"/>
              <a:gd name="T3" fmla="*/ 2147483646 h 201"/>
              <a:gd name="T4" fmla="*/ 2147483646 w 236"/>
              <a:gd name="T5" fmla="*/ 0 h 201"/>
              <a:gd name="T6" fmla="*/ 2147483646 w 236"/>
              <a:gd name="T7" fmla="*/ 0 h 201"/>
              <a:gd name="T8" fmla="*/ 0 w 236"/>
              <a:gd name="T9" fmla="*/ 2147483646 h 201"/>
              <a:gd name="T10" fmla="*/ 0 60000 65536"/>
              <a:gd name="T11" fmla="*/ 0 60000 65536"/>
              <a:gd name="T12" fmla="*/ 0 60000 65536"/>
              <a:gd name="T13" fmla="*/ 0 60000 65536"/>
              <a:gd name="T14" fmla="*/ 0 60000 65536"/>
              <a:gd name="T15" fmla="*/ 0 w 236"/>
              <a:gd name="T16" fmla="*/ 0 h 201"/>
              <a:gd name="T17" fmla="*/ 236 w 236"/>
              <a:gd name="T18" fmla="*/ 201 h 201"/>
            </a:gdLst>
            <a:ahLst/>
            <a:cxnLst>
              <a:cxn ang="T10">
                <a:pos x="T0" y="T1"/>
              </a:cxn>
              <a:cxn ang="T11">
                <a:pos x="T2" y="T3"/>
              </a:cxn>
              <a:cxn ang="T12">
                <a:pos x="T4" y="T5"/>
              </a:cxn>
              <a:cxn ang="T13">
                <a:pos x="T6" y="T7"/>
              </a:cxn>
              <a:cxn ang="T14">
                <a:pos x="T8" y="T9"/>
              </a:cxn>
            </a:cxnLst>
            <a:rect l="T15" t="T16" r="T17" b="T18"/>
            <a:pathLst>
              <a:path w="236" h="201">
                <a:moveTo>
                  <a:pt x="0" y="200"/>
                </a:moveTo>
                <a:lnTo>
                  <a:pt x="101" y="133"/>
                </a:lnTo>
                <a:lnTo>
                  <a:pt x="235" y="0"/>
                </a:lnTo>
                <a:lnTo>
                  <a:pt x="201" y="0"/>
                </a:lnTo>
                <a:lnTo>
                  <a:pt x="0" y="20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21" name="Freeform 197"/>
          <p:cNvSpPr>
            <a:spLocks/>
          </p:cNvSpPr>
          <p:nvPr/>
        </p:nvSpPr>
        <p:spPr bwMode="auto">
          <a:xfrm>
            <a:off x="5740400" y="1841500"/>
            <a:ext cx="374650" cy="319088"/>
          </a:xfrm>
          <a:custGeom>
            <a:avLst/>
            <a:gdLst>
              <a:gd name="T0" fmla="*/ 2147483646 w 236"/>
              <a:gd name="T1" fmla="*/ 2147483646 h 201"/>
              <a:gd name="T2" fmla="*/ 0 w 236"/>
              <a:gd name="T3" fmla="*/ 2147483646 h 201"/>
              <a:gd name="T4" fmla="*/ 2147483646 w 236"/>
              <a:gd name="T5" fmla="*/ 0 h 201"/>
              <a:gd name="T6" fmla="*/ 2147483646 w 236"/>
              <a:gd name="T7" fmla="*/ 0 h 201"/>
              <a:gd name="T8" fmla="*/ 2147483646 w 236"/>
              <a:gd name="T9" fmla="*/ 2147483646 h 201"/>
              <a:gd name="T10" fmla="*/ 0 60000 65536"/>
              <a:gd name="T11" fmla="*/ 0 60000 65536"/>
              <a:gd name="T12" fmla="*/ 0 60000 65536"/>
              <a:gd name="T13" fmla="*/ 0 60000 65536"/>
              <a:gd name="T14" fmla="*/ 0 60000 65536"/>
              <a:gd name="T15" fmla="*/ 0 w 236"/>
              <a:gd name="T16" fmla="*/ 0 h 201"/>
              <a:gd name="T17" fmla="*/ 236 w 236"/>
              <a:gd name="T18" fmla="*/ 201 h 201"/>
            </a:gdLst>
            <a:ahLst/>
            <a:cxnLst>
              <a:cxn ang="T10">
                <a:pos x="T0" y="T1"/>
              </a:cxn>
              <a:cxn ang="T11">
                <a:pos x="T2" y="T3"/>
              </a:cxn>
              <a:cxn ang="T12">
                <a:pos x="T4" y="T5"/>
              </a:cxn>
              <a:cxn ang="T13">
                <a:pos x="T6" y="T7"/>
              </a:cxn>
              <a:cxn ang="T14">
                <a:pos x="T8" y="T9"/>
              </a:cxn>
            </a:cxnLst>
            <a:rect l="T15" t="T16" r="T17" b="T18"/>
            <a:pathLst>
              <a:path w="236" h="201">
                <a:moveTo>
                  <a:pt x="34" y="200"/>
                </a:moveTo>
                <a:lnTo>
                  <a:pt x="0" y="133"/>
                </a:lnTo>
                <a:lnTo>
                  <a:pt x="134" y="0"/>
                </a:lnTo>
                <a:lnTo>
                  <a:pt x="235" y="0"/>
                </a:lnTo>
                <a:lnTo>
                  <a:pt x="34" y="200"/>
                </a:lnTo>
              </a:path>
            </a:pathLst>
          </a:custGeom>
          <a:solidFill>
            <a:srgbClr val="3365F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22" name="Freeform 198"/>
          <p:cNvSpPr>
            <a:spLocks/>
          </p:cNvSpPr>
          <p:nvPr/>
        </p:nvSpPr>
        <p:spPr bwMode="auto">
          <a:xfrm>
            <a:off x="4946650" y="2049463"/>
            <a:ext cx="850900" cy="111125"/>
          </a:xfrm>
          <a:custGeom>
            <a:avLst/>
            <a:gdLst>
              <a:gd name="T0" fmla="*/ 0 w 536"/>
              <a:gd name="T1" fmla="*/ 2147483646 h 70"/>
              <a:gd name="T2" fmla="*/ 2147483646 w 536"/>
              <a:gd name="T3" fmla="*/ 0 h 70"/>
              <a:gd name="T4" fmla="*/ 2147483646 w 536"/>
              <a:gd name="T5" fmla="*/ 0 h 70"/>
              <a:gd name="T6" fmla="*/ 2147483646 w 536"/>
              <a:gd name="T7" fmla="*/ 2147483646 h 70"/>
              <a:gd name="T8" fmla="*/ 0 w 536"/>
              <a:gd name="T9" fmla="*/ 2147483646 h 70"/>
              <a:gd name="T10" fmla="*/ 0 60000 65536"/>
              <a:gd name="T11" fmla="*/ 0 60000 65536"/>
              <a:gd name="T12" fmla="*/ 0 60000 65536"/>
              <a:gd name="T13" fmla="*/ 0 60000 65536"/>
              <a:gd name="T14" fmla="*/ 0 60000 65536"/>
              <a:gd name="T15" fmla="*/ 0 w 536"/>
              <a:gd name="T16" fmla="*/ 0 h 70"/>
              <a:gd name="T17" fmla="*/ 536 w 536"/>
              <a:gd name="T18" fmla="*/ 70 h 70"/>
            </a:gdLst>
            <a:ahLst/>
            <a:cxnLst>
              <a:cxn ang="T10">
                <a:pos x="T0" y="T1"/>
              </a:cxn>
              <a:cxn ang="T11">
                <a:pos x="T2" y="T3"/>
              </a:cxn>
              <a:cxn ang="T12">
                <a:pos x="T4" y="T5"/>
              </a:cxn>
              <a:cxn ang="T13">
                <a:pos x="T6" y="T7"/>
              </a:cxn>
              <a:cxn ang="T14">
                <a:pos x="T8" y="T9"/>
              </a:cxn>
            </a:cxnLst>
            <a:rect l="T15" t="T16" r="T17" b="T18"/>
            <a:pathLst>
              <a:path w="536" h="70">
                <a:moveTo>
                  <a:pt x="0" y="69"/>
                </a:moveTo>
                <a:lnTo>
                  <a:pt x="100" y="0"/>
                </a:lnTo>
                <a:lnTo>
                  <a:pt x="502" y="0"/>
                </a:lnTo>
                <a:lnTo>
                  <a:pt x="535" y="69"/>
                </a:lnTo>
                <a:lnTo>
                  <a:pt x="0" y="69"/>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23" name="Freeform 199"/>
          <p:cNvSpPr>
            <a:spLocks/>
          </p:cNvSpPr>
          <p:nvPr/>
        </p:nvSpPr>
        <p:spPr bwMode="auto">
          <a:xfrm>
            <a:off x="4257675" y="1841500"/>
            <a:ext cx="849313" cy="209550"/>
          </a:xfrm>
          <a:custGeom>
            <a:avLst/>
            <a:gdLst>
              <a:gd name="T0" fmla="*/ 0 w 535"/>
              <a:gd name="T1" fmla="*/ 2147483646 h 132"/>
              <a:gd name="T2" fmla="*/ 2147483646 w 535"/>
              <a:gd name="T3" fmla="*/ 2147483646 h 132"/>
              <a:gd name="T4" fmla="*/ 2147483646 w 535"/>
              <a:gd name="T5" fmla="*/ 0 h 132"/>
              <a:gd name="T6" fmla="*/ 2147483646 w 535"/>
              <a:gd name="T7" fmla="*/ 0 h 132"/>
              <a:gd name="T8" fmla="*/ 0 w 535"/>
              <a:gd name="T9" fmla="*/ 2147483646 h 132"/>
              <a:gd name="T10" fmla="*/ 0 60000 65536"/>
              <a:gd name="T11" fmla="*/ 0 60000 65536"/>
              <a:gd name="T12" fmla="*/ 0 60000 65536"/>
              <a:gd name="T13" fmla="*/ 0 60000 65536"/>
              <a:gd name="T14" fmla="*/ 0 60000 65536"/>
              <a:gd name="T15" fmla="*/ 0 w 535"/>
              <a:gd name="T16" fmla="*/ 0 h 132"/>
              <a:gd name="T17" fmla="*/ 535 w 535"/>
              <a:gd name="T18" fmla="*/ 132 h 132"/>
            </a:gdLst>
            <a:ahLst/>
            <a:cxnLst>
              <a:cxn ang="T10">
                <a:pos x="T0" y="T1"/>
              </a:cxn>
              <a:cxn ang="T11">
                <a:pos x="T2" y="T3"/>
              </a:cxn>
              <a:cxn ang="T12">
                <a:pos x="T4" y="T5"/>
              </a:cxn>
              <a:cxn ang="T13">
                <a:pos x="T6" y="T7"/>
              </a:cxn>
              <a:cxn ang="T14">
                <a:pos x="T8" y="T9"/>
              </a:cxn>
            </a:cxnLst>
            <a:rect l="T15" t="T16" r="T17" b="T18"/>
            <a:pathLst>
              <a:path w="535" h="132">
                <a:moveTo>
                  <a:pt x="0" y="131"/>
                </a:moveTo>
                <a:lnTo>
                  <a:pt x="401" y="131"/>
                </a:lnTo>
                <a:lnTo>
                  <a:pt x="534" y="0"/>
                </a:lnTo>
                <a:lnTo>
                  <a:pt x="134" y="0"/>
                </a:lnTo>
                <a:lnTo>
                  <a:pt x="0" y="131"/>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24" name="Freeform 200"/>
          <p:cNvSpPr>
            <a:spLocks/>
          </p:cNvSpPr>
          <p:nvPr/>
        </p:nvSpPr>
        <p:spPr bwMode="auto">
          <a:xfrm>
            <a:off x="4098925" y="1841500"/>
            <a:ext cx="373063" cy="319088"/>
          </a:xfrm>
          <a:custGeom>
            <a:avLst/>
            <a:gdLst>
              <a:gd name="T0" fmla="*/ 0 w 235"/>
              <a:gd name="T1" fmla="*/ 2147483646 h 201"/>
              <a:gd name="T2" fmla="*/ 2147483646 w 235"/>
              <a:gd name="T3" fmla="*/ 2147483646 h 201"/>
              <a:gd name="T4" fmla="*/ 2147483646 w 235"/>
              <a:gd name="T5" fmla="*/ 0 h 201"/>
              <a:gd name="T6" fmla="*/ 2147483646 w 235"/>
              <a:gd name="T7" fmla="*/ 0 h 201"/>
              <a:gd name="T8" fmla="*/ 0 w 235"/>
              <a:gd name="T9" fmla="*/ 2147483646 h 201"/>
              <a:gd name="T10" fmla="*/ 0 60000 65536"/>
              <a:gd name="T11" fmla="*/ 0 60000 65536"/>
              <a:gd name="T12" fmla="*/ 0 60000 65536"/>
              <a:gd name="T13" fmla="*/ 0 60000 65536"/>
              <a:gd name="T14" fmla="*/ 0 60000 65536"/>
              <a:gd name="T15" fmla="*/ 0 w 235"/>
              <a:gd name="T16" fmla="*/ 0 h 201"/>
              <a:gd name="T17" fmla="*/ 235 w 235"/>
              <a:gd name="T18" fmla="*/ 201 h 201"/>
            </a:gdLst>
            <a:ahLst/>
            <a:cxnLst>
              <a:cxn ang="T10">
                <a:pos x="T0" y="T1"/>
              </a:cxn>
              <a:cxn ang="T11">
                <a:pos x="T2" y="T3"/>
              </a:cxn>
              <a:cxn ang="T12">
                <a:pos x="T4" y="T5"/>
              </a:cxn>
              <a:cxn ang="T13">
                <a:pos x="T6" y="T7"/>
              </a:cxn>
              <a:cxn ang="T14">
                <a:pos x="T8" y="T9"/>
              </a:cxn>
            </a:cxnLst>
            <a:rect l="T15" t="T16" r="T17" b="T18"/>
            <a:pathLst>
              <a:path w="235" h="201">
                <a:moveTo>
                  <a:pt x="0" y="200"/>
                </a:moveTo>
                <a:lnTo>
                  <a:pt x="100" y="133"/>
                </a:lnTo>
                <a:lnTo>
                  <a:pt x="234" y="0"/>
                </a:lnTo>
                <a:lnTo>
                  <a:pt x="201" y="0"/>
                </a:lnTo>
                <a:lnTo>
                  <a:pt x="0" y="20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25" name="Freeform 201"/>
          <p:cNvSpPr>
            <a:spLocks/>
          </p:cNvSpPr>
          <p:nvPr/>
        </p:nvSpPr>
        <p:spPr bwMode="auto">
          <a:xfrm>
            <a:off x="4897438" y="1841500"/>
            <a:ext cx="368300" cy="319088"/>
          </a:xfrm>
          <a:custGeom>
            <a:avLst/>
            <a:gdLst>
              <a:gd name="T0" fmla="*/ 2147483646 w 232"/>
              <a:gd name="T1" fmla="*/ 2147483646 h 201"/>
              <a:gd name="T2" fmla="*/ 0 w 232"/>
              <a:gd name="T3" fmla="*/ 2147483646 h 201"/>
              <a:gd name="T4" fmla="*/ 2147483646 w 232"/>
              <a:gd name="T5" fmla="*/ 0 h 201"/>
              <a:gd name="T6" fmla="*/ 2147483646 w 232"/>
              <a:gd name="T7" fmla="*/ 0 h 201"/>
              <a:gd name="T8" fmla="*/ 2147483646 w 232"/>
              <a:gd name="T9" fmla="*/ 2147483646 h 201"/>
              <a:gd name="T10" fmla="*/ 0 60000 65536"/>
              <a:gd name="T11" fmla="*/ 0 60000 65536"/>
              <a:gd name="T12" fmla="*/ 0 60000 65536"/>
              <a:gd name="T13" fmla="*/ 0 60000 65536"/>
              <a:gd name="T14" fmla="*/ 0 60000 65536"/>
              <a:gd name="T15" fmla="*/ 0 w 232"/>
              <a:gd name="T16" fmla="*/ 0 h 201"/>
              <a:gd name="T17" fmla="*/ 232 w 232"/>
              <a:gd name="T18" fmla="*/ 201 h 201"/>
            </a:gdLst>
            <a:ahLst/>
            <a:cxnLst>
              <a:cxn ang="T10">
                <a:pos x="T0" y="T1"/>
              </a:cxn>
              <a:cxn ang="T11">
                <a:pos x="T2" y="T3"/>
              </a:cxn>
              <a:cxn ang="T12">
                <a:pos x="T4" y="T5"/>
              </a:cxn>
              <a:cxn ang="T13">
                <a:pos x="T6" y="T7"/>
              </a:cxn>
              <a:cxn ang="T14">
                <a:pos x="T8" y="T9"/>
              </a:cxn>
            </a:cxnLst>
            <a:rect l="T15" t="T16" r="T17" b="T18"/>
            <a:pathLst>
              <a:path w="232" h="201">
                <a:moveTo>
                  <a:pt x="33" y="200"/>
                </a:moveTo>
                <a:lnTo>
                  <a:pt x="0" y="133"/>
                </a:lnTo>
                <a:lnTo>
                  <a:pt x="132" y="0"/>
                </a:lnTo>
                <a:lnTo>
                  <a:pt x="231" y="0"/>
                </a:lnTo>
                <a:lnTo>
                  <a:pt x="33" y="200"/>
                </a:lnTo>
              </a:path>
            </a:pathLst>
          </a:custGeom>
          <a:solidFill>
            <a:srgbClr val="3365F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26" name="Freeform 202"/>
          <p:cNvSpPr>
            <a:spLocks/>
          </p:cNvSpPr>
          <p:nvPr/>
        </p:nvSpPr>
        <p:spPr bwMode="auto">
          <a:xfrm>
            <a:off x="4098925" y="2049463"/>
            <a:ext cx="849313" cy="111125"/>
          </a:xfrm>
          <a:custGeom>
            <a:avLst/>
            <a:gdLst>
              <a:gd name="T0" fmla="*/ 0 w 535"/>
              <a:gd name="T1" fmla="*/ 2147483646 h 70"/>
              <a:gd name="T2" fmla="*/ 2147483646 w 535"/>
              <a:gd name="T3" fmla="*/ 0 h 70"/>
              <a:gd name="T4" fmla="*/ 2147483646 w 535"/>
              <a:gd name="T5" fmla="*/ 0 h 70"/>
              <a:gd name="T6" fmla="*/ 2147483646 w 535"/>
              <a:gd name="T7" fmla="*/ 2147483646 h 70"/>
              <a:gd name="T8" fmla="*/ 0 w 535"/>
              <a:gd name="T9" fmla="*/ 2147483646 h 70"/>
              <a:gd name="T10" fmla="*/ 0 60000 65536"/>
              <a:gd name="T11" fmla="*/ 0 60000 65536"/>
              <a:gd name="T12" fmla="*/ 0 60000 65536"/>
              <a:gd name="T13" fmla="*/ 0 60000 65536"/>
              <a:gd name="T14" fmla="*/ 0 60000 65536"/>
              <a:gd name="T15" fmla="*/ 0 w 535"/>
              <a:gd name="T16" fmla="*/ 0 h 70"/>
              <a:gd name="T17" fmla="*/ 535 w 535"/>
              <a:gd name="T18" fmla="*/ 70 h 70"/>
            </a:gdLst>
            <a:ahLst/>
            <a:cxnLst>
              <a:cxn ang="T10">
                <a:pos x="T0" y="T1"/>
              </a:cxn>
              <a:cxn ang="T11">
                <a:pos x="T2" y="T3"/>
              </a:cxn>
              <a:cxn ang="T12">
                <a:pos x="T4" y="T5"/>
              </a:cxn>
              <a:cxn ang="T13">
                <a:pos x="T6" y="T7"/>
              </a:cxn>
              <a:cxn ang="T14">
                <a:pos x="T8" y="T9"/>
              </a:cxn>
            </a:cxnLst>
            <a:rect l="T15" t="T16" r="T17" b="T18"/>
            <a:pathLst>
              <a:path w="535" h="70">
                <a:moveTo>
                  <a:pt x="0" y="69"/>
                </a:moveTo>
                <a:lnTo>
                  <a:pt x="100" y="0"/>
                </a:lnTo>
                <a:lnTo>
                  <a:pt x="501" y="0"/>
                </a:lnTo>
                <a:lnTo>
                  <a:pt x="534" y="69"/>
                </a:lnTo>
                <a:lnTo>
                  <a:pt x="0" y="69"/>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27" name="Freeform 203"/>
          <p:cNvSpPr>
            <a:spLocks/>
          </p:cNvSpPr>
          <p:nvPr/>
        </p:nvSpPr>
        <p:spPr bwMode="auto">
          <a:xfrm>
            <a:off x="6272213" y="1524000"/>
            <a:ext cx="849312" cy="209550"/>
          </a:xfrm>
          <a:custGeom>
            <a:avLst/>
            <a:gdLst>
              <a:gd name="T0" fmla="*/ 0 w 535"/>
              <a:gd name="T1" fmla="*/ 2147483646 h 132"/>
              <a:gd name="T2" fmla="*/ 2147483646 w 535"/>
              <a:gd name="T3" fmla="*/ 2147483646 h 132"/>
              <a:gd name="T4" fmla="*/ 2147483646 w 535"/>
              <a:gd name="T5" fmla="*/ 0 h 132"/>
              <a:gd name="T6" fmla="*/ 2147483646 w 535"/>
              <a:gd name="T7" fmla="*/ 0 h 132"/>
              <a:gd name="T8" fmla="*/ 0 w 535"/>
              <a:gd name="T9" fmla="*/ 2147483646 h 132"/>
              <a:gd name="T10" fmla="*/ 0 60000 65536"/>
              <a:gd name="T11" fmla="*/ 0 60000 65536"/>
              <a:gd name="T12" fmla="*/ 0 60000 65536"/>
              <a:gd name="T13" fmla="*/ 0 60000 65536"/>
              <a:gd name="T14" fmla="*/ 0 60000 65536"/>
              <a:gd name="T15" fmla="*/ 0 w 535"/>
              <a:gd name="T16" fmla="*/ 0 h 132"/>
              <a:gd name="T17" fmla="*/ 535 w 535"/>
              <a:gd name="T18" fmla="*/ 132 h 132"/>
            </a:gdLst>
            <a:ahLst/>
            <a:cxnLst>
              <a:cxn ang="T10">
                <a:pos x="T0" y="T1"/>
              </a:cxn>
              <a:cxn ang="T11">
                <a:pos x="T2" y="T3"/>
              </a:cxn>
              <a:cxn ang="T12">
                <a:pos x="T4" y="T5"/>
              </a:cxn>
              <a:cxn ang="T13">
                <a:pos x="T6" y="T7"/>
              </a:cxn>
              <a:cxn ang="T14">
                <a:pos x="T8" y="T9"/>
              </a:cxn>
            </a:cxnLst>
            <a:rect l="T15" t="T16" r="T17" b="T18"/>
            <a:pathLst>
              <a:path w="535" h="132">
                <a:moveTo>
                  <a:pt x="0" y="131"/>
                </a:moveTo>
                <a:lnTo>
                  <a:pt x="401" y="131"/>
                </a:lnTo>
                <a:lnTo>
                  <a:pt x="534" y="0"/>
                </a:lnTo>
                <a:lnTo>
                  <a:pt x="134" y="0"/>
                </a:lnTo>
                <a:lnTo>
                  <a:pt x="0" y="131"/>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28" name="Freeform 204"/>
          <p:cNvSpPr>
            <a:spLocks/>
          </p:cNvSpPr>
          <p:nvPr/>
        </p:nvSpPr>
        <p:spPr bwMode="auto">
          <a:xfrm>
            <a:off x="6113463" y="1524000"/>
            <a:ext cx="368300" cy="319088"/>
          </a:xfrm>
          <a:custGeom>
            <a:avLst/>
            <a:gdLst>
              <a:gd name="T0" fmla="*/ 0 w 232"/>
              <a:gd name="T1" fmla="*/ 2147483646 h 201"/>
              <a:gd name="T2" fmla="*/ 2147483646 w 232"/>
              <a:gd name="T3" fmla="*/ 2147483646 h 201"/>
              <a:gd name="T4" fmla="*/ 2147483646 w 232"/>
              <a:gd name="T5" fmla="*/ 0 h 201"/>
              <a:gd name="T6" fmla="*/ 2147483646 w 232"/>
              <a:gd name="T7" fmla="*/ 0 h 201"/>
              <a:gd name="T8" fmla="*/ 0 w 232"/>
              <a:gd name="T9" fmla="*/ 2147483646 h 201"/>
              <a:gd name="T10" fmla="*/ 0 60000 65536"/>
              <a:gd name="T11" fmla="*/ 0 60000 65536"/>
              <a:gd name="T12" fmla="*/ 0 60000 65536"/>
              <a:gd name="T13" fmla="*/ 0 60000 65536"/>
              <a:gd name="T14" fmla="*/ 0 60000 65536"/>
              <a:gd name="T15" fmla="*/ 0 w 232"/>
              <a:gd name="T16" fmla="*/ 0 h 201"/>
              <a:gd name="T17" fmla="*/ 232 w 232"/>
              <a:gd name="T18" fmla="*/ 201 h 201"/>
            </a:gdLst>
            <a:ahLst/>
            <a:cxnLst>
              <a:cxn ang="T10">
                <a:pos x="T0" y="T1"/>
              </a:cxn>
              <a:cxn ang="T11">
                <a:pos x="T2" y="T3"/>
              </a:cxn>
              <a:cxn ang="T12">
                <a:pos x="T4" y="T5"/>
              </a:cxn>
              <a:cxn ang="T13">
                <a:pos x="T6" y="T7"/>
              </a:cxn>
              <a:cxn ang="T14">
                <a:pos x="T8" y="T9"/>
              </a:cxn>
            </a:cxnLst>
            <a:rect l="T15" t="T16" r="T17" b="T18"/>
            <a:pathLst>
              <a:path w="232" h="201">
                <a:moveTo>
                  <a:pt x="0" y="200"/>
                </a:moveTo>
                <a:lnTo>
                  <a:pt x="99" y="133"/>
                </a:lnTo>
                <a:lnTo>
                  <a:pt x="231" y="0"/>
                </a:lnTo>
                <a:lnTo>
                  <a:pt x="198" y="0"/>
                </a:lnTo>
                <a:lnTo>
                  <a:pt x="0" y="20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29" name="Freeform 205"/>
          <p:cNvSpPr>
            <a:spLocks/>
          </p:cNvSpPr>
          <p:nvPr/>
        </p:nvSpPr>
        <p:spPr bwMode="auto">
          <a:xfrm>
            <a:off x="6907213" y="1524000"/>
            <a:ext cx="373062" cy="319088"/>
          </a:xfrm>
          <a:custGeom>
            <a:avLst/>
            <a:gdLst>
              <a:gd name="T0" fmla="*/ 2147483646 w 235"/>
              <a:gd name="T1" fmla="*/ 2147483646 h 201"/>
              <a:gd name="T2" fmla="*/ 0 w 235"/>
              <a:gd name="T3" fmla="*/ 2147483646 h 201"/>
              <a:gd name="T4" fmla="*/ 2147483646 w 235"/>
              <a:gd name="T5" fmla="*/ 0 h 201"/>
              <a:gd name="T6" fmla="*/ 2147483646 w 235"/>
              <a:gd name="T7" fmla="*/ 0 h 201"/>
              <a:gd name="T8" fmla="*/ 2147483646 w 235"/>
              <a:gd name="T9" fmla="*/ 2147483646 h 201"/>
              <a:gd name="T10" fmla="*/ 0 60000 65536"/>
              <a:gd name="T11" fmla="*/ 0 60000 65536"/>
              <a:gd name="T12" fmla="*/ 0 60000 65536"/>
              <a:gd name="T13" fmla="*/ 0 60000 65536"/>
              <a:gd name="T14" fmla="*/ 0 60000 65536"/>
              <a:gd name="T15" fmla="*/ 0 w 235"/>
              <a:gd name="T16" fmla="*/ 0 h 201"/>
              <a:gd name="T17" fmla="*/ 235 w 235"/>
              <a:gd name="T18" fmla="*/ 201 h 201"/>
            </a:gdLst>
            <a:ahLst/>
            <a:cxnLst>
              <a:cxn ang="T10">
                <a:pos x="T0" y="T1"/>
              </a:cxn>
              <a:cxn ang="T11">
                <a:pos x="T2" y="T3"/>
              </a:cxn>
              <a:cxn ang="T12">
                <a:pos x="T4" y="T5"/>
              </a:cxn>
              <a:cxn ang="T13">
                <a:pos x="T6" y="T7"/>
              </a:cxn>
              <a:cxn ang="T14">
                <a:pos x="T8" y="T9"/>
              </a:cxn>
            </a:cxnLst>
            <a:rect l="T15" t="T16" r="T17" b="T18"/>
            <a:pathLst>
              <a:path w="235" h="201">
                <a:moveTo>
                  <a:pt x="33" y="200"/>
                </a:moveTo>
                <a:lnTo>
                  <a:pt x="0" y="133"/>
                </a:lnTo>
                <a:lnTo>
                  <a:pt x="134" y="0"/>
                </a:lnTo>
                <a:lnTo>
                  <a:pt x="234" y="0"/>
                </a:lnTo>
                <a:lnTo>
                  <a:pt x="33" y="200"/>
                </a:lnTo>
              </a:path>
            </a:pathLst>
          </a:custGeom>
          <a:solidFill>
            <a:srgbClr val="3365F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30" name="Freeform 206"/>
          <p:cNvSpPr>
            <a:spLocks/>
          </p:cNvSpPr>
          <p:nvPr/>
        </p:nvSpPr>
        <p:spPr bwMode="auto">
          <a:xfrm>
            <a:off x="6113463" y="1731963"/>
            <a:ext cx="849312" cy="111125"/>
          </a:xfrm>
          <a:custGeom>
            <a:avLst/>
            <a:gdLst>
              <a:gd name="T0" fmla="*/ 0 w 535"/>
              <a:gd name="T1" fmla="*/ 2147483646 h 70"/>
              <a:gd name="T2" fmla="*/ 2147483646 w 535"/>
              <a:gd name="T3" fmla="*/ 0 h 70"/>
              <a:gd name="T4" fmla="*/ 2147483646 w 535"/>
              <a:gd name="T5" fmla="*/ 0 h 70"/>
              <a:gd name="T6" fmla="*/ 2147483646 w 535"/>
              <a:gd name="T7" fmla="*/ 2147483646 h 70"/>
              <a:gd name="T8" fmla="*/ 0 w 535"/>
              <a:gd name="T9" fmla="*/ 2147483646 h 70"/>
              <a:gd name="T10" fmla="*/ 0 60000 65536"/>
              <a:gd name="T11" fmla="*/ 0 60000 65536"/>
              <a:gd name="T12" fmla="*/ 0 60000 65536"/>
              <a:gd name="T13" fmla="*/ 0 60000 65536"/>
              <a:gd name="T14" fmla="*/ 0 60000 65536"/>
              <a:gd name="T15" fmla="*/ 0 w 535"/>
              <a:gd name="T16" fmla="*/ 0 h 70"/>
              <a:gd name="T17" fmla="*/ 535 w 535"/>
              <a:gd name="T18" fmla="*/ 70 h 70"/>
            </a:gdLst>
            <a:ahLst/>
            <a:cxnLst>
              <a:cxn ang="T10">
                <a:pos x="T0" y="T1"/>
              </a:cxn>
              <a:cxn ang="T11">
                <a:pos x="T2" y="T3"/>
              </a:cxn>
              <a:cxn ang="T12">
                <a:pos x="T4" y="T5"/>
              </a:cxn>
              <a:cxn ang="T13">
                <a:pos x="T6" y="T7"/>
              </a:cxn>
              <a:cxn ang="T14">
                <a:pos x="T8" y="T9"/>
              </a:cxn>
            </a:cxnLst>
            <a:rect l="T15" t="T16" r="T17" b="T18"/>
            <a:pathLst>
              <a:path w="535" h="70">
                <a:moveTo>
                  <a:pt x="0" y="69"/>
                </a:moveTo>
                <a:lnTo>
                  <a:pt x="100" y="0"/>
                </a:lnTo>
                <a:lnTo>
                  <a:pt x="501" y="0"/>
                </a:lnTo>
                <a:lnTo>
                  <a:pt x="534" y="69"/>
                </a:lnTo>
                <a:lnTo>
                  <a:pt x="0" y="69"/>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31" name="Freeform 207"/>
          <p:cNvSpPr>
            <a:spLocks/>
          </p:cNvSpPr>
          <p:nvPr/>
        </p:nvSpPr>
        <p:spPr bwMode="auto">
          <a:xfrm>
            <a:off x="5422900" y="1524000"/>
            <a:ext cx="850900" cy="209550"/>
          </a:xfrm>
          <a:custGeom>
            <a:avLst/>
            <a:gdLst>
              <a:gd name="T0" fmla="*/ 0 w 536"/>
              <a:gd name="T1" fmla="*/ 2147483646 h 132"/>
              <a:gd name="T2" fmla="*/ 2147483646 w 536"/>
              <a:gd name="T3" fmla="*/ 2147483646 h 132"/>
              <a:gd name="T4" fmla="*/ 2147483646 w 536"/>
              <a:gd name="T5" fmla="*/ 0 h 132"/>
              <a:gd name="T6" fmla="*/ 2147483646 w 536"/>
              <a:gd name="T7" fmla="*/ 0 h 132"/>
              <a:gd name="T8" fmla="*/ 0 w 536"/>
              <a:gd name="T9" fmla="*/ 2147483646 h 132"/>
              <a:gd name="T10" fmla="*/ 0 60000 65536"/>
              <a:gd name="T11" fmla="*/ 0 60000 65536"/>
              <a:gd name="T12" fmla="*/ 0 60000 65536"/>
              <a:gd name="T13" fmla="*/ 0 60000 65536"/>
              <a:gd name="T14" fmla="*/ 0 60000 65536"/>
              <a:gd name="T15" fmla="*/ 0 w 536"/>
              <a:gd name="T16" fmla="*/ 0 h 132"/>
              <a:gd name="T17" fmla="*/ 536 w 536"/>
              <a:gd name="T18" fmla="*/ 132 h 132"/>
            </a:gdLst>
            <a:ahLst/>
            <a:cxnLst>
              <a:cxn ang="T10">
                <a:pos x="T0" y="T1"/>
              </a:cxn>
              <a:cxn ang="T11">
                <a:pos x="T2" y="T3"/>
              </a:cxn>
              <a:cxn ang="T12">
                <a:pos x="T4" y="T5"/>
              </a:cxn>
              <a:cxn ang="T13">
                <a:pos x="T6" y="T7"/>
              </a:cxn>
              <a:cxn ang="T14">
                <a:pos x="T8" y="T9"/>
              </a:cxn>
            </a:cxnLst>
            <a:rect l="T15" t="T16" r="T17" b="T18"/>
            <a:pathLst>
              <a:path w="536" h="132">
                <a:moveTo>
                  <a:pt x="0" y="131"/>
                </a:moveTo>
                <a:lnTo>
                  <a:pt x="401" y="131"/>
                </a:lnTo>
                <a:lnTo>
                  <a:pt x="535" y="0"/>
                </a:lnTo>
                <a:lnTo>
                  <a:pt x="134" y="0"/>
                </a:lnTo>
                <a:lnTo>
                  <a:pt x="0" y="131"/>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32" name="Freeform 208"/>
          <p:cNvSpPr>
            <a:spLocks/>
          </p:cNvSpPr>
          <p:nvPr/>
        </p:nvSpPr>
        <p:spPr bwMode="auto">
          <a:xfrm>
            <a:off x="5264150" y="1524000"/>
            <a:ext cx="374650" cy="319088"/>
          </a:xfrm>
          <a:custGeom>
            <a:avLst/>
            <a:gdLst>
              <a:gd name="T0" fmla="*/ 0 w 236"/>
              <a:gd name="T1" fmla="*/ 2147483646 h 201"/>
              <a:gd name="T2" fmla="*/ 2147483646 w 236"/>
              <a:gd name="T3" fmla="*/ 2147483646 h 201"/>
              <a:gd name="T4" fmla="*/ 2147483646 w 236"/>
              <a:gd name="T5" fmla="*/ 0 h 201"/>
              <a:gd name="T6" fmla="*/ 2147483646 w 236"/>
              <a:gd name="T7" fmla="*/ 0 h 201"/>
              <a:gd name="T8" fmla="*/ 0 w 236"/>
              <a:gd name="T9" fmla="*/ 2147483646 h 201"/>
              <a:gd name="T10" fmla="*/ 0 60000 65536"/>
              <a:gd name="T11" fmla="*/ 0 60000 65536"/>
              <a:gd name="T12" fmla="*/ 0 60000 65536"/>
              <a:gd name="T13" fmla="*/ 0 60000 65536"/>
              <a:gd name="T14" fmla="*/ 0 60000 65536"/>
              <a:gd name="T15" fmla="*/ 0 w 236"/>
              <a:gd name="T16" fmla="*/ 0 h 201"/>
              <a:gd name="T17" fmla="*/ 236 w 236"/>
              <a:gd name="T18" fmla="*/ 201 h 201"/>
            </a:gdLst>
            <a:ahLst/>
            <a:cxnLst>
              <a:cxn ang="T10">
                <a:pos x="T0" y="T1"/>
              </a:cxn>
              <a:cxn ang="T11">
                <a:pos x="T2" y="T3"/>
              </a:cxn>
              <a:cxn ang="T12">
                <a:pos x="T4" y="T5"/>
              </a:cxn>
              <a:cxn ang="T13">
                <a:pos x="T6" y="T7"/>
              </a:cxn>
              <a:cxn ang="T14">
                <a:pos x="T8" y="T9"/>
              </a:cxn>
            </a:cxnLst>
            <a:rect l="T15" t="T16" r="T17" b="T18"/>
            <a:pathLst>
              <a:path w="236" h="201">
                <a:moveTo>
                  <a:pt x="0" y="200"/>
                </a:moveTo>
                <a:lnTo>
                  <a:pt x="101" y="133"/>
                </a:lnTo>
                <a:lnTo>
                  <a:pt x="235" y="0"/>
                </a:lnTo>
                <a:lnTo>
                  <a:pt x="201" y="0"/>
                </a:lnTo>
                <a:lnTo>
                  <a:pt x="0" y="20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33" name="Freeform 209"/>
          <p:cNvSpPr>
            <a:spLocks/>
          </p:cNvSpPr>
          <p:nvPr/>
        </p:nvSpPr>
        <p:spPr bwMode="auto">
          <a:xfrm>
            <a:off x="6057900" y="1524000"/>
            <a:ext cx="374650" cy="319088"/>
          </a:xfrm>
          <a:custGeom>
            <a:avLst/>
            <a:gdLst>
              <a:gd name="T0" fmla="*/ 2147483646 w 236"/>
              <a:gd name="T1" fmla="*/ 2147483646 h 201"/>
              <a:gd name="T2" fmla="*/ 0 w 236"/>
              <a:gd name="T3" fmla="*/ 2147483646 h 201"/>
              <a:gd name="T4" fmla="*/ 2147483646 w 236"/>
              <a:gd name="T5" fmla="*/ 0 h 201"/>
              <a:gd name="T6" fmla="*/ 2147483646 w 236"/>
              <a:gd name="T7" fmla="*/ 0 h 201"/>
              <a:gd name="T8" fmla="*/ 2147483646 w 236"/>
              <a:gd name="T9" fmla="*/ 2147483646 h 201"/>
              <a:gd name="T10" fmla="*/ 0 60000 65536"/>
              <a:gd name="T11" fmla="*/ 0 60000 65536"/>
              <a:gd name="T12" fmla="*/ 0 60000 65536"/>
              <a:gd name="T13" fmla="*/ 0 60000 65536"/>
              <a:gd name="T14" fmla="*/ 0 60000 65536"/>
              <a:gd name="T15" fmla="*/ 0 w 236"/>
              <a:gd name="T16" fmla="*/ 0 h 201"/>
              <a:gd name="T17" fmla="*/ 236 w 236"/>
              <a:gd name="T18" fmla="*/ 201 h 201"/>
            </a:gdLst>
            <a:ahLst/>
            <a:cxnLst>
              <a:cxn ang="T10">
                <a:pos x="T0" y="T1"/>
              </a:cxn>
              <a:cxn ang="T11">
                <a:pos x="T2" y="T3"/>
              </a:cxn>
              <a:cxn ang="T12">
                <a:pos x="T4" y="T5"/>
              </a:cxn>
              <a:cxn ang="T13">
                <a:pos x="T6" y="T7"/>
              </a:cxn>
              <a:cxn ang="T14">
                <a:pos x="T8" y="T9"/>
              </a:cxn>
            </a:cxnLst>
            <a:rect l="T15" t="T16" r="T17" b="T18"/>
            <a:pathLst>
              <a:path w="236" h="201">
                <a:moveTo>
                  <a:pt x="34" y="200"/>
                </a:moveTo>
                <a:lnTo>
                  <a:pt x="0" y="133"/>
                </a:lnTo>
                <a:lnTo>
                  <a:pt x="134" y="0"/>
                </a:lnTo>
                <a:lnTo>
                  <a:pt x="235" y="0"/>
                </a:lnTo>
                <a:lnTo>
                  <a:pt x="34" y="200"/>
                </a:lnTo>
              </a:path>
            </a:pathLst>
          </a:custGeom>
          <a:solidFill>
            <a:srgbClr val="3365F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34" name="Freeform 210"/>
          <p:cNvSpPr>
            <a:spLocks/>
          </p:cNvSpPr>
          <p:nvPr/>
        </p:nvSpPr>
        <p:spPr bwMode="auto">
          <a:xfrm>
            <a:off x="5264150" y="1731963"/>
            <a:ext cx="850900" cy="111125"/>
          </a:xfrm>
          <a:custGeom>
            <a:avLst/>
            <a:gdLst>
              <a:gd name="T0" fmla="*/ 0 w 536"/>
              <a:gd name="T1" fmla="*/ 2147483646 h 70"/>
              <a:gd name="T2" fmla="*/ 2147483646 w 536"/>
              <a:gd name="T3" fmla="*/ 0 h 70"/>
              <a:gd name="T4" fmla="*/ 2147483646 w 536"/>
              <a:gd name="T5" fmla="*/ 0 h 70"/>
              <a:gd name="T6" fmla="*/ 2147483646 w 536"/>
              <a:gd name="T7" fmla="*/ 2147483646 h 70"/>
              <a:gd name="T8" fmla="*/ 0 w 536"/>
              <a:gd name="T9" fmla="*/ 2147483646 h 70"/>
              <a:gd name="T10" fmla="*/ 0 60000 65536"/>
              <a:gd name="T11" fmla="*/ 0 60000 65536"/>
              <a:gd name="T12" fmla="*/ 0 60000 65536"/>
              <a:gd name="T13" fmla="*/ 0 60000 65536"/>
              <a:gd name="T14" fmla="*/ 0 60000 65536"/>
              <a:gd name="T15" fmla="*/ 0 w 536"/>
              <a:gd name="T16" fmla="*/ 0 h 70"/>
              <a:gd name="T17" fmla="*/ 536 w 536"/>
              <a:gd name="T18" fmla="*/ 70 h 70"/>
            </a:gdLst>
            <a:ahLst/>
            <a:cxnLst>
              <a:cxn ang="T10">
                <a:pos x="T0" y="T1"/>
              </a:cxn>
              <a:cxn ang="T11">
                <a:pos x="T2" y="T3"/>
              </a:cxn>
              <a:cxn ang="T12">
                <a:pos x="T4" y="T5"/>
              </a:cxn>
              <a:cxn ang="T13">
                <a:pos x="T6" y="T7"/>
              </a:cxn>
              <a:cxn ang="T14">
                <a:pos x="T8" y="T9"/>
              </a:cxn>
            </a:cxnLst>
            <a:rect l="T15" t="T16" r="T17" b="T18"/>
            <a:pathLst>
              <a:path w="536" h="70">
                <a:moveTo>
                  <a:pt x="0" y="69"/>
                </a:moveTo>
                <a:lnTo>
                  <a:pt x="100" y="0"/>
                </a:lnTo>
                <a:lnTo>
                  <a:pt x="502" y="0"/>
                </a:lnTo>
                <a:lnTo>
                  <a:pt x="535" y="69"/>
                </a:lnTo>
                <a:lnTo>
                  <a:pt x="0" y="69"/>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35" name="Freeform 211"/>
          <p:cNvSpPr>
            <a:spLocks/>
          </p:cNvSpPr>
          <p:nvPr/>
        </p:nvSpPr>
        <p:spPr bwMode="auto">
          <a:xfrm>
            <a:off x="4579938" y="1524000"/>
            <a:ext cx="844550" cy="209550"/>
          </a:xfrm>
          <a:custGeom>
            <a:avLst/>
            <a:gdLst>
              <a:gd name="T0" fmla="*/ 0 w 532"/>
              <a:gd name="T1" fmla="*/ 2147483646 h 132"/>
              <a:gd name="T2" fmla="*/ 2147483646 w 532"/>
              <a:gd name="T3" fmla="*/ 2147483646 h 132"/>
              <a:gd name="T4" fmla="*/ 2147483646 w 532"/>
              <a:gd name="T5" fmla="*/ 0 h 132"/>
              <a:gd name="T6" fmla="*/ 2147483646 w 532"/>
              <a:gd name="T7" fmla="*/ 0 h 132"/>
              <a:gd name="T8" fmla="*/ 0 w 532"/>
              <a:gd name="T9" fmla="*/ 2147483646 h 132"/>
              <a:gd name="T10" fmla="*/ 0 60000 65536"/>
              <a:gd name="T11" fmla="*/ 0 60000 65536"/>
              <a:gd name="T12" fmla="*/ 0 60000 65536"/>
              <a:gd name="T13" fmla="*/ 0 60000 65536"/>
              <a:gd name="T14" fmla="*/ 0 60000 65536"/>
              <a:gd name="T15" fmla="*/ 0 w 532"/>
              <a:gd name="T16" fmla="*/ 0 h 132"/>
              <a:gd name="T17" fmla="*/ 532 w 532"/>
              <a:gd name="T18" fmla="*/ 132 h 132"/>
            </a:gdLst>
            <a:ahLst/>
            <a:cxnLst>
              <a:cxn ang="T10">
                <a:pos x="T0" y="T1"/>
              </a:cxn>
              <a:cxn ang="T11">
                <a:pos x="T2" y="T3"/>
              </a:cxn>
              <a:cxn ang="T12">
                <a:pos x="T4" y="T5"/>
              </a:cxn>
              <a:cxn ang="T13">
                <a:pos x="T6" y="T7"/>
              </a:cxn>
              <a:cxn ang="T14">
                <a:pos x="T8" y="T9"/>
              </a:cxn>
            </a:cxnLst>
            <a:rect l="T15" t="T16" r="T17" b="T18"/>
            <a:pathLst>
              <a:path w="532" h="132">
                <a:moveTo>
                  <a:pt x="0" y="131"/>
                </a:moveTo>
                <a:lnTo>
                  <a:pt x="398" y="131"/>
                </a:lnTo>
                <a:lnTo>
                  <a:pt x="531" y="0"/>
                </a:lnTo>
                <a:lnTo>
                  <a:pt x="133" y="0"/>
                </a:lnTo>
                <a:lnTo>
                  <a:pt x="0" y="131"/>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36" name="Freeform 212"/>
          <p:cNvSpPr>
            <a:spLocks/>
          </p:cNvSpPr>
          <p:nvPr/>
        </p:nvSpPr>
        <p:spPr bwMode="auto">
          <a:xfrm>
            <a:off x="4416425" y="1524000"/>
            <a:ext cx="373063" cy="319088"/>
          </a:xfrm>
          <a:custGeom>
            <a:avLst/>
            <a:gdLst>
              <a:gd name="T0" fmla="*/ 0 w 235"/>
              <a:gd name="T1" fmla="*/ 2147483646 h 201"/>
              <a:gd name="T2" fmla="*/ 2147483646 w 235"/>
              <a:gd name="T3" fmla="*/ 2147483646 h 201"/>
              <a:gd name="T4" fmla="*/ 2147483646 w 235"/>
              <a:gd name="T5" fmla="*/ 0 h 201"/>
              <a:gd name="T6" fmla="*/ 2147483646 w 235"/>
              <a:gd name="T7" fmla="*/ 0 h 201"/>
              <a:gd name="T8" fmla="*/ 0 w 235"/>
              <a:gd name="T9" fmla="*/ 2147483646 h 201"/>
              <a:gd name="T10" fmla="*/ 0 60000 65536"/>
              <a:gd name="T11" fmla="*/ 0 60000 65536"/>
              <a:gd name="T12" fmla="*/ 0 60000 65536"/>
              <a:gd name="T13" fmla="*/ 0 60000 65536"/>
              <a:gd name="T14" fmla="*/ 0 60000 65536"/>
              <a:gd name="T15" fmla="*/ 0 w 235"/>
              <a:gd name="T16" fmla="*/ 0 h 201"/>
              <a:gd name="T17" fmla="*/ 235 w 235"/>
              <a:gd name="T18" fmla="*/ 201 h 201"/>
            </a:gdLst>
            <a:ahLst/>
            <a:cxnLst>
              <a:cxn ang="T10">
                <a:pos x="T0" y="T1"/>
              </a:cxn>
              <a:cxn ang="T11">
                <a:pos x="T2" y="T3"/>
              </a:cxn>
              <a:cxn ang="T12">
                <a:pos x="T4" y="T5"/>
              </a:cxn>
              <a:cxn ang="T13">
                <a:pos x="T6" y="T7"/>
              </a:cxn>
              <a:cxn ang="T14">
                <a:pos x="T8" y="T9"/>
              </a:cxn>
            </a:cxnLst>
            <a:rect l="T15" t="T16" r="T17" b="T18"/>
            <a:pathLst>
              <a:path w="235" h="201">
                <a:moveTo>
                  <a:pt x="0" y="200"/>
                </a:moveTo>
                <a:lnTo>
                  <a:pt x="100" y="133"/>
                </a:lnTo>
                <a:lnTo>
                  <a:pt x="234" y="0"/>
                </a:lnTo>
                <a:lnTo>
                  <a:pt x="201" y="0"/>
                </a:lnTo>
                <a:lnTo>
                  <a:pt x="0" y="200"/>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37" name="Freeform 213"/>
          <p:cNvSpPr>
            <a:spLocks/>
          </p:cNvSpPr>
          <p:nvPr/>
        </p:nvSpPr>
        <p:spPr bwMode="auto">
          <a:xfrm>
            <a:off x="5210175" y="1524000"/>
            <a:ext cx="373063" cy="319088"/>
          </a:xfrm>
          <a:custGeom>
            <a:avLst/>
            <a:gdLst>
              <a:gd name="T0" fmla="*/ 2147483646 w 235"/>
              <a:gd name="T1" fmla="*/ 2147483646 h 201"/>
              <a:gd name="T2" fmla="*/ 0 w 235"/>
              <a:gd name="T3" fmla="*/ 2147483646 h 201"/>
              <a:gd name="T4" fmla="*/ 2147483646 w 235"/>
              <a:gd name="T5" fmla="*/ 0 h 201"/>
              <a:gd name="T6" fmla="*/ 2147483646 w 235"/>
              <a:gd name="T7" fmla="*/ 0 h 201"/>
              <a:gd name="T8" fmla="*/ 2147483646 w 235"/>
              <a:gd name="T9" fmla="*/ 2147483646 h 201"/>
              <a:gd name="T10" fmla="*/ 0 60000 65536"/>
              <a:gd name="T11" fmla="*/ 0 60000 65536"/>
              <a:gd name="T12" fmla="*/ 0 60000 65536"/>
              <a:gd name="T13" fmla="*/ 0 60000 65536"/>
              <a:gd name="T14" fmla="*/ 0 60000 65536"/>
              <a:gd name="T15" fmla="*/ 0 w 235"/>
              <a:gd name="T16" fmla="*/ 0 h 201"/>
              <a:gd name="T17" fmla="*/ 235 w 235"/>
              <a:gd name="T18" fmla="*/ 201 h 201"/>
            </a:gdLst>
            <a:ahLst/>
            <a:cxnLst>
              <a:cxn ang="T10">
                <a:pos x="T0" y="T1"/>
              </a:cxn>
              <a:cxn ang="T11">
                <a:pos x="T2" y="T3"/>
              </a:cxn>
              <a:cxn ang="T12">
                <a:pos x="T4" y="T5"/>
              </a:cxn>
              <a:cxn ang="T13">
                <a:pos x="T6" y="T7"/>
              </a:cxn>
              <a:cxn ang="T14">
                <a:pos x="T8" y="T9"/>
              </a:cxn>
            </a:cxnLst>
            <a:rect l="T15" t="T16" r="T17" b="T18"/>
            <a:pathLst>
              <a:path w="235" h="201">
                <a:moveTo>
                  <a:pt x="33" y="200"/>
                </a:moveTo>
                <a:lnTo>
                  <a:pt x="0" y="133"/>
                </a:lnTo>
                <a:lnTo>
                  <a:pt x="134" y="0"/>
                </a:lnTo>
                <a:lnTo>
                  <a:pt x="234" y="0"/>
                </a:lnTo>
                <a:lnTo>
                  <a:pt x="33" y="200"/>
                </a:lnTo>
              </a:path>
            </a:pathLst>
          </a:custGeom>
          <a:solidFill>
            <a:srgbClr val="3365F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38" name="Freeform 214"/>
          <p:cNvSpPr>
            <a:spLocks/>
          </p:cNvSpPr>
          <p:nvPr/>
        </p:nvSpPr>
        <p:spPr bwMode="auto">
          <a:xfrm>
            <a:off x="4416425" y="1731963"/>
            <a:ext cx="849313" cy="111125"/>
          </a:xfrm>
          <a:custGeom>
            <a:avLst/>
            <a:gdLst>
              <a:gd name="T0" fmla="*/ 0 w 535"/>
              <a:gd name="T1" fmla="*/ 2147483646 h 70"/>
              <a:gd name="T2" fmla="*/ 2147483646 w 535"/>
              <a:gd name="T3" fmla="*/ 0 h 70"/>
              <a:gd name="T4" fmla="*/ 2147483646 w 535"/>
              <a:gd name="T5" fmla="*/ 0 h 70"/>
              <a:gd name="T6" fmla="*/ 2147483646 w 535"/>
              <a:gd name="T7" fmla="*/ 2147483646 h 70"/>
              <a:gd name="T8" fmla="*/ 0 w 535"/>
              <a:gd name="T9" fmla="*/ 2147483646 h 70"/>
              <a:gd name="T10" fmla="*/ 0 60000 65536"/>
              <a:gd name="T11" fmla="*/ 0 60000 65536"/>
              <a:gd name="T12" fmla="*/ 0 60000 65536"/>
              <a:gd name="T13" fmla="*/ 0 60000 65536"/>
              <a:gd name="T14" fmla="*/ 0 60000 65536"/>
              <a:gd name="T15" fmla="*/ 0 w 535"/>
              <a:gd name="T16" fmla="*/ 0 h 70"/>
              <a:gd name="T17" fmla="*/ 535 w 535"/>
              <a:gd name="T18" fmla="*/ 70 h 70"/>
            </a:gdLst>
            <a:ahLst/>
            <a:cxnLst>
              <a:cxn ang="T10">
                <a:pos x="T0" y="T1"/>
              </a:cxn>
              <a:cxn ang="T11">
                <a:pos x="T2" y="T3"/>
              </a:cxn>
              <a:cxn ang="T12">
                <a:pos x="T4" y="T5"/>
              </a:cxn>
              <a:cxn ang="T13">
                <a:pos x="T6" y="T7"/>
              </a:cxn>
              <a:cxn ang="T14">
                <a:pos x="T8" y="T9"/>
              </a:cxn>
            </a:cxnLst>
            <a:rect l="T15" t="T16" r="T17" b="T18"/>
            <a:pathLst>
              <a:path w="535" h="70">
                <a:moveTo>
                  <a:pt x="0" y="69"/>
                </a:moveTo>
                <a:lnTo>
                  <a:pt x="100" y="0"/>
                </a:lnTo>
                <a:lnTo>
                  <a:pt x="501" y="0"/>
                </a:lnTo>
                <a:lnTo>
                  <a:pt x="534" y="69"/>
                </a:lnTo>
                <a:lnTo>
                  <a:pt x="0" y="69"/>
                </a:lnTo>
              </a:path>
            </a:pathLst>
          </a:custGeom>
          <a:solidFill>
            <a:srgbClr val="618FFD"/>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39" name="Freeform 215"/>
          <p:cNvSpPr>
            <a:spLocks/>
          </p:cNvSpPr>
          <p:nvPr/>
        </p:nvSpPr>
        <p:spPr bwMode="auto">
          <a:xfrm>
            <a:off x="5494338" y="3313113"/>
            <a:ext cx="849312" cy="849312"/>
          </a:xfrm>
          <a:custGeom>
            <a:avLst/>
            <a:gdLst>
              <a:gd name="T0" fmla="*/ 0 w 535"/>
              <a:gd name="T1" fmla="*/ 2147483646 h 535"/>
              <a:gd name="T2" fmla="*/ 2147483646 w 535"/>
              <a:gd name="T3" fmla="*/ 0 h 535"/>
              <a:gd name="T4" fmla="*/ 0 w 535"/>
              <a:gd name="T5" fmla="*/ 0 h 535"/>
              <a:gd name="T6" fmla="*/ 0 w 535"/>
              <a:gd name="T7" fmla="*/ 2147483646 h 535"/>
              <a:gd name="T8" fmla="*/ 0 60000 65536"/>
              <a:gd name="T9" fmla="*/ 0 60000 65536"/>
              <a:gd name="T10" fmla="*/ 0 60000 65536"/>
              <a:gd name="T11" fmla="*/ 0 60000 65536"/>
              <a:gd name="T12" fmla="*/ 0 w 535"/>
              <a:gd name="T13" fmla="*/ 0 h 535"/>
              <a:gd name="T14" fmla="*/ 535 w 535"/>
              <a:gd name="T15" fmla="*/ 535 h 535"/>
            </a:gdLst>
            <a:ahLst/>
            <a:cxnLst>
              <a:cxn ang="T8">
                <a:pos x="T0" y="T1"/>
              </a:cxn>
              <a:cxn ang="T9">
                <a:pos x="T2" y="T3"/>
              </a:cxn>
              <a:cxn ang="T10">
                <a:pos x="T4" y="T5"/>
              </a:cxn>
              <a:cxn ang="T11">
                <a:pos x="T6" y="T7"/>
              </a:cxn>
            </a:cxnLst>
            <a:rect l="T12" t="T13" r="T14" b="T15"/>
            <a:pathLst>
              <a:path w="535" h="535">
                <a:moveTo>
                  <a:pt x="0" y="534"/>
                </a:moveTo>
                <a:lnTo>
                  <a:pt x="534" y="0"/>
                </a:lnTo>
                <a:lnTo>
                  <a:pt x="0" y="0"/>
                </a:lnTo>
                <a:lnTo>
                  <a:pt x="0" y="534"/>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40" name="Rectangle 216"/>
          <p:cNvSpPr>
            <a:spLocks noChangeArrowheads="1"/>
          </p:cNvSpPr>
          <p:nvPr/>
        </p:nvSpPr>
        <p:spPr bwMode="auto">
          <a:xfrm>
            <a:off x="5562600" y="3429000"/>
            <a:ext cx="639763" cy="635000"/>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441" name="Freeform 217"/>
          <p:cNvSpPr>
            <a:spLocks/>
          </p:cNvSpPr>
          <p:nvPr/>
        </p:nvSpPr>
        <p:spPr bwMode="auto">
          <a:xfrm>
            <a:off x="4635500" y="3313113"/>
            <a:ext cx="849313" cy="849312"/>
          </a:xfrm>
          <a:custGeom>
            <a:avLst/>
            <a:gdLst>
              <a:gd name="T0" fmla="*/ 2147483646 w 535"/>
              <a:gd name="T1" fmla="*/ 0 h 535"/>
              <a:gd name="T2" fmla="*/ 0 w 535"/>
              <a:gd name="T3" fmla="*/ 2147483646 h 535"/>
              <a:gd name="T4" fmla="*/ 2147483646 w 535"/>
              <a:gd name="T5" fmla="*/ 2147483646 h 535"/>
              <a:gd name="T6" fmla="*/ 2147483646 w 535"/>
              <a:gd name="T7" fmla="*/ 0 h 535"/>
              <a:gd name="T8" fmla="*/ 0 60000 65536"/>
              <a:gd name="T9" fmla="*/ 0 60000 65536"/>
              <a:gd name="T10" fmla="*/ 0 60000 65536"/>
              <a:gd name="T11" fmla="*/ 0 60000 65536"/>
              <a:gd name="T12" fmla="*/ 0 w 535"/>
              <a:gd name="T13" fmla="*/ 0 h 535"/>
              <a:gd name="T14" fmla="*/ 535 w 535"/>
              <a:gd name="T15" fmla="*/ 535 h 535"/>
            </a:gdLst>
            <a:ahLst/>
            <a:cxnLst>
              <a:cxn ang="T8">
                <a:pos x="T0" y="T1"/>
              </a:cxn>
              <a:cxn ang="T9">
                <a:pos x="T2" y="T3"/>
              </a:cxn>
              <a:cxn ang="T10">
                <a:pos x="T4" y="T5"/>
              </a:cxn>
              <a:cxn ang="T11">
                <a:pos x="T6" y="T7"/>
              </a:cxn>
            </a:cxnLst>
            <a:rect l="T12" t="T13" r="T14" b="T15"/>
            <a:pathLst>
              <a:path w="535" h="535">
                <a:moveTo>
                  <a:pt x="534" y="0"/>
                </a:moveTo>
                <a:lnTo>
                  <a:pt x="0" y="534"/>
                </a:lnTo>
                <a:lnTo>
                  <a:pt x="534" y="534"/>
                </a:lnTo>
                <a:lnTo>
                  <a:pt x="534" y="0"/>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42" name="Freeform 218"/>
          <p:cNvSpPr>
            <a:spLocks/>
          </p:cNvSpPr>
          <p:nvPr/>
        </p:nvSpPr>
        <p:spPr bwMode="auto">
          <a:xfrm>
            <a:off x="4635500" y="3313113"/>
            <a:ext cx="849313" cy="849312"/>
          </a:xfrm>
          <a:custGeom>
            <a:avLst/>
            <a:gdLst>
              <a:gd name="T0" fmla="*/ 0 w 535"/>
              <a:gd name="T1" fmla="*/ 2147483646 h 535"/>
              <a:gd name="T2" fmla="*/ 2147483646 w 535"/>
              <a:gd name="T3" fmla="*/ 0 h 535"/>
              <a:gd name="T4" fmla="*/ 0 w 535"/>
              <a:gd name="T5" fmla="*/ 0 h 535"/>
              <a:gd name="T6" fmla="*/ 0 w 535"/>
              <a:gd name="T7" fmla="*/ 2147483646 h 535"/>
              <a:gd name="T8" fmla="*/ 0 60000 65536"/>
              <a:gd name="T9" fmla="*/ 0 60000 65536"/>
              <a:gd name="T10" fmla="*/ 0 60000 65536"/>
              <a:gd name="T11" fmla="*/ 0 60000 65536"/>
              <a:gd name="T12" fmla="*/ 0 w 535"/>
              <a:gd name="T13" fmla="*/ 0 h 535"/>
              <a:gd name="T14" fmla="*/ 535 w 535"/>
              <a:gd name="T15" fmla="*/ 535 h 535"/>
            </a:gdLst>
            <a:ahLst/>
            <a:cxnLst>
              <a:cxn ang="T8">
                <a:pos x="T0" y="T1"/>
              </a:cxn>
              <a:cxn ang="T9">
                <a:pos x="T2" y="T3"/>
              </a:cxn>
              <a:cxn ang="T10">
                <a:pos x="T4" y="T5"/>
              </a:cxn>
              <a:cxn ang="T11">
                <a:pos x="T6" y="T7"/>
              </a:cxn>
            </a:cxnLst>
            <a:rect l="T12" t="T13" r="T14" b="T15"/>
            <a:pathLst>
              <a:path w="535" h="535">
                <a:moveTo>
                  <a:pt x="0" y="534"/>
                </a:moveTo>
                <a:lnTo>
                  <a:pt x="534" y="0"/>
                </a:lnTo>
                <a:lnTo>
                  <a:pt x="0" y="0"/>
                </a:lnTo>
                <a:lnTo>
                  <a:pt x="0" y="534"/>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43" name="Rectangle 219"/>
          <p:cNvSpPr>
            <a:spLocks noChangeArrowheads="1"/>
          </p:cNvSpPr>
          <p:nvPr/>
        </p:nvSpPr>
        <p:spPr bwMode="auto">
          <a:xfrm>
            <a:off x="4738688" y="3411538"/>
            <a:ext cx="635000" cy="635000"/>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444" name="Freeform 220"/>
          <p:cNvSpPr>
            <a:spLocks/>
          </p:cNvSpPr>
          <p:nvPr/>
        </p:nvSpPr>
        <p:spPr bwMode="auto">
          <a:xfrm>
            <a:off x="3781425" y="3313113"/>
            <a:ext cx="849313" cy="849312"/>
          </a:xfrm>
          <a:custGeom>
            <a:avLst/>
            <a:gdLst>
              <a:gd name="T0" fmla="*/ 2147483646 w 535"/>
              <a:gd name="T1" fmla="*/ 0 h 535"/>
              <a:gd name="T2" fmla="*/ 0 w 535"/>
              <a:gd name="T3" fmla="*/ 2147483646 h 535"/>
              <a:gd name="T4" fmla="*/ 2147483646 w 535"/>
              <a:gd name="T5" fmla="*/ 2147483646 h 535"/>
              <a:gd name="T6" fmla="*/ 2147483646 w 535"/>
              <a:gd name="T7" fmla="*/ 0 h 535"/>
              <a:gd name="T8" fmla="*/ 0 60000 65536"/>
              <a:gd name="T9" fmla="*/ 0 60000 65536"/>
              <a:gd name="T10" fmla="*/ 0 60000 65536"/>
              <a:gd name="T11" fmla="*/ 0 60000 65536"/>
              <a:gd name="T12" fmla="*/ 0 w 535"/>
              <a:gd name="T13" fmla="*/ 0 h 535"/>
              <a:gd name="T14" fmla="*/ 535 w 535"/>
              <a:gd name="T15" fmla="*/ 535 h 535"/>
            </a:gdLst>
            <a:ahLst/>
            <a:cxnLst>
              <a:cxn ang="T8">
                <a:pos x="T0" y="T1"/>
              </a:cxn>
              <a:cxn ang="T9">
                <a:pos x="T2" y="T3"/>
              </a:cxn>
              <a:cxn ang="T10">
                <a:pos x="T4" y="T5"/>
              </a:cxn>
              <a:cxn ang="T11">
                <a:pos x="T6" y="T7"/>
              </a:cxn>
            </a:cxnLst>
            <a:rect l="T12" t="T13" r="T14" b="T15"/>
            <a:pathLst>
              <a:path w="535" h="535">
                <a:moveTo>
                  <a:pt x="534" y="0"/>
                </a:moveTo>
                <a:lnTo>
                  <a:pt x="0" y="534"/>
                </a:lnTo>
                <a:lnTo>
                  <a:pt x="534" y="534"/>
                </a:lnTo>
                <a:lnTo>
                  <a:pt x="534" y="0"/>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45" name="Freeform 221"/>
          <p:cNvSpPr>
            <a:spLocks/>
          </p:cNvSpPr>
          <p:nvPr/>
        </p:nvSpPr>
        <p:spPr bwMode="auto">
          <a:xfrm>
            <a:off x="3781425" y="3313113"/>
            <a:ext cx="849313" cy="849312"/>
          </a:xfrm>
          <a:custGeom>
            <a:avLst/>
            <a:gdLst>
              <a:gd name="T0" fmla="*/ 0 w 535"/>
              <a:gd name="T1" fmla="*/ 2147483646 h 535"/>
              <a:gd name="T2" fmla="*/ 2147483646 w 535"/>
              <a:gd name="T3" fmla="*/ 0 h 535"/>
              <a:gd name="T4" fmla="*/ 0 w 535"/>
              <a:gd name="T5" fmla="*/ 0 h 535"/>
              <a:gd name="T6" fmla="*/ 0 w 535"/>
              <a:gd name="T7" fmla="*/ 2147483646 h 535"/>
              <a:gd name="T8" fmla="*/ 0 60000 65536"/>
              <a:gd name="T9" fmla="*/ 0 60000 65536"/>
              <a:gd name="T10" fmla="*/ 0 60000 65536"/>
              <a:gd name="T11" fmla="*/ 0 60000 65536"/>
              <a:gd name="T12" fmla="*/ 0 w 535"/>
              <a:gd name="T13" fmla="*/ 0 h 535"/>
              <a:gd name="T14" fmla="*/ 535 w 535"/>
              <a:gd name="T15" fmla="*/ 535 h 535"/>
            </a:gdLst>
            <a:ahLst/>
            <a:cxnLst>
              <a:cxn ang="T8">
                <a:pos x="T0" y="T1"/>
              </a:cxn>
              <a:cxn ang="T9">
                <a:pos x="T2" y="T3"/>
              </a:cxn>
              <a:cxn ang="T10">
                <a:pos x="T4" y="T5"/>
              </a:cxn>
              <a:cxn ang="T11">
                <a:pos x="T6" y="T7"/>
              </a:cxn>
            </a:cxnLst>
            <a:rect l="T12" t="T13" r="T14" b="T15"/>
            <a:pathLst>
              <a:path w="535" h="535">
                <a:moveTo>
                  <a:pt x="0" y="534"/>
                </a:moveTo>
                <a:lnTo>
                  <a:pt x="534" y="0"/>
                </a:lnTo>
                <a:lnTo>
                  <a:pt x="0" y="0"/>
                </a:lnTo>
                <a:lnTo>
                  <a:pt x="0" y="534"/>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46" name="Rectangle 222"/>
          <p:cNvSpPr>
            <a:spLocks noChangeArrowheads="1"/>
          </p:cNvSpPr>
          <p:nvPr/>
        </p:nvSpPr>
        <p:spPr bwMode="auto">
          <a:xfrm>
            <a:off x="3879850" y="3411538"/>
            <a:ext cx="639763" cy="635000"/>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447" name="Freeform 223"/>
          <p:cNvSpPr>
            <a:spLocks/>
          </p:cNvSpPr>
          <p:nvPr/>
        </p:nvSpPr>
        <p:spPr bwMode="auto">
          <a:xfrm>
            <a:off x="5478463" y="2465388"/>
            <a:ext cx="849312" cy="842962"/>
          </a:xfrm>
          <a:custGeom>
            <a:avLst/>
            <a:gdLst>
              <a:gd name="T0" fmla="*/ 2147483646 w 535"/>
              <a:gd name="T1" fmla="*/ 0 h 531"/>
              <a:gd name="T2" fmla="*/ 0 w 535"/>
              <a:gd name="T3" fmla="*/ 2147483646 h 531"/>
              <a:gd name="T4" fmla="*/ 2147483646 w 535"/>
              <a:gd name="T5" fmla="*/ 2147483646 h 531"/>
              <a:gd name="T6" fmla="*/ 2147483646 w 535"/>
              <a:gd name="T7" fmla="*/ 0 h 531"/>
              <a:gd name="T8" fmla="*/ 0 60000 65536"/>
              <a:gd name="T9" fmla="*/ 0 60000 65536"/>
              <a:gd name="T10" fmla="*/ 0 60000 65536"/>
              <a:gd name="T11" fmla="*/ 0 60000 65536"/>
              <a:gd name="T12" fmla="*/ 0 w 535"/>
              <a:gd name="T13" fmla="*/ 0 h 531"/>
              <a:gd name="T14" fmla="*/ 535 w 535"/>
              <a:gd name="T15" fmla="*/ 531 h 531"/>
            </a:gdLst>
            <a:ahLst/>
            <a:cxnLst>
              <a:cxn ang="T8">
                <a:pos x="T0" y="T1"/>
              </a:cxn>
              <a:cxn ang="T9">
                <a:pos x="T2" y="T3"/>
              </a:cxn>
              <a:cxn ang="T10">
                <a:pos x="T4" y="T5"/>
              </a:cxn>
              <a:cxn ang="T11">
                <a:pos x="T6" y="T7"/>
              </a:cxn>
            </a:cxnLst>
            <a:rect l="T12" t="T13" r="T14" b="T15"/>
            <a:pathLst>
              <a:path w="535" h="531">
                <a:moveTo>
                  <a:pt x="534" y="0"/>
                </a:moveTo>
                <a:lnTo>
                  <a:pt x="0" y="530"/>
                </a:lnTo>
                <a:lnTo>
                  <a:pt x="534" y="530"/>
                </a:lnTo>
                <a:lnTo>
                  <a:pt x="534" y="0"/>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48" name="Freeform 224"/>
          <p:cNvSpPr>
            <a:spLocks/>
          </p:cNvSpPr>
          <p:nvPr/>
        </p:nvSpPr>
        <p:spPr bwMode="auto">
          <a:xfrm>
            <a:off x="5478463" y="2465388"/>
            <a:ext cx="849312" cy="842962"/>
          </a:xfrm>
          <a:custGeom>
            <a:avLst/>
            <a:gdLst>
              <a:gd name="T0" fmla="*/ 0 w 535"/>
              <a:gd name="T1" fmla="*/ 2147483646 h 531"/>
              <a:gd name="T2" fmla="*/ 2147483646 w 535"/>
              <a:gd name="T3" fmla="*/ 0 h 531"/>
              <a:gd name="T4" fmla="*/ 0 w 535"/>
              <a:gd name="T5" fmla="*/ 0 h 531"/>
              <a:gd name="T6" fmla="*/ 0 w 535"/>
              <a:gd name="T7" fmla="*/ 2147483646 h 531"/>
              <a:gd name="T8" fmla="*/ 0 60000 65536"/>
              <a:gd name="T9" fmla="*/ 0 60000 65536"/>
              <a:gd name="T10" fmla="*/ 0 60000 65536"/>
              <a:gd name="T11" fmla="*/ 0 60000 65536"/>
              <a:gd name="T12" fmla="*/ 0 w 535"/>
              <a:gd name="T13" fmla="*/ 0 h 531"/>
              <a:gd name="T14" fmla="*/ 535 w 535"/>
              <a:gd name="T15" fmla="*/ 531 h 531"/>
            </a:gdLst>
            <a:ahLst/>
            <a:cxnLst>
              <a:cxn ang="T8">
                <a:pos x="T0" y="T1"/>
              </a:cxn>
              <a:cxn ang="T9">
                <a:pos x="T2" y="T3"/>
              </a:cxn>
              <a:cxn ang="T10">
                <a:pos x="T4" y="T5"/>
              </a:cxn>
              <a:cxn ang="T11">
                <a:pos x="T6" y="T7"/>
              </a:cxn>
            </a:cxnLst>
            <a:rect l="T12" t="T13" r="T14" b="T15"/>
            <a:pathLst>
              <a:path w="535" h="531">
                <a:moveTo>
                  <a:pt x="0" y="530"/>
                </a:moveTo>
                <a:lnTo>
                  <a:pt x="534" y="0"/>
                </a:lnTo>
                <a:lnTo>
                  <a:pt x="0" y="0"/>
                </a:lnTo>
                <a:lnTo>
                  <a:pt x="0" y="530"/>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49" name="Rectangle 225"/>
          <p:cNvSpPr>
            <a:spLocks noChangeArrowheads="1"/>
          </p:cNvSpPr>
          <p:nvPr/>
        </p:nvSpPr>
        <p:spPr bwMode="auto">
          <a:xfrm>
            <a:off x="5576888" y="2568575"/>
            <a:ext cx="635000" cy="628650"/>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450" name="Freeform 226"/>
          <p:cNvSpPr>
            <a:spLocks/>
          </p:cNvSpPr>
          <p:nvPr/>
        </p:nvSpPr>
        <p:spPr bwMode="auto">
          <a:xfrm>
            <a:off x="4629150" y="2465388"/>
            <a:ext cx="850900" cy="842962"/>
          </a:xfrm>
          <a:custGeom>
            <a:avLst/>
            <a:gdLst>
              <a:gd name="T0" fmla="*/ 2147483646 w 536"/>
              <a:gd name="T1" fmla="*/ 0 h 531"/>
              <a:gd name="T2" fmla="*/ 0 w 536"/>
              <a:gd name="T3" fmla="*/ 2147483646 h 531"/>
              <a:gd name="T4" fmla="*/ 2147483646 w 536"/>
              <a:gd name="T5" fmla="*/ 2147483646 h 531"/>
              <a:gd name="T6" fmla="*/ 2147483646 w 536"/>
              <a:gd name="T7" fmla="*/ 0 h 531"/>
              <a:gd name="T8" fmla="*/ 0 60000 65536"/>
              <a:gd name="T9" fmla="*/ 0 60000 65536"/>
              <a:gd name="T10" fmla="*/ 0 60000 65536"/>
              <a:gd name="T11" fmla="*/ 0 60000 65536"/>
              <a:gd name="T12" fmla="*/ 0 w 536"/>
              <a:gd name="T13" fmla="*/ 0 h 531"/>
              <a:gd name="T14" fmla="*/ 536 w 536"/>
              <a:gd name="T15" fmla="*/ 531 h 531"/>
            </a:gdLst>
            <a:ahLst/>
            <a:cxnLst>
              <a:cxn ang="T8">
                <a:pos x="T0" y="T1"/>
              </a:cxn>
              <a:cxn ang="T9">
                <a:pos x="T2" y="T3"/>
              </a:cxn>
              <a:cxn ang="T10">
                <a:pos x="T4" y="T5"/>
              </a:cxn>
              <a:cxn ang="T11">
                <a:pos x="T6" y="T7"/>
              </a:cxn>
            </a:cxnLst>
            <a:rect l="T12" t="T13" r="T14" b="T15"/>
            <a:pathLst>
              <a:path w="536" h="531">
                <a:moveTo>
                  <a:pt x="535" y="0"/>
                </a:moveTo>
                <a:lnTo>
                  <a:pt x="0" y="530"/>
                </a:lnTo>
                <a:lnTo>
                  <a:pt x="535" y="530"/>
                </a:lnTo>
                <a:lnTo>
                  <a:pt x="535" y="0"/>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51" name="Freeform 227"/>
          <p:cNvSpPr>
            <a:spLocks/>
          </p:cNvSpPr>
          <p:nvPr/>
        </p:nvSpPr>
        <p:spPr bwMode="auto">
          <a:xfrm>
            <a:off x="4629150" y="2465388"/>
            <a:ext cx="850900" cy="842962"/>
          </a:xfrm>
          <a:custGeom>
            <a:avLst/>
            <a:gdLst>
              <a:gd name="T0" fmla="*/ 0 w 536"/>
              <a:gd name="T1" fmla="*/ 2147483646 h 531"/>
              <a:gd name="T2" fmla="*/ 2147483646 w 536"/>
              <a:gd name="T3" fmla="*/ 0 h 531"/>
              <a:gd name="T4" fmla="*/ 0 w 536"/>
              <a:gd name="T5" fmla="*/ 0 h 531"/>
              <a:gd name="T6" fmla="*/ 0 w 536"/>
              <a:gd name="T7" fmla="*/ 2147483646 h 531"/>
              <a:gd name="T8" fmla="*/ 0 60000 65536"/>
              <a:gd name="T9" fmla="*/ 0 60000 65536"/>
              <a:gd name="T10" fmla="*/ 0 60000 65536"/>
              <a:gd name="T11" fmla="*/ 0 60000 65536"/>
              <a:gd name="T12" fmla="*/ 0 w 536"/>
              <a:gd name="T13" fmla="*/ 0 h 531"/>
              <a:gd name="T14" fmla="*/ 536 w 536"/>
              <a:gd name="T15" fmla="*/ 531 h 531"/>
            </a:gdLst>
            <a:ahLst/>
            <a:cxnLst>
              <a:cxn ang="T8">
                <a:pos x="T0" y="T1"/>
              </a:cxn>
              <a:cxn ang="T9">
                <a:pos x="T2" y="T3"/>
              </a:cxn>
              <a:cxn ang="T10">
                <a:pos x="T4" y="T5"/>
              </a:cxn>
              <a:cxn ang="T11">
                <a:pos x="T6" y="T7"/>
              </a:cxn>
            </a:cxnLst>
            <a:rect l="T12" t="T13" r="T14" b="T15"/>
            <a:pathLst>
              <a:path w="536" h="531">
                <a:moveTo>
                  <a:pt x="0" y="530"/>
                </a:moveTo>
                <a:lnTo>
                  <a:pt x="535" y="0"/>
                </a:lnTo>
                <a:lnTo>
                  <a:pt x="0" y="0"/>
                </a:lnTo>
                <a:lnTo>
                  <a:pt x="0" y="530"/>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52" name="Rectangle 228"/>
          <p:cNvSpPr>
            <a:spLocks noChangeArrowheads="1"/>
          </p:cNvSpPr>
          <p:nvPr/>
        </p:nvSpPr>
        <p:spPr bwMode="auto">
          <a:xfrm>
            <a:off x="4727575" y="2568575"/>
            <a:ext cx="635000" cy="628650"/>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453" name="Freeform 229"/>
          <p:cNvSpPr>
            <a:spLocks/>
          </p:cNvSpPr>
          <p:nvPr/>
        </p:nvSpPr>
        <p:spPr bwMode="auto">
          <a:xfrm>
            <a:off x="3781425" y="2465388"/>
            <a:ext cx="849313" cy="842962"/>
          </a:xfrm>
          <a:custGeom>
            <a:avLst/>
            <a:gdLst>
              <a:gd name="T0" fmla="*/ 2147483646 w 535"/>
              <a:gd name="T1" fmla="*/ 0 h 531"/>
              <a:gd name="T2" fmla="*/ 0 w 535"/>
              <a:gd name="T3" fmla="*/ 2147483646 h 531"/>
              <a:gd name="T4" fmla="*/ 2147483646 w 535"/>
              <a:gd name="T5" fmla="*/ 2147483646 h 531"/>
              <a:gd name="T6" fmla="*/ 2147483646 w 535"/>
              <a:gd name="T7" fmla="*/ 0 h 531"/>
              <a:gd name="T8" fmla="*/ 0 60000 65536"/>
              <a:gd name="T9" fmla="*/ 0 60000 65536"/>
              <a:gd name="T10" fmla="*/ 0 60000 65536"/>
              <a:gd name="T11" fmla="*/ 0 60000 65536"/>
              <a:gd name="T12" fmla="*/ 0 w 535"/>
              <a:gd name="T13" fmla="*/ 0 h 531"/>
              <a:gd name="T14" fmla="*/ 535 w 535"/>
              <a:gd name="T15" fmla="*/ 531 h 531"/>
            </a:gdLst>
            <a:ahLst/>
            <a:cxnLst>
              <a:cxn ang="T8">
                <a:pos x="T0" y="T1"/>
              </a:cxn>
              <a:cxn ang="T9">
                <a:pos x="T2" y="T3"/>
              </a:cxn>
              <a:cxn ang="T10">
                <a:pos x="T4" y="T5"/>
              </a:cxn>
              <a:cxn ang="T11">
                <a:pos x="T6" y="T7"/>
              </a:cxn>
            </a:cxnLst>
            <a:rect l="T12" t="T13" r="T14" b="T15"/>
            <a:pathLst>
              <a:path w="535" h="531">
                <a:moveTo>
                  <a:pt x="534" y="0"/>
                </a:moveTo>
                <a:lnTo>
                  <a:pt x="0" y="530"/>
                </a:lnTo>
                <a:lnTo>
                  <a:pt x="534" y="530"/>
                </a:lnTo>
                <a:lnTo>
                  <a:pt x="534" y="0"/>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54" name="Freeform 230"/>
          <p:cNvSpPr>
            <a:spLocks/>
          </p:cNvSpPr>
          <p:nvPr/>
        </p:nvSpPr>
        <p:spPr bwMode="auto">
          <a:xfrm>
            <a:off x="3781425" y="2465388"/>
            <a:ext cx="849313" cy="842962"/>
          </a:xfrm>
          <a:custGeom>
            <a:avLst/>
            <a:gdLst>
              <a:gd name="T0" fmla="*/ 0 w 535"/>
              <a:gd name="T1" fmla="*/ 2147483646 h 531"/>
              <a:gd name="T2" fmla="*/ 2147483646 w 535"/>
              <a:gd name="T3" fmla="*/ 0 h 531"/>
              <a:gd name="T4" fmla="*/ 0 w 535"/>
              <a:gd name="T5" fmla="*/ 0 h 531"/>
              <a:gd name="T6" fmla="*/ 0 w 535"/>
              <a:gd name="T7" fmla="*/ 2147483646 h 531"/>
              <a:gd name="T8" fmla="*/ 0 60000 65536"/>
              <a:gd name="T9" fmla="*/ 0 60000 65536"/>
              <a:gd name="T10" fmla="*/ 0 60000 65536"/>
              <a:gd name="T11" fmla="*/ 0 60000 65536"/>
              <a:gd name="T12" fmla="*/ 0 w 535"/>
              <a:gd name="T13" fmla="*/ 0 h 531"/>
              <a:gd name="T14" fmla="*/ 535 w 535"/>
              <a:gd name="T15" fmla="*/ 531 h 531"/>
            </a:gdLst>
            <a:ahLst/>
            <a:cxnLst>
              <a:cxn ang="T8">
                <a:pos x="T0" y="T1"/>
              </a:cxn>
              <a:cxn ang="T9">
                <a:pos x="T2" y="T3"/>
              </a:cxn>
              <a:cxn ang="T10">
                <a:pos x="T4" y="T5"/>
              </a:cxn>
              <a:cxn ang="T11">
                <a:pos x="T6" y="T7"/>
              </a:cxn>
            </a:cxnLst>
            <a:rect l="T12" t="T13" r="T14" b="T15"/>
            <a:pathLst>
              <a:path w="535" h="531">
                <a:moveTo>
                  <a:pt x="0" y="530"/>
                </a:moveTo>
                <a:lnTo>
                  <a:pt x="534" y="0"/>
                </a:lnTo>
                <a:lnTo>
                  <a:pt x="0" y="0"/>
                </a:lnTo>
                <a:lnTo>
                  <a:pt x="0" y="530"/>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55" name="Rectangle 231"/>
          <p:cNvSpPr>
            <a:spLocks noChangeArrowheads="1"/>
          </p:cNvSpPr>
          <p:nvPr/>
        </p:nvSpPr>
        <p:spPr bwMode="auto">
          <a:xfrm>
            <a:off x="3879850" y="2568575"/>
            <a:ext cx="635000" cy="628650"/>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456" name="Freeform 232"/>
          <p:cNvSpPr>
            <a:spLocks/>
          </p:cNvSpPr>
          <p:nvPr/>
        </p:nvSpPr>
        <p:spPr bwMode="auto">
          <a:xfrm>
            <a:off x="3781425" y="4160838"/>
            <a:ext cx="849313" cy="849312"/>
          </a:xfrm>
          <a:custGeom>
            <a:avLst/>
            <a:gdLst>
              <a:gd name="T0" fmla="*/ 2147483646 w 535"/>
              <a:gd name="T1" fmla="*/ 0 h 535"/>
              <a:gd name="T2" fmla="*/ 0 w 535"/>
              <a:gd name="T3" fmla="*/ 2147483646 h 535"/>
              <a:gd name="T4" fmla="*/ 2147483646 w 535"/>
              <a:gd name="T5" fmla="*/ 2147483646 h 535"/>
              <a:gd name="T6" fmla="*/ 2147483646 w 535"/>
              <a:gd name="T7" fmla="*/ 0 h 535"/>
              <a:gd name="T8" fmla="*/ 0 60000 65536"/>
              <a:gd name="T9" fmla="*/ 0 60000 65536"/>
              <a:gd name="T10" fmla="*/ 0 60000 65536"/>
              <a:gd name="T11" fmla="*/ 0 60000 65536"/>
              <a:gd name="T12" fmla="*/ 0 w 535"/>
              <a:gd name="T13" fmla="*/ 0 h 535"/>
              <a:gd name="T14" fmla="*/ 535 w 535"/>
              <a:gd name="T15" fmla="*/ 535 h 535"/>
            </a:gdLst>
            <a:ahLst/>
            <a:cxnLst>
              <a:cxn ang="T8">
                <a:pos x="T0" y="T1"/>
              </a:cxn>
              <a:cxn ang="T9">
                <a:pos x="T2" y="T3"/>
              </a:cxn>
              <a:cxn ang="T10">
                <a:pos x="T4" y="T5"/>
              </a:cxn>
              <a:cxn ang="T11">
                <a:pos x="T6" y="T7"/>
              </a:cxn>
            </a:cxnLst>
            <a:rect l="T12" t="T13" r="T14" b="T15"/>
            <a:pathLst>
              <a:path w="535" h="535">
                <a:moveTo>
                  <a:pt x="534" y="0"/>
                </a:moveTo>
                <a:lnTo>
                  <a:pt x="0" y="534"/>
                </a:lnTo>
                <a:lnTo>
                  <a:pt x="534" y="534"/>
                </a:lnTo>
                <a:lnTo>
                  <a:pt x="534" y="0"/>
                </a:lnTo>
              </a:path>
            </a:pathLst>
          </a:custGeom>
          <a:solidFill>
            <a:schemeClr val="accent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57" name="Freeform 233"/>
          <p:cNvSpPr>
            <a:spLocks/>
          </p:cNvSpPr>
          <p:nvPr/>
        </p:nvSpPr>
        <p:spPr bwMode="auto">
          <a:xfrm>
            <a:off x="3781425" y="4160838"/>
            <a:ext cx="849313" cy="849312"/>
          </a:xfrm>
          <a:custGeom>
            <a:avLst/>
            <a:gdLst>
              <a:gd name="T0" fmla="*/ 0 w 535"/>
              <a:gd name="T1" fmla="*/ 2147483646 h 535"/>
              <a:gd name="T2" fmla="*/ 2147483646 w 535"/>
              <a:gd name="T3" fmla="*/ 0 h 535"/>
              <a:gd name="T4" fmla="*/ 0 w 535"/>
              <a:gd name="T5" fmla="*/ 0 h 535"/>
              <a:gd name="T6" fmla="*/ 0 w 535"/>
              <a:gd name="T7" fmla="*/ 2147483646 h 535"/>
              <a:gd name="T8" fmla="*/ 0 60000 65536"/>
              <a:gd name="T9" fmla="*/ 0 60000 65536"/>
              <a:gd name="T10" fmla="*/ 0 60000 65536"/>
              <a:gd name="T11" fmla="*/ 0 60000 65536"/>
              <a:gd name="T12" fmla="*/ 0 w 535"/>
              <a:gd name="T13" fmla="*/ 0 h 535"/>
              <a:gd name="T14" fmla="*/ 535 w 535"/>
              <a:gd name="T15" fmla="*/ 535 h 535"/>
            </a:gdLst>
            <a:ahLst/>
            <a:cxnLst>
              <a:cxn ang="T8">
                <a:pos x="T0" y="T1"/>
              </a:cxn>
              <a:cxn ang="T9">
                <a:pos x="T2" y="T3"/>
              </a:cxn>
              <a:cxn ang="T10">
                <a:pos x="T4" y="T5"/>
              </a:cxn>
              <a:cxn ang="T11">
                <a:pos x="T6" y="T7"/>
              </a:cxn>
            </a:cxnLst>
            <a:rect l="T12" t="T13" r="T14" b="T15"/>
            <a:pathLst>
              <a:path w="535" h="535">
                <a:moveTo>
                  <a:pt x="0" y="534"/>
                </a:moveTo>
                <a:lnTo>
                  <a:pt x="534" y="0"/>
                </a:lnTo>
                <a:lnTo>
                  <a:pt x="0" y="0"/>
                </a:lnTo>
                <a:lnTo>
                  <a:pt x="0" y="534"/>
                </a:lnTo>
              </a:path>
            </a:pathLst>
          </a:custGeom>
          <a:solidFill>
            <a:srgbClr val="A2C1F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eaLnBrk="0" fontAlgn="base" hangingPunct="0">
              <a:spcBef>
                <a:spcPct val="0"/>
              </a:spcBef>
              <a:spcAft>
                <a:spcPct val="0"/>
              </a:spcAft>
            </a:pPr>
            <a:endParaRPr lang="en-CA">
              <a:solidFill>
                <a:prstClr val="white"/>
              </a:solidFill>
              <a:latin typeface="Arial" panose="020B0604020202020204" pitchFamily="34" charset="0"/>
            </a:endParaRPr>
          </a:p>
        </p:txBody>
      </p:sp>
      <p:sp>
        <p:nvSpPr>
          <p:cNvPr id="52458" name="Rectangle 234"/>
          <p:cNvSpPr>
            <a:spLocks noChangeArrowheads="1"/>
          </p:cNvSpPr>
          <p:nvPr/>
        </p:nvSpPr>
        <p:spPr bwMode="auto">
          <a:xfrm>
            <a:off x="3886200" y="4264025"/>
            <a:ext cx="633413" cy="635000"/>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52459" name="Rectangle 235"/>
          <p:cNvSpPr>
            <a:spLocks noChangeArrowheads="1"/>
          </p:cNvSpPr>
          <p:nvPr/>
        </p:nvSpPr>
        <p:spPr bwMode="auto">
          <a:xfrm>
            <a:off x="3048000" y="3429000"/>
            <a:ext cx="635000" cy="628650"/>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fontAlgn="base">
              <a:spcBef>
                <a:spcPct val="0"/>
              </a:spcBef>
              <a:spcAft>
                <a:spcPct val="0"/>
              </a:spcAft>
              <a:buClrTx/>
              <a:buSzTx/>
              <a:buFontTx/>
              <a:buNone/>
            </a:pPr>
            <a:endParaRPr lang="en-US" altLang="en-US" sz="1800">
              <a:solidFill>
                <a:prstClr val="white"/>
              </a:solidFill>
              <a:latin typeface="Arial" panose="020B0604020202020204" pitchFamily="34" charset="0"/>
            </a:endParaRPr>
          </a:p>
        </p:txBody>
      </p:sp>
      <p:sp>
        <p:nvSpPr>
          <p:cNvPr id="220396" name="Rectangle 236"/>
          <p:cNvSpPr>
            <a:spLocks noGrp="1"/>
          </p:cNvSpPr>
          <p:nvPr>
            <p:ph type="title" idx="4294967295"/>
          </p:nvPr>
        </p:nvSpPr>
        <p:spPr/>
        <p:txBody>
          <a:bodyPr/>
          <a:lstStyle/>
          <a:p>
            <a:pPr>
              <a:defRPr/>
            </a:pPr>
            <a:r>
              <a:rPr lang="en-US" dirty="0" smtClean="0">
                <a:solidFill>
                  <a:srgbClr val="FFC000"/>
                </a:solidFill>
                <a:effectLst>
                  <a:outerShdw blurRad="38100" dist="38100" dir="2700000" algn="tl">
                    <a:srgbClr val="000000">
                      <a:alpha val="43137"/>
                    </a:srgbClr>
                  </a:outerShdw>
                </a:effectLst>
              </a:rPr>
              <a:t>Drill Down, Slice and Dice</a:t>
            </a:r>
          </a:p>
        </p:txBody>
      </p:sp>
    </p:spTree>
    <p:custDataLst>
      <p:tags r:id="rId1"/>
    </p:custDataLst>
    <p:extLst>
      <p:ext uri="{BB962C8B-B14F-4D97-AF65-F5344CB8AC3E}">
        <p14:creationId xmlns:p14="http://schemas.microsoft.com/office/powerpoint/2010/main" val="4193402977"/>
      </p:ext>
    </p:extLst>
  </p:cSld>
  <p:clrMapOvr>
    <a:masterClrMapping/>
  </p:clrMapOvr>
  <p:transition>
    <p:zo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p:cNvSpPr>
          <p:nvPr>
            <p:ph type="title" idx="4294967295"/>
          </p:nvPr>
        </p:nvSpPr>
        <p:spPr/>
        <p:txBody>
          <a:bodyPr/>
          <a:lstStyle/>
          <a:p>
            <a:pPr>
              <a:defRPr/>
            </a:pPr>
            <a:r>
              <a:rPr lang="en-US" dirty="0" smtClean="0">
                <a:solidFill>
                  <a:srgbClr val="FFC000"/>
                </a:solidFill>
                <a:effectLst>
                  <a:outerShdw blurRad="38100" dist="38100" dir="2700000" algn="tl">
                    <a:srgbClr val="000000">
                      <a:alpha val="43137"/>
                    </a:srgbClr>
                  </a:outerShdw>
                </a:effectLst>
              </a:rPr>
              <a:t>Drill Down, Slice and Dice</a:t>
            </a:r>
          </a:p>
        </p:txBody>
      </p:sp>
      <p:graphicFrame>
        <p:nvGraphicFramePr>
          <p:cNvPr id="54275" name="Object 2"/>
          <p:cNvGraphicFramePr>
            <a:graphicFrameLocks noGrp="1" noChangeAspect="1"/>
          </p:cNvGraphicFramePr>
          <p:nvPr>
            <p:ph idx="4294967295"/>
          </p:nvPr>
        </p:nvGraphicFramePr>
        <p:xfrm>
          <a:off x="487363" y="1493838"/>
          <a:ext cx="8261350" cy="4564062"/>
        </p:xfrm>
        <a:graphic>
          <a:graphicData uri="http://schemas.openxmlformats.org/presentationml/2006/ole">
            <mc:AlternateContent xmlns:mc="http://schemas.openxmlformats.org/markup-compatibility/2006">
              <mc:Choice xmlns:v="urn:schemas-microsoft-com:vml" Requires="v">
                <p:oleObj spid="_x0000_s87133" name="iGrafx" r:id="rId4" imgW="6037580" imgH="3201035" progId="iGrafx.Document">
                  <p:embed/>
                </p:oleObj>
              </mc:Choice>
              <mc:Fallback>
                <p:oleObj name="iGrafx" r:id="rId4" imgW="6037580" imgH="3201035" progId="iGrafx.Document">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363" y="1493838"/>
                        <a:ext cx="8261350" cy="456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17961" dir="13500000" algn="ctr" rotWithShape="0">
                                <a:srgbClr val="596D7E"/>
                              </a:outerShdw>
                            </a:effectLst>
                          </a14:hiddenEffects>
                        </a:ext>
                      </a:extLst>
                    </p:spPr>
                  </p:pic>
                </p:oleObj>
              </mc:Fallback>
            </mc:AlternateContent>
          </a:graphicData>
        </a:graphic>
      </p:graphicFrame>
    </p:spTree>
    <p:extLst>
      <p:ext uri="{BB962C8B-B14F-4D97-AF65-F5344CB8AC3E}">
        <p14:creationId xmlns:p14="http://schemas.microsoft.com/office/powerpoint/2010/main" val="1493526404"/>
      </p:ext>
    </p:extLst>
  </p:cSld>
  <p:clrMapOvr>
    <a:masterClrMapping/>
  </p:clrMapOvr>
  <p:transition>
    <p:fade thruBlk="1"/>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lstStyle/>
          <a:p>
            <a:pPr>
              <a:defRPr/>
            </a:pPr>
            <a:r>
              <a:rPr lang="en-US" dirty="0" smtClean="0"/>
              <a:t>Slice</a:t>
            </a:r>
            <a:endParaRPr lang="en-US" dirty="0"/>
          </a:p>
        </p:txBody>
      </p:sp>
      <p:sp>
        <p:nvSpPr>
          <p:cNvPr id="55299" name="Content Placeholder 2"/>
          <p:cNvSpPr>
            <a:spLocks noGrp="1"/>
          </p:cNvSpPr>
          <p:nvPr>
            <p:ph idx="1"/>
          </p:nvPr>
        </p:nvSpPr>
        <p:spPr>
          <a:xfrm>
            <a:off x="457200" y="1524000"/>
            <a:ext cx="8229600" cy="4525963"/>
          </a:xfrm>
        </p:spPr>
        <p:txBody>
          <a:bodyPr/>
          <a:lstStyle/>
          <a:p>
            <a:r>
              <a:rPr lang="en-US" altLang="en-US" sz="2400" dirty="0" smtClean="0">
                <a:solidFill>
                  <a:srgbClr val="FFC000"/>
                </a:solidFill>
              </a:rPr>
              <a:t>Slice</a:t>
            </a:r>
            <a:r>
              <a:rPr lang="en-US" altLang="en-US" sz="2400" dirty="0" smtClean="0"/>
              <a:t> is used to define a member or a group of members that are separated (from ALL other dimensions) and then evaluated across all other dimensions.</a:t>
            </a:r>
          </a:p>
          <a:p>
            <a:r>
              <a:rPr lang="en-US" altLang="en-US" sz="2400" dirty="0" smtClean="0"/>
              <a:t>This slice of a product dimension lets us to select our concerned members (soda, milk, and juice) from the product dimension. The slicing of the members allows us to focus only on these three members across all other dimensions.</a:t>
            </a:r>
          </a:p>
          <a:p>
            <a:endParaRPr lang="en-US" altLang="en-US" dirty="0" smtClean="0"/>
          </a:p>
        </p:txBody>
      </p:sp>
      <p:pic>
        <p:nvPicPr>
          <p:cNvPr id="55300"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10000" y="4495800"/>
            <a:ext cx="33528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3125768"/>
      </p:ext>
    </p:extLst>
  </p:cSld>
  <p:clrMapOvr>
    <a:masterClrMapping/>
  </p:clrMapOvr>
  <p:transition>
    <p:fade thruBlk="1"/>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lstStyle/>
          <a:p>
            <a:pPr>
              <a:defRPr/>
            </a:pPr>
            <a:r>
              <a:rPr lang="en-US" dirty="0" smtClean="0"/>
              <a:t>Dice</a:t>
            </a:r>
            <a:endParaRPr lang="en-US" dirty="0"/>
          </a:p>
        </p:txBody>
      </p:sp>
      <p:sp>
        <p:nvSpPr>
          <p:cNvPr id="56323" name="Content Placeholder 2"/>
          <p:cNvSpPr>
            <a:spLocks noGrp="1"/>
          </p:cNvSpPr>
          <p:nvPr>
            <p:ph idx="1"/>
          </p:nvPr>
        </p:nvSpPr>
        <p:spPr>
          <a:xfrm>
            <a:off x="457200" y="1676400"/>
            <a:ext cx="8229600" cy="4525963"/>
          </a:xfrm>
        </p:spPr>
        <p:txBody>
          <a:bodyPr/>
          <a:lstStyle/>
          <a:p>
            <a:r>
              <a:rPr lang="en-US" altLang="en-US" i="1" dirty="0" smtClean="0">
                <a:solidFill>
                  <a:srgbClr val="FFC000"/>
                </a:solidFill>
              </a:rPr>
              <a:t>Dicing </a:t>
            </a:r>
            <a:r>
              <a:rPr lang="en-US" altLang="en-US" dirty="0" smtClean="0"/>
              <a:t>means that you put multiple members from a dimension on an axis and then put multiple members from a different dimension on another axis.</a:t>
            </a:r>
          </a:p>
        </p:txBody>
      </p:sp>
      <p:pic>
        <p:nvPicPr>
          <p:cNvPr id="56324"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0" y="3657600"/>
            <a:ext cx="54864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4369993"/>
      </p:ext>
    </p:extLst>
  </p:cSld>
  <p:clrMapOvr>
    <a:masterClrMapping/>
  </p:clrMapOvr>
  <p:transition>
    <p:fade thruBlk="1"/>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lstStyle/>
          <a:p>
            <a:pPr>
              <a:defRPr/>
            </a:pPr>
            <a:r>
              <a:rPr lang="en-US" dirty="0" smtClean="0"/>
              <a:t>Pivoting</a:t>
            </a:r>
            <a:endParaRPr lang="en-US" dirty="0"/>
          </a:p>
        </p:txBody>
      </p:sp>
      <p:sp>
        <p:nvSpPr>
          <p:cNvPr id="57347" name="Content Placeholder 2"/>
          <p:cNvSpPr>
            <a:spLocks noGrp="1"/>
          </p:cNvSpPr>
          <p:nvPr>
            <p:ph idx="1"/>
          </p:nvPr>
        </p:nvSpPr>
        <p:spPr>
          <a:xfrm>
            <a:off x="457200" y="1524000"/>
            <a:ext cx="8229600" cy="4525963"/>
          </a:xfrm>
        </p:spPr>
        <p:txBody>
          <a:bodyPr/>
          <a:lstStyle/>
          <a:p>
            <a:r>
              <a:rPr lang="en-US" altLang="en-US" i="1" dirty="0" smtClean="0">
                <a:solidFill>
                  <a:srgbClr val="FFC000"/>
                </a:solidFill>
              </a:rPr>
              <a:t>Pivoting</a:t>
            </a:r>
            <a:r>
              <a:rPr lang="en-US" altLang="en-US" dirty="0" smtClean="0"/>
              <a:t> means exchanging rows with columns and vice versa.</a:t>
            </a:r>
          </a:p>
        </p:txBody>
      </p:sp>
      <p:pic>
        <p:nvPicPr>
          <p:cNvPr id="5734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52600" y="2590800"/>
            <a:ext cx="5368925" cy="397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6513265"/>
      </p:ext>
    </p:extLst>
  </p:cSld>
  <p:clrMapOvr>
    <a:masterClrMapping/>
  </p:clrMapOvr>
  <p:transition>
    <p:fade thruBlk="1"/>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lstStyle/>
          <a:p>
            <a:pPr>
              <a:defRPr/>
            </a:pPr>
            <a:r>
              <a:rPr lang="en-US" dirty="0" smtClean="0"/>
              <a:t>Drill Down/Drill up</a:t>
            </a:r>
            <a:endParaRPr lang="en-US" dirty="0"/>
          </a:p>
        </p:txBody>
      </p:sp>
      <p:sp>
        <p:nvSpPr>
          <p:cNvPr id="58371" name="Content Placeholder 2"/>
          <p:cNvSpPr>
            <a:spLocks noGrp="1"/>
          </p:cNvSpPr>
          <p:nvPr>
            <p:ph idx="1"/>
          </p:nvPr>
        </p:nvSpPr>
        <p:spPr>
          <a:xfrm>
            <a:off x="381000" y="1600200"/>
            <a:ext cx="8229600" cy="4525963"/>
          </a:xfrm>
        </p:spPr>
        <p:txBody>
          <a:bodyPr/>
          <a:lstStyle/>
          <a:p>
            <a:r>
              <a:rPr lang="en-US" altLang="en-US" dirty="0" smtClean="0">
                <a:solidFill>
                  <a:srgbClr val="FFC000"/>
                </a:solidFill>
              </a:rPr>
              <a:t>Drilling</a:t>
            </a:r>
            <a:r>
              <a:rPr lang="en-US" altLang="en-US" dirty="0" smtClean="0"/>
              <a:t> means going from one hierarchy level to another. Also known as </a:t>
            </a:r>
            <a:r>
              <a:rPr lang="en-US" altLang="en-US" dirty="0" err="1" smtClean="0">
                <a:solidFill>
                  <a:srgbClr val="FFC000"/>
                </a:solidFill>
              </a:rPr>
              <a:t>rolldown</a:t>
            </a:r>
            <a:r>
              <a:rPr lang="en-US" altLang="en-US" dirty="0" smtClean="0">
                <a:solidFill>
                  <a:srgbClr val="FFC000"/>
                </a:solidFill>
              </a:rPr>
              <a:t> - rollup</a:t>
            </a:r>
          </a:p>
        </p:txBody>
      </p:sp>
      <p:pic>
        <p:nvPicPr>
          <p:cNvPr id="58372"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7400" y="2667000"/>
            <a:ext cx="5195888"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8319631"/>
      </p:ext>
    </p:extLst>
  </p:cSld>
  <p:clrMapOvr>
    <a:masterClrMapping/>
  </p:clrMapOvr>
  <p:transition>
    <p:fade thruBlk="1"/>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lstStyle/>
          <a:p>
            <a:pPr>
              <a:defRPr/>
            </a:pPr>
            <a:r>
              <a:rPr lang="en-US" dirty="0" smtClean="0"/>
              <a:t>Drill across</a:t>
            </a:r>
            <a:endParaRPr lang="en-US" dirty="0"/>
          </a:p>
        </p:txBody>
      </p:sp>
      <p:sp>
        <p:nvSpPr>
          <p:cNvPr id="59395" name="Content Placeholder 2"/>
          <p:cNvSpPr>
            <a:spLocks noGrp="1"/>
          </p:cNvSpPr>
          <p:nvPr>
            <p:ph idx="1"/>
          </p:nvPr>
        </p:nvSpPr>
        <p:spPr>
          <a:xfrm>
            <a:off x="533400" y="1447800"/>
            <a:ext cx="8229600" cy="4525963"/>
          </a:xfrm>
        </p:spPr>
        <p:txBody>
          <a:bodyPr/>
          <a:lstStyle/>
          <a:p>
            <a:r>
              <a:rPr lang="en-US" altLang="en-US" dirty="0" smtClean="0">
                <a:solidFill>
                  <a:srgbClr val="FFC000"/>
                </a:solidFill>
              </a:rPr>
              <a:t>Drill-across</a:t>
            </a:r>
            <a:r>
              <a:rPr lang="en-US" altLang="en-US" dirty="0" smtClean="0">
                <a:solidFill>
                  <a:srgbClr val="FFFF00"/>
                </a:solidFill>
              </a:rPr>
              <a:t> </a:t>
            </a:r>
            <a:r>
              <a:rPr lang="en-US" altLang="en-US" dirty="0" smtClean="0"/>
              <a:t>is a method where you drill from one dimension to another. You must define the drill-across path.</a:t>
            </a:r>
          </a:p>
        </p:txBody>
      </p:sp>
      <p:pic>
        <p:nvPicPr>
          <p:cNvPr id="5939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86000" y="3124200"/>
            <a:ext cx="4953000"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815353"/>
      </p:ext>
    </p:extLst>
  </p:cSld>
  <p:clrMapOvr>
    <a:masterClrMapping/>
  </p:clrMapOvr>
  <p:transition>
    <p:fade thruBlk="1"/>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143000" y="483326"/>
            <a:ext cx="7576457" cy="3581400"/>
          </a:xfrm>
          <a:ln>
            <a:miter lim="800000"/>
            <a:headEnd/>
            <a:tailEnd/>
          </a:ln>
          <a:extLst/>
        </p:spPr>
        <p:txBody>
          <a:bodyPr>
            <a:noAutofit/>
          </a:bodyPr>
          <a:lstStyle/>
          <a:p>
            <a:pPr fontAlgn="auto">
              <a:spcAft>
                <a:spcPts val="0"/>
              </a:spcAft>
              <a:defRPr/>
            </a:pPr>
            <a:r>
              <a:rPr lang="en-US" sz="4000" dirty="0">
                <a:solidFill>
                  <a:srgbClr val="FFC000"/>
                </a:solidFill>
              </a:rPr>
              <a:t>SAP Business Information Warehouse</a:t>
            </a:r>
            <a:br>
              <a:rPr lang="en-US" sz="4000" dirty="0">
                <a:solidFill>
                  <a:srgbClr val="FFC000"/>
                </a:solidFill>
              </a:rPr>
            </a:br>
            <a:r>
              <a:rPr lang="en-US" sz="4000" dirty="0">
                <a:solidFill>
                  <a:srgbClr val="FFC000"/>
                </a:solidFill>
              </a:rPr>
              <a:t>(SAP BW) Modeling</a:t>
            </a:r>
            <a:r>
              <a:rPr lang="en-US" dirty="0" smtClean="0">
                <a:solidFill>
                  <a:schemeClr val="tx2">
                    <a:tint val="100000"/>
                    <a:shade val="90000"/>
                    <a:satMod val="250000"/>
                    <a:alpha val="100000"/>
                  </a:schemeClr>
                </a:solidFill>
              </a:rPr>
              <a:t/>
            </a:r>
            <a:br>
              <a:rPr lang="en-US" dirty="0" smtClean="0">
                <a:solidFill>
                  <a:schemeClr val="tx2">
                    <a:tint val="100000"/>
                    <a:shade val="90000"/>
                    <a:satMod val="250000"/>
                    <a:alpha val="100000"/>
                  </a:schemeClr>
                </a:solidFill>
              </a:rPr>
            </a:br>
            <a:endParaRPr lang="en-US" dirty="0">
              <a:solidFill>
                <a:schemeClr val="tx2">
                  <a:tint val="100000"/>
                  <a:shade val="90000"/>
                  <a:satMod val="250000"/>
                  <a:alpha val="100000"/>
                </a:schemeClr>
              </a:solidFill>
            </a:endParaRPr>
          </a:p>
        </p:txBody>
      </p:sp>
      <p:sp>
        <p:nvSpPr>
          <p:cNvPr id="60419" name="Slide Number Placeholder 3"/>
          <p:cNvSpPr>
            <a:spLocks noGrp="1"/>
          </p:cNvSpPr>
          <p:nvPr>
            <p:ph type="sldNum" sz="quarter" idx="4294967295"/>
          </p:nvPr>
        </p:nvSpPr>
        <p:spPr bwMode="auto">
          <a:xfrm>
            <a:off x="7143750" y="228600"/>
            <a:ext cx="62865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spcBef>
                <a:spcPct val="0"/>
              </a:spcBef>
              <a:buClrTx/>
              <a:buSzTx/>
              <a:buFontTx/>
              <a:buNone/>
            </a:pPr>
            <a:fld id="{A21BB6EB-F1B4-4BDF-81F9-8207D89D70EA}" type="slidenum">
              <a:rPr lang="en-US" altLang="en-US" sz="1400">
                <a:solidFill>
                  <a:srgbClr val="EBDDC3"/>
                </a:solidFill>
                <a:latin typeface="Arial" pitchFamily="34" charset="0"/>
              </a:rPr>
              <a:pPr>
                <a:spcBef>
                  <a:spcPct val="0"/>
                </a:spcBef>
                <a:buClrTx/>
                <a:buSzTx/>
                <a:buFontTx/>
                <a:buNone/>
              </a:pPr>
              <a:t>79</a:t>
            </a:fld>
            <a:endParaRPr lang="en-US" altLang="en-US" sz="1400">
              <a:solidFill>
                <a:srgbClr val="EBDDC3"/>
              </a:solidFill>
              <a:latin typeface="Arial" pitchFamily="34" charset="0"/>
            </a:endParaRPr>
          </a:p>
        </p:txBody>
      </p:sp>
      <p:sp>
        <p:nvSpPr>
          <p:cNvPr id="60420" name="Subtitle 1"/>
          <p:cNvSpPr>
            <a:spLocks noGrp="1"/>
          </p:cNvSpPr>
          <p:nvPr>
            <p:ph type="subTitle" idx="1"/>
          </p:nvPr>
        </p:nvSpPr>
        <p:spPr>
          <a:xfrm>
            <a:off x="2914650" y="6049963"/>
            <a:ext cx="5029200" cy="685800"/>
          </a:xfrm>
        </p:spPr>
        <p:txBody>
          <a:bodyPr/>
          <a:lstStyle/>
          <a:p>
            <a:endParaRPr lang="en-US" altLang="en-US" dirty="0" smtClean="0"/>
          </a:p>
        </p:txBody>
      </p:sp>
    </p:spTree>
    <p:extLst>
      <p:ext uri="{BB962C8B-B14F-4D97-AF65-F5344CB8AC3E}">
        <p14:creationId xmlns:p14="http://schemas.microsoft.com/office/powerpoint/2010/main" val="1030252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 Sources-Capabilities-Access</a:t>
            </a:r>
            <a:endParaRPr lang="en-US" dirty="0"/>
          </a:p>
        </p:txBody>
      </p:sp>
      <p:pic>
        <p:nvPicPr>
          <p:cNvPr id="2050" name="Picture 2"/>
          <p:cNvPicPr>
            <a:picLocks noChangeAspect="1" noChangeArrowheads="1"/>
          </p:cNvPicPr>
          <p:nvPr/>
        </p:nvPicPr>
        <p:blipFill>
          <a:blip r:embed="rId3" cstate="screen"/>
          <a:srcRect/>
          <a:stretch>
            <a:fillRect/>
          </a:stretch>
        </p:blipFill>
        <p:spPr bwMode="auto">
          <a:xfrm>
            <a:off x="285586" y="956198"/>
            <a:ext cx="8610918" cy="4636648"/>
          </a:xfrm>
          <a:prstGeom prst="rect">
            <a:avLst/>
          </a:prstGeom>
          <a:noFill/>
          <a:ln w="9525">
            <a:noFill/>
            <a:miter lim="800000"/>
            <a:headEnd/>
            <a:tailEnd/>
          </a:ln>
        </p:spPr>
      </p:pic>
      <p:sp>
        <p:nvSpPr>
          <p:cNvPr id="3" name="Rectangle 2"/>
          <p:cNvSpPr/>
          <p:nvPr/>
        </p:nvSpPr>
        <p:spPr bwMode="gray">
          <a:xfrm>
            <a:off x="3173506" y="3574790"/>
            <a:ext cx="3532094" cy="573741"/>
          </a:xfrm>
          <a:prstGeom prst="rect">
            <a:avLst/>
          </a:prstGeom>
          <a:noFill/>
          <a:ln w="571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 name="Rectangle 4"/>
          <p:cNvSpPr/>
          <p:nvPr/>
        </p:nvSpPr>
        <p:spPr bwMode="gray">
          <a:xfrm>
            <a:off x="3173506" y="4659519"/>
            <a:ext cx="3532094" cy="573741"/>
          </a:xfrm>
          <a:prstGeom prst="rect">
            <a:avLst/>
          </a:prstGeom>
          <a:noFill/>
          <a:ln w="571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0993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54000"/>
            <a:ext cx="6172200" cy="1143000"/>
          </a:xfrm>
        </p:spPr>
        <p:txBody>
          <a:bodyPr>
            <a:normAutofit/>
          </a:bodyPr>
          <a:lstStyle/>
          <a:p>
            <a:pPr marL="54864" fontAlgn="auto">
              <a:spcAft>
                <a:spcPts val="0"/>
              </a:spcAft>
              <a:defRPr/>
            </a:pPr>
            <a:r>
              <a:rPr lang="en-US" dirty="0" smtClean="0"/>
              <a:t>Dimensional Models</a:t>
            </a:r>
            <a:endParaRPr lang="en-US" dirty="0"/>
          </a:p>
        </p:txBody>
      </p:sp>
      <p:pic>
        <p:nvPicPr>
          <p:cNvPr id="75779" name="Picture 2"/>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a:xfrm>
            <a:off x="1600200" y="2514602"/>
            <a:ext cx="5895975" cy="2544763"/>
          </a:xfrm>
          <a:noFill/>
        </p:spPr>
      </p:pic>
      <p:sp>
        <p:nvSpPr>
          <p:cNvPr id="7578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nSpc>
                <a:spcPct val="80000"/>
              </a:lnSpc>
              <a:spcBef>
                <a:spcPct val="0"/>
              </a:spcBef>
              <a:buClrTx/>
              <a:buSzTx/>
              <a:buFontTx/>
              <a:buNone/>
            </a:pPr>
            <a:fld id="{00E1B64C-05A8-4BAE-B4E1-FF632BA48EAD}" type="slidenum">
              <a:rPr lang="en-US" altLang="en-US" sz="1200">
                <a:solidFill>
                  <a:srgbClr val="FFFFFF"/>
                </a:solidFill>
                <a:latin typeface="Arial" pitchFamily="34" charset="0"/>
              </a:rPr>
              <a:pPr>
                <a:lnSpc>
                  <a:spcPct val="80000"/>
                </a:lnSpc>
                <a:spcBef>
                  <a:spcPct val="0"/>
                </a:spcBef>
                <a:buClrTx/>
                <a:buSzTx/>
                <a:buFontTx/>
                <a:buNone/>
              </a:pPr>
              <a:t>80</a:t>
            </a:fld>
            <a:endParaRPr lang="en-US" altLang="en-US" sz="1200">
              <a:solidFill>
                <a:srgbClr val="FFFFFF"/>
              </a:solidFill>
              <a:latin typeface="Arial" pitchFamily="34" charset="0"/>
            </a:endParaRPr>
          </a:p>
        </p:txBody>
      </p:sp>
    </p:spTree>
    <p:extLst>
      <p:ext uri="{BB962C8B-B14F-4D97-AF65-F5344CB8AC3E}">
        <p14:creationId xmlns:p14="http://schemas.microsoft.com/office/powerpoint/2010/main" val="163301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p:cNvSpPr>
          <p:nvPr>
            <p:ph type="title"/>
          </p:nvPr>
        </p:nvSpPr>
        <p:spPr>
          <a:xfrm>
            <a:off x="1485900" y="152400"/>
            <a:ext cx="6172200" cy="1143000"/>
          </a:xfrm>
        </p:spPr>
        <p:txBody>
          <a:bodyPr/>
          <a:lstStyle/>
          <a:p>
            <a:pPr eaLnBrk="1" hangingPunct="1">
              <a:defRPr/>
            </a:pPr>
            <a:r>
              <a:rPr lang="en-US" smtClean="0"/>
              <a:t>Star Schema Limitations</a:t>
            </a:r>
          </a:p>
        </p:txBody>
      </p:sp>
      <p:sp>
        <p:nvSpPr>
          <p:cNvPr id="130" name="Rectangle 6"/>
          <p:cNvSpPr txBox="1">
            <a:spLocks noChangeArrowheads="1"/>
          </p:cNvSpPr>
          <p:nvPr/>
        </p:nvSpPr>
        <p:spPr>
          <a:xfrm>
            <a:off x="4572000" y="1701802"/>
            <a:ext cx="3429000" cy="4525963"/>
          </a:xfrm>
          <a:prstGeom prst="rect">
            <a:avLst/>
          </a:prstGeom>
        </p:spPr>
        <p:txBody>
          <a:bodyPr/>
          <a:lstStyle/>
          <a:p>
            <a:pPr marL="342900" indent="-342900">
              <a:spcBef>
                <a:spcPct val="20000"/>
              </a:spcBef>
              <a:buFont typeface="Arial" charset="0"/>
              <a:buChar char="•"/>
              <a:defRPr/>
            </a:pPr>
            <a:r>
              <a:rPr lang="en-US" sz="2400" kern="0" dirty="0">
                <a:latin typeface="Tw Cen MT"/>
              </a:rPr>
              <a:t>No  support for multiple languages </a:t>
            </a:r>
          </a:p>
          <a:p>
            <a:pPr marL="342900" indent="-342900">
              <a:spcBef>
                <a:spcPct val="20000"/>
              </a:spcBef>
              <a:buFont typeface="Arial" charset="0"/>
              <a:buChar char="•"/>
              <a:defRPr/>
            </a:pPr>
            <a:r>
              <a:rPr lang="en-US" sz="2400" kern="0" dirty="0">
                <a:latin typeface="Tw Cen MT"/>
              </a:rPr>
              <a:t>Reduced performance due to the use of Alphanumeric keys</a:t>
            </a:r>
          </a:p>
          <a:p>
            <a:pPr marL="342900" indent="-342900">
              <a:spcBef>
                <a:spcPct val="20000"/>
              </a:spcBef>
              <a:buFont typeface="Arial" charset="0"/>
              <a:buChar char="•"/>
              <a:defRPr/>
            </a:pPr>
            <a:r>
              <a:rPr lang="en-US" sz="2400" kern="0" dirty="0">
                <a:latin typeface="Tw Cen MT"/>
              </a:rPr>
              <a:t>No support for time dependent changes (historization)</a:t>
            </a:r>
          </a:p>
          <a:p>
            <a:pPr marL="342900" indent="-342900">
              <a:spcBef>
                <a:spcPct val="20000"/>
              </a:spcBef>
              <a:buFont typeface="Arial" charset="0"/>
              <a:buChar char="•"/>
              <a:defRPr/>
            </a:pPr>
            <a:r>
              <a:rPr lang="en-US" sz="2400" kern="0" dirty="0">
                <a:latin typeface="Tw Cen MT"/>
              </a:rPr>
              <a:t>Duplication of Dimensional data</a:t>
            </a:r>
          </a:p>
          <a:p>
            <a:pPr marL="342900" indent="-342900">
              <a:spcBef>
                <a:spcPct val="20000"/>
              </a:spcBef>
              <a:buFont typeface="Arial" charset="0"/>
              <a:buChar char="•"/>
              <a:defRPr/>
            </a:pPr>
            <a:r>
              <a:rPr lang="en-US" sz="2400" kern="0" dirty="0">
                <a:latin typeface="Tw Cen MT"/>
              </a:rPr>
              <a:t>Modeling some hierarchies can lead to anomalies</a:t>
            </a:r>
            <a:endParaRPr lang="en-US" kern="0" dirty="0">
              <a:latin typeface="Tw Cen MT"/>
            </a:endParaRPr>
          </a:p>
        </p:txBody>
      </p:sp>
      <p:grpSp>
        <p:nvGrpSpPr>
          <p:cNvPr id="76804" name="Group 6"/>
          <p:cNvGrpSpPr>
            <a:grpSpLocks/>
          </p:cNvGrpSpPr>
          <p:nvPr/>
        </p:nvGrpSpPr>
        <p:grpSpPr bwMode="auto">
          <a:xfrm>
            <a:off x="247829" y="2611440"/>
            <a:ext cx="4324172" cy="3119319"/>
            <a:chOff x="1258888" y="1916113"/>
            <a:chExt cx="6824232" cy="4226372"/>
          </a:xfrm>
        </p:grpSpPr>
        <p:sp>
          <p:nvSpPr>
            <p:cNvPr id="76806" name="Rectangle 120"/>
            <p:cNvSpPr>
              <a:spLocks noChangeArrowheads="1"/>
            </p:cNvSpPr>
            <p:nvPr/>
          </p:nvSpPr>
          <p:spPr bwMode="auto">
            <a:xfrm>
              <a:off x="3635375" y="2420938"/>
              <a:ext cx="1728788" cy="24479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4000" tIns="0" rIns="0" bIns="0" anchor="ct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gn="l">
                <a:spcBef>
                  <a:spcPct val="20000"/>
                </a:spcBef>
                <a:buClr>
                  <a:srgbClr val="F48B00"/>
                </a:buClr>
                <a:buSzTx/>
                <a:buFontTx/>
                <a:buNone/>
              </a:pPr>
              <a:endParaRPr lang="en-US" altLang="en-US" sz="1000" dirty="0">
                <a:solidFill>
                  <a:srgbClr val="FFC000"/>
                </a:solidFill>
                <a:latin typeface="Arial" pitchFamily="34" charset="0"/>
              </a:endParaRPr>
            </a:p>
            <a:p>
              <a:pPr algn="l">
                <a:spcBef>
                  <a:spcPct val="20000"/>
                </a:spcBef>
                <a:buClr>
                  <a:srgbClr val="F48B00"/>
                </a:buClr>
                <a:buSzTx/>
                <a:buFontTx/>
                <a:buNone/>
              </a:pPr>
              <a:endParaRPr lang="en-US" altLang="en-US" sz="1000" dirty="0">
                <a:latin typeface="Arial" pitchFamily="34" charset="0"/>
              </a:endParaRPr>
            </a:p>
            <a:p>
              <a:pPr algn="l">
                <a:spcBef>
                  <a:spcPct val="20000"/>
                </a:spcBef>
                <a:buClr>
                  <a:srgbClr val="F48B00"/>
                </a:buClr>
                <a:buSzTx/>
                <a:buFontTx/>
                <a:buNone/>
              </a:pPr>
              <a:r>
                <a:rPr lang="en-US" altLang="en-US" sz="1000" dirty="0">
                  <a:latin typeface="Arial" pitchFamily="34" charset="0"/>
                </a:rPr>
                <a:t>Material ID</a:t>
              </a:r>
            </a:p>
            <a:p>
              <a:pPr algn="l">
                <a:spcBef>
                  <a:spcPct val="20000"/>
                </a:spcBef>
                <a:buClr>
                  <a:srgbClr val="F48B00"/>
                </a:buClr>
                <a:buSzTx/>
                <a:buFontTx/>
                <a:buNone/>
              </a:pPr>
              <a:r>
                <a:rPr lang="en-US" altLang="en-US" sz="1000" dirty="0">
                  <a:latin typeface="Arial" pitchFamily="34" charset="0"/>
                </a:rPr>
                <a:t>Customer ID</a:t>
              </a:r>
            </a:p>
            <a:p>
              <a:pPr algn="l">
                <a:spcBef>
                  <a:spcPct val="20000"/>
                </a:spcBef>
                <a:buClr>
                  <a:srgbClr val="F48B00"/>
                </a:buClr>
                <a:buSzTx/>
                <a:buFontTx/>
                <a:buNone/>
              </a:pPr>
              <a:r>
                <a:rPr lang="en-US" altLang="en-US" sz="1000" dirty="0">
                  <a:latin typeface="Arial" pitchFamily="34" charset="0"/>
                </a:rPr>
                <a:t>Date ID</a:t>
              </a:r>
            </a:p>
            <a:p>
              <a:pPr algn="l">
                <a:spcBef>
                  <a:spcPct val="20000"/>
                </a:spcBef>
                <a:buClr>
                  <a:srgbClr val="F48B00"/>
                </a:buClr>
                <a:buSzTx/>
                <a:buFontTx/>
                <a:buNone/>
              </a:pPr>
              <a:endParaRPr lang="en-US" altLang="en-US" sz="1000" dirty="0">
                <a:latin typeface="Arial" pitchFamily="34" charset="0"/>
              </a:endParaRPr>
            </a:p>
            <a:p>
              <a:pPr algn="l">
                <a:spcBef>
                  <a:spcPct val="20000"/>
                </a:spcBef>
                <a:buClr>
                  <a:srgbClr val="F48B00"/>
                </a:buClr>
                <a:buSzTx/>
                <a:buFontTx/>
                <a:buNone/>
              </a:pPr>
              <a:endParaRPr lang="en-US" altLang="en-US" sz="1000" dirty="0">
                <a:latin typeface="Arial" pitchFamily="34" charset="0"/>
              </a:endParaRPr>
            </a:p>
            <a:p>
              <a:pPr algn="l">
                <a:spcBef>
                  <a:spcPct val="20000"/>
                </a:spcBef>
                <a:buClr>
                  <a:srgbClr val="F48B00"/>
                </a:buClr>
                <a:buSzTx/>
                <a:buFontTx/>
                <a:buNone/>
              </a:pPr>
              <a:r>
                <a:rPr lang="en-US" altLang="en-US" sz="1000" dirty="0">
                  <a:latin typeface="Arial" pitchFamily="34" charset="0"/>
                </a:rPr>
                <a:t>Sales Amount (K)</a:t>
              </a:r>
            </a:p>
            <a:p>
              <a:pPr algn="l">
                <a:spcBef>
                  <a:spcPct val="20000"/>
                </a:spcBef>
                <a:buClr>
                  <a:srgbClr val="F48B00"/>
                </a:buClr>
                <a:buSzTx/>
                <a:buFontTx/>
                <a:buNone/>
              </a:pPr>
              <a:r>
                <a:rPr lang="en-US" altLang="en-US" sz="1000" dirty="0">
                  <a:latin typeface="Arial" pitchFamily="34" charset="0"/>
                </a:rPr>
                <a:t>Unit Price (K)</a:t>
              </a:r>
            </a:p>
            <a:p>
              <a:pPr algn="l">
                <a:spcBef>
                  <a:spcPct val="20000"/>
                </a:spcBef>
                <a:buClr>
                  <a:srgbClr val="F48B00"/>
                </a:buClr>
                <a:buSzTx/>
                <a:buFontTx/>
                <a:buNone/>
              </a:pPr>
              <a:r>
                <a:rPr lang="en-US" altLang="en-US" sz="1000" dirty="0">
                  <a:latin typeface="Arial" pitchFamily="34" charset="0"/>
                </a:rPr>
                <a:t>Quantity (K)</a:t>
              </a:r>
            </a:p>
            <a:p>
              <a:pPr algn="l">
                <a:spcBef>
                  <a:spcPct val="20000"/>
                </a:spcBef>
                <a:buClr>
                  <a:srgbClr val="F48B00"/>
                </a:buClr>
                <a:buSzTx/>
                <a:buFontTx/>
                <a:buNone/>
              </a:pPr>
              <a:endParaRPr lang="en-US" altLang="en-US" sz="1400" dirty="0">
                <a:latin typeface="Arial" pitchFamily="34" charset="0"/>
              </a:endParaRPr>
            </a:p>
          </p:txBody>
        </p:sp>
        <p:sp>
          <p:nvSpPr>
            <p:cNvPr id="76807" name="Rectangle 121"/>
            <p:cNvSpPr>
              <a:spLocks noChangeArrowheads="1"/>
            </p:cNvSpPr>
            <p:nvPr/>
          </p:nvSpPr>
          <p:spPr bwMode="auto">
            <a:xfrm>
              <a:off x="6372225" y="1916113"/>
              <a:ext cx="1512888" cy="158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4000" tIns="0" rIns="0" bIns="0" anchor="ct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spcBef>
                  <a:spcPct val="20000"/>
                </a:spcBef>
                <a:buClr>
                  <a:srgbClr val="F48B00"/>
                </a:buClr>
                <a:buSzTx/>
                <a:buFontTx/>
                <a:buNone/>
              </a:pPr>
              <a:r>
                <a:rPr lang="en-US" altLang="en-US" sz="1000" u="sng" dirty="0">
                  <a:latin typeface="Arial" pitchFamily="34" charset="0"/>
                </a:rPr>
                <a:t>Date ID</a:t>
              </a:r>
            </a:p>
            <a:p>
              <a:pPr>
                <a:spcBef>
                  <a:spcPct val="20000"/>
                </a:spcBef>
                <a:buClr>
                  <a:srgbClr val="F48B00"/>
                </a:buClr>
                <a:buSzTx/>
                <a:buFontTx/>
                <a:buNone/>
              </a:pPr>
              <a:endParaRPr lang="en-US" altLang="en-US" sz="1000" dirty="0">
                <a:latin typeface="Arial" pitchFamily="34" charset="0"/>
              </a:endParaRPr>
            </a:p>
            <a:p>
              <a:pPr>
                <a:spcBef>
                  <a:spcPct val="20000"/>
                </a:spcBef>
                <a:buClr>
                  <a:srgbClr val="F48B00"/>
                </a:buClr>
                <a:buSzTx/>
                <a:buFontTx/>
                <a:buNone/>
              </a:pPr>
              <a:r>
                <a:rPr lang="en-US" altLang="en-US" sz="1000" dirty="0">
                  <a:latin typeface="Arial" pitchFamily="34" charset="0"/>
                </a:rPr>
                <a:t>Year </a:t>
              </a:r>
            </a:p>
            <a:p>
              <a:pPr>
                <a:spcBef>
                  <a:spcPct val="20000"/>
                </a:spcBef>
                <a:buClr>
                  <a:srgbClr val="F48B00"/>
                </a:buClr>
                <a:buSzTx/>
                <a:buFontTx/>
                <a:buNone/>
              </a:pPr>
              <a:r>
                <a:rPr lang="en-US" altLang="en-US" sz="1000" dirty="0">
                  <a:latin typeface="Arial" pitchFamily="34" charset="0"/>
                </a:rPr>
                <a:t>Fiscal Year</a:t>
              </a:r>
            </a:p>
            <a:p>
              <a:pPr>
                <a:spcBef>
                  <a:spcPct val="20000"/>
                </a:spcBef>
                <a:buClr>
                  <a:srgbClr val="F48B00"/>
                </a:buClr>
                <a:buSzTx/>
                <a:buFontTx/>
                <a:buNone/>
              </a:pPr>
              <a:r>
                <a:rPr lang="en-US" altLang="en-US" sz="1000" dirty="0">
                  <a:latin typeface="Arial" pitchFamily="34" charset="0"/>
                </a:rPr>
                <a:t>Quarter</a:t>
              </a:r>
            </a:p>
            <a:p>
              <a:pPr>
                <a:spcBef>
                  <a:spcPct val="20000"/>
                </a:spcBef>
                <a:buClr>
                  <a:srgbClr val="F48B00"/>
                </a:buClr>
                <a:buSzTx/>
                <a:buFontTx/>
                <a:buNone/>
              </a:pPr>
              <a:r>
                <a:rPr lang="en-US" altLang="en-US" sz="1000" dirty="0">
                  <a:latin typeface="Arial" pitchFamily="34" charset="0"/>
                </a:rPr>
                <a:t>Month</a:t>
              </a:r>
            </a:p>
          </p:txBody>
        </p:sp>
        <p:sp>
          <p:nvSpPr>
            <p:cNvPr id="76808" name="Rectangle 123"/>
            <p:cNvSpPr>
              <a:spLocks noChangeArrowheads="1"/>
            </p:cNvSpPr>
            <p:nvPr/>
          </p:nvSpPr>
          <p:spPr bwMode="auto">
            <a:xfrm>
              <a:off x="6443663" y="4076700"/>
              <a:ext cx="1512887" cy="158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4000" tIns="0" rIns="0" bIns="0" anchor="ct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spcBef>
                  <a:spcPct val="20000"/>
                </a:spcBef>
                <a:buClr>
                  <a:srgbClr val="F48B00"/>
                </a:buClr>
                <a:buSzTx/>
                <a:buFontTx/>
                <a:buNone/>
              </a:pPr>
              <a:r>
                <a:rPr lang="en-US" altLang="en-US" sz="1000" u="sng" dirty="0">
                  <a:latin typeface="Arial" pitchFamily="34" charset="0"/>
                </a:rPr>
                <a:t>Material ID</a:t>
              </a:r>
            </a:p>
            <a:p>
              <a:pPr>
                <a:spcBef>
                  <a:spcPct val="20000"/>
                </a:spcBef>
                <a:buClr>
                  <a:srgbClr val="F48B00"/>
                </a:buClr>
                <a:buSzTx/>
                <a:buFontTx/>
                <a:buNone/>
              </a:pPr>
              <a:endParaRPr lang="en-US" altLang="en-US" sz="1000" dirty="0">
                <a:latin typeface="Arial" pitchFamily="34" charset="0"/>
              </a:endParaRPr>
            </a:p>
            <a:p>
              <a:pPr>
                <a:spcBef>
                  <a:spcPct val="20000"/>
                </a:spcBef>
                <a:buClr>
                  <a:srgbClr val="F48B00"/>
                </a:buClr>
                <a:buSzTx/>
                <a:buFontTx/>
                <a:buNone/>
              </a:pPr>
              <a:r>
                <a:rPr lang="en-US" altLang="en-US" sz="1000" dirty="0">
                  <a:latin typeface="Arial" pitchFamily="34" charset="0"/>
                </a:rPr>
                <a:t>Material Name </a:t>
              </a:r>
            </a:p>
            <a:p>
              <a:pPr>
                <a:spcBef>
                  <a:spcPct val="20000"/>
                </a:spcBef>
                <a:buClr>
                  <a:srgbClr val="F48B00"/>
                </a:buClr>
                <a:buSzTx/>
                <a:buFontTx/>
                <a:buNone/>
              </a:pPr>
              <a:r>
                <a:rPr lang="en-US" altLang="en-US" sz="1000" dirty="0">
                  <a:latin typeface="Arial" pitchFamily="34" charset="0"/>
                </a:rPr>
                <a:t>Material Type </a:t>
              </a:r>
            </a:p>
            <a:p>
              <a:pPr>
                <a:spcBef>
                  <a:spcPct val="20000"/>
                </a:spcBef>
                <a:buClr>
                  <a:srgbClr val="F48B00"/>
                </a:buClr>
                <a:buSzTx/>
                <a:buFontTx/>
                <a:buNone/>
              </a:pPr>
              <a:r>
                <a:rPr lang="en-US" altLang="en-US" sz="1000" dirty="0">
                  <a:latin typeface="Arial" pitchFamily="34" charset="0"/>
                </a:rPr>
                <a:t>Material Group</a:t>
              </a:r>
              <a:endParaRPr lang="en-US" altLang="en-US" sz="600" dirty="0">
                <a:latin typeface="Arial" pitchFamily="34" charset="0"/>
              </a:endParaRPr>
            </a:p>
          </p:txBody>
        </p:sp>
        <p:sp>
          <p:nvSpPr>
            <p:cNvPr id="76809" name="Rectangle 124"/>
            <p:cNvSpPr>
              <a:spLocks noChangeArrowheads="1"/>
            </p:cNvSpPr>
            <p:nvPr/>
          </p:nvSpPr>
          <p:spPr bwMode="auto">
            <a:xfrm>
              <a:off x="1258888" y="2852738"/>
              <a:ext cx="1655762" cy="158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4000" tIns="0" rIns="0" bIns="0" anchor="ct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gn="l">
                <a:spcBef>
                  <a:spcPct val="20000"/>
                </a:spcBef>
                <a:buClr>
                  <a:srgbClr val="F48B00"/>
                </a:buClr>
                <a:buSzTx/>
                <a:buFontTx/>
                <a:buNone/>
              </a:pPr>
              <a:r>
                <a:rPr lang="en-US" altLang="en-US" sz="1000" u="sng" dirty="0">
                  <a:latin typeface="Arial" pitchFamily="34" charset="0"/>
                </a:rPr>
                <a:t>Customer ID</a:t>
              </a:r>
            </a:p>
            <a:p>
              <a:pPr algn="l">
                <a:spcBef>
                  <a:spcPct val="20000"/>
                </a:spcBef>
                <a:buClr>
                  <a:srgbClr val="F48B00"/>
                </a:buClr>
                <a:buSzTx/>
                <a:buFontTx/>
                <a:buNone/>
              </a:pPr>
              <a:endParaRPr lang="en-US" altLang="en-US" sz="1000" dirty="0">
                <a:latin typeface="Arial" pitchFamily="34" charset="0"/>
              </a:endParaRPr>
            </a:p>
            <a:p>
              <a:pPr algn="l">
                <a:spcBef>
                  <a:spcPct val="20000"/>
                </a:spcBef>
                <a:buClr>
                  <a:srgbClr val="F48B00"/>
                </a:buClr>
                <a:buSzTx/>
                <a:buFontTx/>
                <a:buNone/>
              </a:pPr>
              <a:r>
                <a:rPr lang="en-US" altLang="en-US" sz="1000" dirty="0">
                  <a:latin typeface="Arial" pitchFamily="34" charset="0"/>
                </a:rPr>
                <a:t>Customer Name</a:t>
              </a:r>
            </a:p>
            <a:p>
              <a:pPr algn="l">
                <a:spcBef>
                  <a:spcPct val="20000"/>
                </a:spcBef>
                <a:buClr>
                  <a:srgbClr val="F48B00"/>
                </a:buClr>
                <a:buSzTx/>
                <a:buFontTx/>
                <a:buNone/>
              </a:pPr>
              <a:r>
                <a:rPr lang="en-US" altLang="en-US" sz="1000" dirty="0">
                  <a:latin typeface="Arial" pitchFamily="34" charset="0"/>
                </a:rPr>
                <a:t>City </a:t>
              </a:r>
            </a:p>
            <a:p>
              <a:pPr algn="l">
                <a:spcBef>
                  <a:spcPct val="20000"/>
                </a:spcBef>
                <a:buClr>
                  <a:srgbClr val="F48B00"/>
                </a:buClr>
                <a:buSzTx/>
                <a:buFontTx/>
                <a:buNone/>
              </a:pPr>
              <a:r>
                <a:rPr lang="en-US" altLang="en-US" sz="1000" dirty="0">
                  <a:latin typeface="Arial" pitchFamily="34" charset="0"/>
                </a:rPr>
                <a:t>Region</a:t>
              </a:r>
            </a:p>
            <a:p>
              <a:pPr algn="l">
                <a:spcBef>
                  <a:spcPct val="20000"/>
                </a:spcBef>
                <a:buClr>
                  <a:srgbClr val="F48B00"/>
                </a:buClr>
                <a:buSzTx/>
                <a:buFontTx/>
                <a:buNone/>
              </a:pPr>
              <a:r>
                <a:rPr lang="en-US" altLang="en-US" sz="1000" dirty="0">
                  <a:latin typeface="Arial" pitchFamily="34" charset="0"/>
                </a:rPr>
                <a:t>Type</a:t>
              </a:r>
              <a:endParaRPr lang="en-US" altLang="en-US" sz="1400" dirty="0">
                <a:latin typeface="Arial" pitchFamily="34" charset="0"/>
              </a:endParaRPr>
            </a:p>
          </p:txBody>
        </p:sp>
        <p:sp>
          <p:nvSpPr>
            <p:cNvPr id="11389" name="Text Box 125"/>
            <p:cNvSpPr txBox="1">
              <a:spLocks noChangeArrowheads="1"/>
            </p:cNvSpPr>
            <p:nvPr/>
          </p:nvSpPr>
          <p:spPr bwMode="auto">
            <a:xfrm>
              <a:off x="3635376" y="1953144"/>
              <a:ext cx="1368539" cy="437857"/>
            </a:xfrm>
            <a:prstGeom prst="rect">
              <a:avLst/>
            </a:prstGeom>
            <a:noFill/>
            <a:ln w="12700">
              <a:noFill/>
              <a:miter lim="800000"/>
              <a:headEnd/>
              <a:tailEnd/>
            </a:ln>
          </p:spPr>
          <p:txBody>
            <a:bodyPr lIns="54000" tIns="0" rIns="0" bIns="0">
              <a:spAutoFit/>
            </a:bodyPr>
            <a:lstStyle/>
            <a:p>
              <a:pPr algn="l">
                <a:spcBef>
                  <a:spcPct val="20000"/>
                </a:spcBef>
                <a:buClr>
                  <a:srgbClr val="F48B00"/>
                </a:buClr>
                <a:defRPr/>
              </a:pPr>
              <a:r>
                <a:rPr lang="en-US" sz="1050" dirty="0">
                  <a:solidFill>
                    <a:prstClr val="white"/>
                  </a:solidFill>
                  <a:latin typeface="Arial" charset="0"/>
                </a:rPr>
                <a:t>Fact Table</a:t>
              </a:r>
            </a:p>
          </p:txBody>
        </p:sp>
        <p:sp>
          <p:nvSpPr>
            <p:cNvPr id="11390" name="Text Box 126"/>
            <p:cNvSpPr txBox="1">
              <a:spLocks noChangeArrowheads="1"/>
            </p:cNvSpPr>
            <p:nvPr/>
          </p:nvSpPr>
          <p:spPr bwMode="auto">
            <a:xfrm>
              <a:off x="1330084" y="4581086"/>
              <a:ext cx="1547845" cy="481643"/>
            </a:xfrm>
            <a:prstGeom prst="rect">
              <a:avLst/>
            </a:prstGeom>
            <a:noFill/>
            <a:ln w="12700">
              <a:noFill/>
              <a:miter lim="800000"/>
              <a:headEnd/>
              <a:tailEnd/>
            </a:ln>
          </p:spPr>
          <p:txBody>
            <a:bodyPr lIns="54000" tIns="0" rIns="0" bIns="0">
              <a:spAutoFit/>
            </a:bodyPr>
            <a:lstStyle/>
            <a:p>
              <a:pPr>
                <a:spcBef>
                  <a:spcPct val="20000"/>
                </a:spcBef>
                <a:buClr>
                  <a:srgbClr val="F48B00"/>
                </a:buClr>
                <a:defRPr/>
              </a:pPr>
              <a:r>
                <a:rPr lang="en-US" sz="1050" dirty="0">
                  <a:latin typeface="Arial" charset="0"/>
                </a:rPr>
                <a:t>Customer</a:t>
              </a:r>
            </a:p>
            <a:p>
              <a:pPr>
                <a:spcBef>
                  <a:spcPct val="20000"/>
                </a:spcBef>
                <a:buClr>
                  <a:srgbClr val="F48B00"/>
                </a:buClr>
                <a:defRPr/>
              </a:pPr>
              <a:r>
                <a:rPr lang="en-US" sz="1050" dirty="0">
                  <a:latin typeface="Arial" charset="0"/>
                </a:rPr>
                <a:t>Dimension</a:t>
              </a:r>
            </a:p>
          </p:txBody>
        </p:sp>
        <p:sp>
          <p:nvSpPr>
            <p:cNvPr id="11391" name="Text Box 127"/>
            <p:cNvSpPr txBox="1">
              <a:spLocks noChangeArrowheads="1"/>
            </p:cNvSpPr>
            <p:nvPr/>
          </p:nvSpPr>
          <p:spPr bwMode="auto">
            <a:xfrm>
              <a:off x="6442984" y="3503482"/>
              <a:ext cx="1640136" cy="481643"/>
            </a:xfrm>
            <a:prstGeom prst="rect">
              <a:avLst/>
            </a:prstGeom>
            <a:noFill/>
            <a:ln w="12700">
              <a:noFill/>
              <a:miter lim="800000"/>
              <a:headEnd/>
              <a:tailEnd/>
            </a:ln>
          </p:spPr>
          <p:txBody>
            <a:bodyPr wrap="square" lIns="54000" tIns="0" rIns="0" bIns="0">
              <a:spAutoFit/>
            </a:bodyPr>
            <a:lstStyle/>
            <a:p>
              <a:pPr>
                <a:spcBef>
                  <a:spcPct val="20000"/>
                </a:spcBef>
                <a:buClr>
                  <a:srgbClr val="F48B00"/>
                </a:buClr>
                <a:defRPr/>
              </a:pPr>
              <a:r>
                <a:rPr lang="en-US" sz="1050" dirty="0">
                  <a:latin typeface="Arial" charset="0"/>
                </a:rPr>
                <a:t>Time</a:t>
              </a:r>
            </a:p>
            <a:p>
              <a:pPr>
                <a:spcBef>
                  <a:spcPct val="20000"/>
                </a:spcBef>
                <a:buClr>
                  <a:srgbClr val="F48B00"/>
                </a:buClr>
                <a:defRPr/>
              </a:pPr>
              <a:r>
                <a:rPr lang="en-US" sz="1050" dirty="0">
                  <a:latin typeface="Arial" charset="0"/>
                </a:rPr>
                <a:t>Dimension</a:t>
              </a:r>
            </a:p>
          </p:txBody>
        </p:sp>
        <p:sp>
          <p:nvSpPr>
            <p:cNvPr id="11392" name="Text Box 128"/>
            <p:cNvSpPr txBox="1">
              <a:spLocks noChangeArrowheads="1"/>
            </p:cNvSpPr>
            <p:nvPr/>
          </p:nvSpPr>
          <p:spPr bwMode="auto">
            <a:xfrm>
              <a:off x="6516815" y="5660842"/>
              <a:ext cx="1566305" cy="481643"/>
            </a:xfrm>
            <a:prstGeom prst="rect">
              <a:avLst/>
            </a:prstGeom>
            <a:noFill/>
            <a:ln w="12700">
              <a:noFill/>
              <a:miter lim="800000"/>
              <a:headEnd/>
              <a:tailEnd/>
            </a:ln>
          </p:spPr>
          <p:txBody>
            <a:bodyPr wrap="square" lIns="54000" tIns="0" rIns="0" bIns="0">
              <a:spAutoFit/>
            </a:bodyPr>
            <a:lstStyle/>
            <a:p>
              <a:pPr>
                <a:spcBef>
                  <a:spcPct val="20000"/>
                </a:spcBef>
                <a:buClr>
                  <a:srgbClr val="F48B00"/>
                </a:buClr>
                <a:defRPr/>
              </a:pPr>
              <a:r>
                <a:rPr lang="en-US" sz="1050" dirty="0">
                  <a:latin typeface="Arial" charset="0"/>
                </a:rPr>
                <a:t>Material</a:t>
              </a:r>
            </a:p>
            <a:p>
              <a:pPr>
                <a:spcBef>
                  <a:spcPct val="20000"/>
                </a:spcBef>
                <a:buClr>
                  <a:srgbClr val="F48B00"/>
                </a:buClr>
                <a:defRPr/>
              </a:pPr>
              <a:r>
                <a:rPr lang="en-US" sz="1050" dirty="0">
                  <a:latin typeface="Arial" charset="0"/>
                </a:rPr>
                <a:t>Dimension</a:t>
              </a:r>
            </a:p>
          </p:txBody>
        </p:sp>
        <p:cxnSp>
          <p:nvCxnSpPr>
            <p:cNvPr id="76814" name="AutoShape 129"/>
            <p:cNvCxnSpPr>
              <a:cxnSpLocks noChangeShapeType="1"/>
              <a:stCxn id="76809" idx="3"/>
              <a:endCxn id="76806" idx="1"/>
            </p:cNvCxnSpPr>
            <p:nvPr/>
          </p:nvCxnSpPr>
          <p:spPr bwMode="auto">
            <a:xfrm flipV="1">
              <a:off x="2914650" y="3644900"/>
              <a:ext cx="706438" cy="1588"/>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6815" name="AutoShape 130"/>
            <p:cNvCxnSpPr>
              <a:cxnSpLocks noChangeShapeType="1"/>
              <a:stCxn id="76806" idx="3"/>
              <a:endCxn id="76807" idx="1"/>
            </p:cNvCxnSpPr>
            <p:nvPr/>
          </p:nvCxnSpPr>
          <p:spPr bwMode="auto">
            <a:xfrm flipV="1">
              <a:off x="5378450" y="2709863"/>
              <a:ext cx="993775" cy="935037"/>
            </a:xfrm>
            <a:prstGeom prst="bentConnector3">
              <a:avLst>
                <a:gd name="adj1" fmla="val 53194"/>
              </a:avLst>
            </a:prstGeom>
            <a:noFill/>
            <a:ln w="12700">
              <a:solidFill>
                <a:schemeClr val="tx1"/>
              </a:solidFill>
              <a:miter lim="800000"/>
              <a:headEnd type="triangle" w="med" len="med"/>
              <a:tailEnd/>
            </a:ln>
            <a:extLst>
              <a:ext uri="{909E8E84-426E-40DD-AFC4-6F175D3DCCD1}">
                <a14:hiddenFill xmlns:a14="http://schemas.microsoft.com/office/drawing/2010/main">
                  <a:noFill/>
                </a14:hiddenFill>
              </a:ext>
            </a:extLst>
          </p:spPr>
        </p:cxnSp>
        <p:cxnSp>
          <p:nvCxnSpPr>
            <p:cNvPr id="76816" name="AutoShape 132"/>
            <p:cNvCxnSpPr>
              <a:cxnSpLocks noChangeShapeType="1"/>
              <a:stCxn id="76808" idx="1"/>
              <a:endCxn id="76806" idx="3"/>
            </p:cNvCxnSpPr>
            <p:nvPr/>
          </p:nvCxnSpPr>
          <p:spPr bwMode="auto">
            <a:xfrm rot="10800000">
              <a:off x="5378450" y="3644900"/>
              <a:ext cx="1065213" cy="1225550"/>
            </a:xfrm>
            <a:prstGeom prst="bentConnector3">
              <a:avLst>
                <a:gd name="adj1" fmla="val 50671"/>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grpSp>
      <p:sp>
        <p:nvSpPr>
          <p:cNvPr id="76805" name="Slide Number Placeholder 13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nSpc>
                <a:spcPct val="80000"/>
              </a:lnSpc>
              <a:spcBef>
                <a:spcPct val="0"/>
              </a:spcBef>
              <a:buClrTx/>
              <a:buSzTx/>
              <a:buFontTx/>
              <a:buNone/>
            </a:pPr>
            <a:fld id="{DE7742DC-D6ED-49A8-AB39-0CC40687C71F}" type="slidenum">
              <a:rPr lang="en-US" altLang="en-US" sz="1200">
                <a:solidFill>
                  <a:srgbClr val="FFFFFF"/>
                </a:solidFill>
                <a:latin typeface="Arial" pitchFamily="34" charset="0"/>
              </a:rPr>
              <a:pPr>
                <a:lnSpc>
                  <a:spcPct val="80000"/>
                </a:lnSpc>
                <a:spcBef>
                  <a:spcPct val="0"/>
                </a:spcBef>
                <a:buClrTx/>
                <a:buSzTx/>
                <a:buFontTx/>
                <a:buNone/>
              </a:pPr>
              <a:t>81</a:t>
            </a:fld>
            <a:endParaRPr lang="en-US" altLang="en-US" sz="1200">
              <a:solidFill>
                <a:srgbClr val="FFFFFF"/>
              </a:solidFill>
              <a:latin typeface="Arial" pitchFamily="34" charset="0"/>
            </a:endParaRPr>
          </a:p>
        </p:txBody>
      </p:sp>
    </p:spTree>
    <p:extLst>
      <p:ext uri="{BB962C8B-B14F-4D97-AF65-F5344CB8AC3E}">
        <p14:creationId xmlns:p14="http://schemas.microsoft.com/office/powerpoint/2010/main" val="3650617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543050" y="228600"/>
            <a:ext cx="6172200" cy="1143000"/>
          </a:xfrm>
        </p:spPr>
        <p:txBody>
          <a:bodyPr/>
          <a:lstStyle/>
          <a:p>
            <a:pPr eaLnBrk="1" hangingPunct="1">
              <a:defRPr/>
            </a:pPr>
            <a:r>
              <a:rPr lang="en-US" smtClean="0"/>
              <a:t>Snowflake model</a:t>
            </a:r>
          </a:p>
        </p:txBody>
      </p:sp>
      <p:sp>
        <p:nvSpPr>
          <p:cNvPr id="78851" name="Content Placeholder 2"/>
          <p:cNvSpPr>
            <a:spLocks noGrp="1"/>
          </p:cNvSpPr>
          <p:nvPr>
            <p:ph idx="1"/>
          </p:nvPr>
        </p:nvSpPr>
        <p:spPr>
          <a:xfrm>
            <a:off x="63795" y="1600202"/>
            <a:ext cx="8841808" cy="4525963"/>
          </a:xfrm>
        </p:spPr>
        <p:txBody>
          <a:bodyPr/>
          <a:lstStyle/>
          <a:p>
            <a:pPr eaLnBrk="1" hangingPunct="1"/>
            <a:r>
              <a:rPr lang="en-US" altLang="en-US" dirty="0" smtClean="0"/>
              <a:t>SAP BW uses a </a:t>
            </a:r>
            <a:r>
              <a:rPr lang="en-US" altLang="en-US" dirty="0" smtClean="0">
                <a:solidFill>
                  <a:srgbClr val="FFC000"/>
                </a:solidFill>
              </a:rPr>
              <a:t>snowflake</a:t>
            </a:r>
            <a:r>
              <a:rPr lang="en-US" altLang="en-US" dirty="0" smtClean="0"/>
              <a:t> model instead of the star schema</a:t>
            </a:r>
          </a:p>
          <a:p>
            <a:pPr eaLnBrk="1" hangingPunct="1"/>
            <a:r>
              <a:rPr lang="en-US" altLang="en-US" dirty="0" smtClean="0"/>
              <a:t>Further </a:t>
            </a:r>
            <a:r>
              <a:rPr lang="en-US" altLang="en-US" dirty="0" smtClean="0">
                <a:solidFill>
                  <a:srgbClr val="FFC000"/>
                </a:solidFill>
              </a:rPr>
              <a:t>normalization</a:t>
            </a:r>
            <a:r>
              <a:rPr lang="en-US" altLang="en-US" dirty="0" smtClean="0"/>
              <a:t> and expansion of the dimension tables in a star schema results in a snowflake design.</a:t>
            </a:r>
          </a:p>
          <a:p>
            <a:pPr eaLnBrk="1" hangingPunct="1"/>
            <a:r>
              <a:rPr lang="en-US" altLang="en-US" dirty="0" smtClean="0"/>
              <a:t>This </a:t>
            </a:r>
            <a:r>
              <a:rPr lang="en-US" altLang="en-US" dirty="0" smtClean="0">
                <a:solidFill>
                  <a:srgbClr val="FFC000"/>
                </a:solidFill>
              </a:rPr>
              <a:t>reduces data redundancy </a:t>
            </a:r>
            <a:r>
              <a:rPr lang="en-US" altLang="en-US" dirty="0" smtClean="0"/>
              <a:t>which reduces storage space but increases the number of joins.</a:t>
            </a:r>
          </a:p>
          <a:p>
            <a:pPr eaLnBrk="1" hangingPunct="1"/>
            <a:r>
              <a:rPr lang="en-US" altLang="en-US" dirty="0" smtClean="0"/>
              <a:t>A dimension is said to be </a:t>
            </a:r>
            <a:r>
              <a:rPr lang="en-US" altLang="en-US" dirty="0" err="1" smtClean="0"/>
              <a:t>snowflaked</a:t>
            </a:r>
            <a:r>
              <a:rPr lang="en-US" altLang="en-US" dirty="0" smtClean="0"/>
              <a:t> when the </a:t>
            </a:r>
            <a:r>
              <a:rPr lang="en-US" altLang="en-US" dirty="0" smtClean="0">
                <a:solidFill>
                  <a:srgbClr val="FFC000"/>
                </a:solidFill>
              </a:rPr>
              <a:t>low-cardinality</a:t>
            </a:r>
            <a:r>
              <a:rPr lang="en-US" altLang="en-US" dirty="0" smtClean="0">
                <a:solidFill>
                  <a:srgbClr val="FF0000"/>
                </a:solidFill>
              </a:rPr>
              <a:t> </a:t>
            </a:r>
            <a:r>
              <a:rPr lang="en-US" altLang="en-US" dirty="0" smtClean="0"/>
              <a:t>(it has very few unique values) columns in the dimension have been removed to separate normalized tables that then link back into the original dimension table.</a:t>
            </a:r>
          </a:p>
        </p:txBody>
      </p:sp>
      <p:sp>
        <p:nvSpPr>
          <p:cNvPr id="7885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nSpc>
                <a:spcPct val="80000"/>
              </a:lnSpc>
              <a:spcBef>
                <a:spcPct val="0"/>
              </a:spcBef>
              <a:buClrTx/>
              <a:buSzTx/>
              <a:buFontTx/>
              <a:buNone/>
            </a:pPr>
            <a:fld id="{7D712F43-8B2A-4740-96C1-DFFA54806620}" type="slidenum">
              <a:rPr lang="en-US" altLang="en-US" sz="1200">
                <a:solidFill>
                  <a:srgbClr val="FFFFFF"/>
                </a:solidFill>
                <a:latin typeface="Arial" pitchFamily="34" charset="0"/>
              </a:rPr>
              <a:pPr>
                <a:lnSpc>
                  <a:spcPct val="80000"/>
                </a:lnSpc>
                <a:spcBef>
                  <a:spcPct val="0"/>
                </a:spcBef>
                <a:buClrTx/>
                <a:buSzTx/>
                <a:buFontTx/>
                <a:buNone/>
              </a:pPr>
              <a:t>82</a:t>
            </a:fld>
            <a:endParaRPr lang="en-US" altLang="en-US" sz="1200">
              <a:solidFill>
                <a:srgbClr val="FFFFFF"/>
              </a:solidFill>
              <a:latin typeface="Arial" pitchFamily="34" charset="0"/>
            </a:endParaRPr>
          </a:p>
        </p:txBody>
      </p:sp>
    </p:spTree>
    <p:extLst>
      <p:ext uri="{BB962C8B-B14F-4D97-AF65-F5344CB8AC3E}">
        <p14:creationId xmlns:p14="http://schemas.microsoft.com/office/powerpoint/2010/main" val="2187228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71650" y="1752600"/>
            <a:ext cx="5878116"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itle 2"/>
          <p:cNvSpPr>
            <a:spLocks noGrp="1"/>
          </p:cNvSpPr>
          <p:nvPr>
            <p:ph type="title"/>
          </p:nvPr>
        </p:nvSpPr>
        <p:spPr>
          <a:xfrm>
            <a:off x="1543050" y="304800"/>
            <a:ext cx="6172200" cy="1143000"/>
          </a:xfrm>
        </p:spPr>
        <p:txBody>
          <a:bodyPr/>
          <a:lstStyle/>
          <a:p>
            <a:pPr eaLnBrk="1" hangingPunct="1">
              <a:defRPr/>
            </a:pPr>
            <a:r>
              <a:rPr lang="en-US" smtClean="0"/>
              <a:t>Snowflake</a:t>
            </a:r>
          </a:p>
        </p:txBody>
      </p:sp>
      <p:sp>
        <p:nvSpPr>
          <p:cNvPr id="7987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nSpc>
                <a:spcPct val="80000"/>
              </a:lnSpc>
              <a:spcBef>
                <a:spcPct val="0"/>
              </a:spcBef>
              <a:buClrTx/>
              <a:buSzTx/>
              <a:buFontTx/>
              <a:buNone/>
            </a:pPr>
            <a:fld id="{B29E2C3C-137E-4DF0-BA9E-A1FEC7324950}" type="slidenum">
              <a:rPr lang="en-US" altLang="en-US" sz="1200">
                <a:solidFill>
                  <a:srgbClr val="FFFFFF"/>
                </a:solidFill>
                <a:latin typeface="Arial" pitchFamily="34" charset="0"/>
              </a:rPr>
              <a:pPr>
                <a:lnSpc>
                  <a:spcPct val="80000"/>
                </a:lnSpc>
                <a:spcBef>
                  <a:spcPct val="0"/>
                </a:spcBef>
                <a:buClrTx/>
                <a:buSzTx/>
                <a:buFontTx/>
                <a:buNone/>
              </a:pPr>
              <a:t>83</a:t>
            </a:fld>
            <a:endParaRPr lang="en-US" altLang="en-US" sz="1200">
              <a:solidFill>
                <a:srgbClr val="FFFFFF"/>
              </a:solidFill>
              <a:latin typeface="Arial" pitchFamily="34" charset="0"/>
            </a:endParaRPr>
          </a:p>
        </p:txBody>
      </p:sp>
    </p:spTree>
    <p:extLst>
      <p:ext uri="{BB962C8B-B14F-4D97-AF65-F5344CB8AC3E}">
        <p14:creationId xmlns:p14="http://schemas.microsoft.com/office/powerpoint/2010/main" val="3561015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1371600" y="0"/>
            <a:ext cx="6229350" cy="1143000"/>
          </a:xfrm>
        </p:spPr>
        <p:txBody>
          <a:bodyPr/>
          <a:lstStyle/>
          <a:p>
            <a:r>
              <a:rPr lang="en-US" altLang="en-US" dirty="0" smtClean="0">
                <a:solidFill>
                  <a:srgbClr val="FFC000"/>
                </a:solidFill>
              </a:rPr>
              <a:t>Snowflake example</a:t>
            </a:r>
          </a:p>
        </p:txBody>
      </p:sp>
      <p:sp>
        <p:nvSpPr>
          <p:cNvPr id="8089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nSpc>
                <a:spcPct val="80000"/>
              </a:lnSpc>
              <a:spcBef>
                <a:spcPct val="0"/>
              </a:spcBef>
              <a:buClrTx/>
              <a:buSzTx/>
              <a:buFontTx/>
              <a:buNone/>
            </a:pPr>
            <a:fld id="{94B804CA-6C3F-40D1-BC20-5EA9F4935CF3}" type="slidenum">
              <a:rPr lang="en-US" altLang="en-US" sz="1200">
                <a:solidFill>
                  <a:srgbClr val="FFFFFF"/>
                </a:solidFill>
                <a:latin typeface="Arial" pitchFamily="34" charset="0"/>
              </a:rPr>
              <a:pPr>
                <a:lnSpc>
                  <a:spcPct val="80000"/>
                </a:lnSpc>
                <a:spcBef>
                  <a:spcPct val="0"/>
                </a:spcBef>
                <a:buClrTx/>
                <a:buSzTx/>
                <a:buFontTx/>
                <a:buNone/>
              </a:pPr>
              <a:t>84</a:t>
            </a:fld>
            <a:endParaRPr lang="en-US" altLang="en-US" sz="1200">
              <a:solidFill>
                <a:srgbClr val="FFFFFF"/>
              </a:solidFill>
              <a:latin typeface="Arial" pitchFamily="34" charset="0"/>
            </a:endParaRPr>
          </a:p>
        </p:txBody>
      </p:sp>
      <p:pic>
        <p:nvPicPr>
          <p:cNvPr id="8090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31095" y="1720850"/>
            <a:ext cx="6869906" cy="498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9439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defRPr/>
            </a:pPr>
            <a:r>
              <a:rPr lang="en-US" smtClean="0"/>
              <a:t>When do you snowflake?</a:t>
            </a:r>
          </a:p>
        </p:txBody>
      </p:sp>
      <p:sp>
        <p:nvSpPr>
          <p:cNvPr id="81923" name="Content Placeholder 2"/>
          <p:cNvSpPr>
            <a:spLocks noGrp="1"/>
          </p:cNvSpPr>
          <p:nvPr>
            <p:ph idx="1"/>
          </p:nvPr>
        </p:nvSpPr>
        <p:spPr>
          <a:xfrm>
            <a:off x="1428750" y="2133602"/>
            <a:ext cx="6172200" cy="4525963"/>
          </a:xfrm>
        </p:spPr>
        <p:txBody>
          <a:bodyPr/>
          <a:lstStyle/>
          <a:p>
            <a:pPr eaLnBrk="1" hangingPunct="1">
              <a:buFont typeface="Wingdings 2" pitchFamily="18" charset="2"/>
              <a:buNone/>
            </a:pPr>
            <a:r>
              <a:rPr lang="en-US" altLang="en-US" dirty="0" err="1" smtClean="0">
                <a:solidFill>
                  <a:srgbClr val="FFC000"/>
                </a:solidFill>
              </a:rPr>
              <a:t>Snowflaking</a:t>
            </a:r>
            <a:r>
              <a:rPr lang="en-US" altLang="en-US" dirty="0" smtClean="0"/>
              <a:t> a dimension table can typically be performed under the following two conditions: </a:t>
            </a:r>
          </a:p>
          <a:p>
            <a:pPr lvl="1" eaLnBrk="1" hangingPunct="1"/>
            <a:r>
              <a:rPr lang="en-US" altLang="en-US" dirty="0" smtClean="0"/>
              <a:t>The dimension table consists of two or more sets of attributes which define information at </a:t>
            </a:r>
            <a:r>
              <a:rPr lang="en-US" altLang="en-US" b="1" dirty="0" smtClean="0">
                <a:solidFill>
                  <a:srgbClr val="FFC000"/>
                </a:solidFill>
              </a:rPr>
              <a:t>different grains </a:t>
            </a:r>
            <a:r>
              <a:rPr lang="en-US" altLang="en-US" dirty="0" smtClean="0"/>
              <a:t>(detail) </a:t>
            </a:r>
          </a:p>
          <a:p>
            <a:pPr lvl="1" eaLnBrk="1" hangingPunct="1"/>
            <a:r>
              <a:rPr lang="en-US" altLang="en-US" dirty="0" smtClean="0"/>
              <a:t>The sets of attributes of the same dimension table are being populated by </a:t>
            </a:r>
            <a:r>
              <a:rPr lang="en-US" altLang="en-US" b="1" dirty="0" smtClean="0">
                <a:solidFill>
                  <a:srgbClr val="FFC000"/>
                </a:solidFill>
              </a:rPr>
              <a:t>different source systems </a:t>
            </a:r>
            <a:r>
              <a:rPr lang="en-US" altLang="en-US" dirty="0" smtClean="0"/>
              <a:t>(very common in data warehouses)</a:t>
            </a:r>
          </a:p>
        </p:txBody>
      </p:sp>
      <p:sp>
        <p:nvSpPr>
          <p:cNvPr id="8192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nSpc>
                <a:spcPct val="80000"/>
              </a:lnSpc>
              <a:spcBef>
                <a:spcPct val="0"/>
              </a:spcBef>
              <a:buClrTx/>
              <a:buSzTx/>
              <a:buFontTx/>
              <a:buNone/>
            </a:pPr>
            <a:fld id="{C1FB2A6E-FD13-4394-BABE-1D3B6314E7A3}" type="slidenum">
              <a:rPr lang="en-US" altLang="en-US" sz="1200">
                <a:solidFill>
                  <a:srgbClr val="FFFFFF"/>
                </a:solidFill>
                <a:latin typeface="Arial" pitchFamily="34" charset="0"/>
              </a:rPr>
              <a:pPr>
                <a:lnSpc>
                  <a:spcPct val="80000"/>
                </a:lnSpc>
                <a:spcBef>
                  <a:spcPct val="0"/>
                </a:spcBef>
                <a:buClrTx/>
                <a:buSzTx/>
                <a:buFontTx/>
                <a:buNone/>
              </a:pPr>
              <a:t>85</a:t>
            </a:fld>
            <a:endParaRPr lang="en-US" altLang="en-US" sz="1200">
              <a:solidFill>
                <a:srgbClr val="FFFFFF"/>
              </a:solidFill>
              <a:latin typeface="Arial" pitchFamily="34" charset="0"/>
            </a:endParaRPr>
          </a:p>
        </p:txBody>
      </p:sp>
    </p:spTree>
    <p:extLst>
      <p:ext uri="{BB962C8B-B14F-4D97-AF65-F5344CB8AC3E}">
        <p14:creationId xmlns:p14="http://schemas.microsoft.com/office/powerpoint/2010/main" val="878543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600201" y="381002"/>
            <a:ext cx="6137672" cy="669925"/>
          </a:xfrm>
        </p:spPr>
        <p:txBody>
          <a:bodyPr>
            <a:normAutofit fontScale="90000"/>
          </a:bodyPr>
          <a:lstStyle/>
          <a:p>
            <a:pPr fontAlgn="auto">
              <a:spcAft>
                <a:spcPts val="0"/>
              </a:spcAft>
              <a:defRPr/>
            </a:pPr>
            <a:r>
              <a:rPr lang="en-US" sz="4000" dirty="0"/>
              <a:t>InfoCubes</a:t>
            </a:r>
          </a:p>
        </p:txBody>
      </p:sp>
      <p:sp>
        <p:nvSpPr>
          <p:cNvPr id="95235" name="Rectangle 3"/>
          <p:cNvSpPr>
            <a:spLocks noGrp="1" noChangeArrowheads="1"/>
          </p:cNvSpPr>
          <p:nvPr>
            <p:ph idx="1"/>
          </p:nvPr>
        </p:nvSpPr>
        <p:spPr>
          <a:xfrm>
            <a:off x="1371601" y="1447801"/>
            <a:ext cx="6137672" cy="4187825"/>
          </a:xfrm>
        </p:spPr>
        <p:txBody>
          <a:bodyPr/>
          <a:lstStyle/>
          <a:p>
            <a:pPr eaLnBrk="1" hangingPunct="1"/>
            <a:r>
              <a:rPr lang="en-US" altLang="en-US" dirty="0" err="1" smtClean="0">
                <a:solidFill>
                  <a:srgbClr val="FFC000"/>
                </a:solidFill>
              </a:rPr>
              <a:t>InfoCubes</a:t>
            </a:r>
            <a:r>
              <a:rPr lang="en-US" altLang="en-US" dirty="0" smtClean="0"/>
              <a:t> are the central objects of the multi-dimensional model in SAP BW</a:t>
            </a:r>
          </a:p>
          <a:p>
            <a:pPr eaLnBrk="1" hangingPunct="1"/>
            <a:r>
              <a:rPr lang="en-US" altLang="en-US" dirty="0" smtClean="0"/>
              <a:t>Reports and analyses are based on these </a:t>
            </a:r>
            <a:r>
              <a:rPr lang="en-US" altLang="en-US" dirty="0" err="1" smtClean="0"/>
              <a:t>InfoCubes</a:t>
            </a:r>
            <a:endParaRPr lang="en-US" altLang="en-US" dirty="0" smtClean="0"/>
          </a:p>
          <a:p>
            <a:pPr eaLnBrk="1" hangingPunct="1"/>
            <a:r>
              <a:rPr lang="en-US" altLang="en-US" dirty="0" smtClean="0"/>
              <a:t>It is a self-enclosed dataset for a business area from a reporting viewpoint</a:t>
            </a:r>
          </a:p>
          <a:p>
            <a:pPr eaLnBrk="1" hangingPunct="1"/>
            <a:r>
              <a:rPr lang="en-US" altLang="en-US" dirty="0" smtClean="0"/>
              <a:t>Queries can be defined and executed on the basis of an </a:t>
            </a:r>
            <a:r>
              <a:rPr lang="en-US" altLang="en-US" dirty="0" err="1" smtClean="0"/>
              <a:t>InfoCube</a:t>
            </a:r>
            <a:endParaRPr lang="en-US" altLang="en-US" dirty="0" smtClean="0"/>
          </a:p>
        </p:txBody>
      </p:sp>
      <p:sp>
        <p:nvSpPr>
          <p:cNvPr id="9523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nSpc>
                <a:spcPct val="80000"/>
              </a:lnSpc>
              <a:spcBef>
                <a:spcPct val="0"/>
              </a:spcBef>
              <a:buClrTx/>
              <a:buSzTx/>
              <a:buFontTx/>
              <a:buNone/>
            </a:pPr>
            <a:fld id="{8C7E0792-5101-4311-97E6-892CEFC46B8B}" type="slidenum">
              <a:rPr lang="en-US" altLang="en-US" sz="1200">
                <a:solidFill>
                  <a:srgbClr val="FFFFFF"/>
                </a:solidFill>
                <a:latin typeface="Arial" pitchFamily="34" charset="0"/>
              </a:rPr>
              <a:pPr>
                <a:lnSpc>
                  <a:spcPct val="80000"/>
                </a:lnSpc>
                <a:spcBef>
                  <a:spcPct val="0"/>
                </a:spcBef>
                <a:buClrTx/>
                <a:buSzTx/>
                <a:buFontTx/>
                <a:buNone/>
              </a:pPr>
              <a:t>86</a:t>
            </a:fld>
            <a:endParaRPr lang="en-US" altLang="en-US" sz="1200">
              <a:solidFill>
                <a:srgbClr val="FFFFFF"/>
              </a:solidFill>
              <a:latin typeface="Arial" pitchFamily="34" charset="0"/>
            </a:endParaRPr>
          </a:p>
        </p:txBody>
      </p:sp>
    </p:spTree>
    <p:extLst>
      <p:ext uri="{BB962C8B-B14F-4D97-AF65-F5344CB8AC3E}">
        <p14:creationId xmlns:p14="http://schemas.microsoft.com/office/powerpoint/2010/main" val="3722253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p:nvPr>
        </p:nvSpPr>
        <p:spPr/>
        <p:txBody>
          <a:bodyPr/>
          <a:lstStyle/>
          <a:p>
            <a:pPr eaLnBrk="1" hangingPunct="1">
              <a:defRPr/>
            </a:pPr>
            <a:r>
              <a:rPr lang="en-AU" smtClean="0"/>
              <a:t>SAP BW– InfoCube</a:t>
            </a:r>
            <a:endParaRPr lang="en-US" smtClean="0"/>
          </a:p>
        </p:txBody>
      </p:sp>
      <p:sp>
        <p:nvSpPr>
          <p:cNvPr id="97283" name="Rectangle 3"/>
          <p:cNvSpPr>
            <a:spLocks noGrp="1" noChangeArrowheads="1"/>
          </p:cNvSpPr>
          <p:nvPr>
            <p:ph idx="1"/>
          </p:nvPr>
        </p:nvSpPr>
        <p:spPr>
          <a:xfrm>
            <a:off x="1602581" y="1600200"/>
            <a:ext cx="6115050" cy="4495800"/>
          </a:xfrm>
        </p:spPr>
        <p:txBody>
          <a:bodyPr/>
          <a:lstStyle/>
          <a:p>
            <a:pPr eaLnBrk="1" hangingPunct="1"/>
            <a:r>
              <a:rPr lang="en-GB" altLang="en-US" sz="2800"/>
              <a:t>Contains two types of data</a:t>
            </a:r>
          </a:p>
          <a:p>
            <a:pPr lvl="1" eaLnBrk="1" hangingPunct="1"/>
            <a:r>
              <a:rPr lang="en-GB" altLang="en-US" smtClean="0"/>
              <a:t>Key Figures (transactional data)</a:t>
            </a:r>
            <a:endParaRPr lang="en-GB" altLang="en-US" b="1" smtClean="0"/>
          </a:p>
          <a:p>
            <a:pPr lvl="1" eaLnBrk="1" hangingPunct="1"/>
            <a:r>
              <a:rPr lang="en-GB" altLang="en-US" smtClean="0"/>
              <a:t>Characteristics</a:t>
            </a:r>
            <a:endParaRPr lang="en-GB" altLang="en-US" b="1" smtClean="0"/>
          </a:p>
          <a:p>
            <a:pPr eaLnBrk="1" hangingPunct="1"/>
            <a:r>
              <a:rPr lang="en-GB" altLang="en-US" sz="2800"/>
              <a:t>1 Fact Table and 16 Dimension Tables</a:t>
            </a:r>
          </a:p>
          <a:p>
            <a:pPr lvl="1" eaLnBrk="1" hangingPunct="1"/>
            <a:r>
              <a:rPr lang="en-GB" altLang="en-US" smtClean="0"/>
              <a:t>3 Dimensions are predefined by SAP</a:t>
            </a:r>
            <a:endParaRPr lang="en-GB" altLang="en-US" b="1" smtClean="0"/>
          </a:p>
          <a:p>
            <a:pPr lvl="2" eaLnBrk="1" hangingPunct="1"/>
            <a:r>
              <a:rPr lang="en-GB" altLang="en-US" smtClean="0"/>
              <a:t>Time</a:t>
            </a:r>
          </a:p>
          <a:p>
            <a:pPr lvl="2" eaLnBrk="1" hangingPunct="1"/>
            <a:r>
              <a:rPr lang="en-GB" altLang="en-US" smtClean="0"/>
              <a:t>Unit</a:t>
            </a:r>
          </a:p>
          <a:p>
            <a:pPr lvl="2" eaLnBrk="1" hangingPunct="1"/>
            <a:r>
              <a:rPr lang="en-GB" altLang="en-US" smtClean="0"/>
              <a:t>Data Package</a:t>
            </a:r>
            <a:endParaRPr lang="de-DE" altLang="en-US" b="1" smtClean="0"/>
          </a:p>
          <a:p>
            <a:pPr eaLnBrk="1" hangingPunct="1"/>
            <a:endParaRPr lang="en-US" altLang="en-US" sz="2800"/>
          </a:p>
        </p:txBody>
      </p:sp>
      <p:grpSp>
        <p:nvGrpSpPr>
          <p:cNvPr id="97284" name="Group 4"/>
          <p:cNvGrpSpPr>
            <a:grpSpLocks/>
          </p:cNvGrpSpPr>
          <p:nvPr/>
        </p:nvGrpSpPr>
        <p:grpSpPr bwMode="auto">
          <a:xfrm>
            <a:off x="6752035" y="5114927"/>
            <a:ext cx="917972" cy="1071563"/>
            <a:chOff x="3468" y="2642"/>
            <a:chExt cx="1160" cy="1016"/>
          </a:xfrm>
        </p:grpSpPr>
        <p:sp>
          <p:nvSpPr>
            <p:cNvPr id="97310" name="Freeform 5"/>
            <p:cNvSpPr>
              <a:spLocks noChangeAspect="1"/>
            </p:cNvSpPr>
            <p:nvPr/>
          </p:nvSpPr>
          <p:spPr bwMode="auto">
            <a:xfrm>
              <a:off x="4029" y="2919"/>
              <a:ext cx="283" cy="247"/>
            </a:xfrm>
            <a:custGeom>
              <a:avLst/>
              <a:gdLst>
                <a:gd name="T0" fmla="*/ 2147483646 w 73"/>
                <a:gd name="T1" fmla="*/ 0 h 72"/>
                <a:gd name="T2" fmla="*/ 0 w 73"/>
                <a:gd name="T3" fmla="*/ 2147483646 h 72"/>
                <a:gd name="T4" fmla="*/ 2147483646 w 73"/>
                <a:gd name="T5" fmla="*/ 2147483646 h 72"/>
                <a:gd name="T6" fmla="*/ 2147483646 w 73"/>
                <a:gd name="T7" fmla="*/ 0 h 72"/>
                <a:gd name="T8" fmla="*/ 0 60000 65536"/>
                <a:gd name="T9" fmla="*/ 0 60000 65536"/>
                <a:gd name="T10" fmla="*/ 0 60000 65536"/>
                <a:gd name="T11" fmla="*/ 0 60000 65536"/>
                <a:gd name="T12" fmla="*/ 0 w 73"/>
                <a:gd name="T13" fmla="*/ 0 h 72"/>
                <a:gd name="T14" fmla="*/ 73 w 73"/>
                <a:gd name="T15" fmla="*/ 72 h 72"/>
              </a:gdLst>
              <a:ahLst/>
              <a:cxnLst>
                <a:cxn ang="T8">
                  <a:pos x="T0" y="T1"/>
                </a:cxn>
                <a:cxn ang="T9">
                  <a:pos x="T2" y="T3"/>
                </a:cxn>
                <a:cxn ang="T10">
                  <a:pos x="T4" y="T5"/>
                </a:cxn>
                <a:cxn ang="T11">
                  <a:pos x="T6" y="T7"/>
                </a:cxn>
              </a:cxnLst>
              <a:rect l="T12" t="T13" r="T14" b="T15"/>
              <a:pathLst>
                <a:path w="73" h="72">
                  <a:moveTo>
                    <a:pt x="72" y="0"/>
                  </a:moveTo>
                  <a:lnTo>
                    <a:pt x="0" y="71"/>
                  </a:lnTo>
                  <a:lnTo>
                    <a:pt x="72" y="71"/>
                  </a:lnTo>
                  <a:lnTo>
                    <a:pt x="72" y="0"/>
                  </a:lnTo>
                </a:path>
              </a:pathLst>
            </a:custGeom>
            <a:solidFill>
              <a:srgbClr val="DADAD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11" name="Freeform 6"/>
            <p:cNvSpPr>
              <a:spLocks noChangeAspect="1"/>
            </p:cNvSpPr>
            <p:nvPr/>
          </p:nvSpPr>
          <p:spPr bwMode="auto">
            <a:xfrm>
              <a:off x="4029" y="2919"/>
              <a:ext cx="283" cy="247"/>
            </a:xfrm>
            <a:custGeom>
              <a:avLst/>
              <a:gdLst>
                <a:gd name="T0" fmla="*/ 0 w 73"/>
                <a:gd name="T1" fmla="*/ 2147483646 h 72"/>
                <a:gd name="T2" fmla="*/ 2147483646 w 73"/>
                <a:gd name="T3" fmla="*/ 0 h 72"/>
                <a:gd name="T4" fmla="*/ 0 w 73"/>
                <a:gd name="T5" fmla="*/ 0 h 72"/>
                <a:gd name="T6" fmla="*/ 0 w 73"/>
                <a:gd name="T7" fmla="*/ 2147483646 h 72"/>
                <a:gd name="T8" fmla="*/ 0 60000 65536"/>
                <a:gd name="T9" fmla="*/ 0 60000 65536"/>
                <a:gd name="T10" fmla="*/ 0 60000 65536"/>
                <a:gd name="T11" fmla="*/ 0 60000 65536"/>
                <a:gd name="T12" fmla="*/ 0 w 73"/>
                <a:gd name="T13" fmla="*/ 0 h 72"/>
                <a:gd name="T14" fmla="*/ 73 w 73"/>
                <a:gd name="T15" fmla="*/ 72 h 72"/>
              </a:gdLst>
              <a:ahLst/>
              <a:cxnLst>
                <a:cxn ang="T8">
                  <a:pos x="T0" y="T1"/>
                </a:cxn>
                <a:cxn ang="T9">
                  <a:pos x="T2" y="T3"/>
                </a:cxn>
                <a:cxn ang="T10">
                  <a:pos x="T4" y="T5"/>
                </a:cxn>
                <a:cxn ang="T11">
                  <a:pos x="T6" y="T7"/>
                </a:cxn>
              </a:cxnLst>
              <a:rect l="T12" t="T13" r="T14" b="T15"/>
              <a:pathLst>
                <a:path w="73" h="72">
                  <a:moveTo>
                    <a:pt x="0" y="71"/>
                  </a:moveTo>
                  <a:lnTo>
                    <a:pt x="72" y="0"/>
                  </a:lnTo>
                  <a:lnTo>
                    <a:pt x="0" y="0"/>
                  </a:lnTo>
                  <a:lnTo>
                    <a:pt x="0" y="71"/>
                  </a:lnTo>
                </a:path>
              </a:pathLst>
            </a:custGeom>
            <a:solidFill>
              <a:schemeClr val="tx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12" name="Rectangle 7"/>
            <p:cNvSpPr>
              <a:spLocks noChangeAspect="1" noChangeArrowheads="1"/>
            </p:cNvSpPr>
            <p:nvPr/>
          </p:nvSpPr>
          <p:spPr bwMode="auto">
            <a:xfrm>
              <a:off x="4064" y="2951"/>
              <a:ext cx="210" cy="180"/>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gn="l">
                <a:spcBef>
                  <a:spcPct val="20000"/>
                </a:spcBef>
                <a:buClr>
                  <a:srgbClr val="F48B00"/>
                </a:buClr>
                <a:buSzTx/>
                <a:buFontTx/>
                <a:buNone/>
              </a:pPr>
              <a:endParaRPr lang="en-AU" altLang="en-US" sz="2800">
                <a:solidFill>
                  <a:prstClr val="white"/>
                </a:solidFill>
                <a:latin typeface="Arial" pitchFamily="34" charset="0"/>
              </a:endParaRPr>
            </a:p>
          </p:txBody>
        </p:sp>
        <p:sp>
          <p:nvSpPr>
            <p:cNvPr id="97313" name="Freeform 8"/>
            <p:cNvSpPr>
              <a:spLocks noChangeAspect="1"/>
            </p:cNvSpPr>
            <p:nvPr/>
          </p:nvSpPr>
          <p:spPr bwMode="auto">
            <a:xfrm>
              <a:off x="3748" y="2919"/>
              <a:ext cx="284" cy="247"/>
            </a:xfrm>
            <a:custGeom>
              <a:avLst/>
              <a:gdLst>
                <a:gd name="T0" fmla="*/ 2147483646 w 73"/>
                <a:gd name="T1" fmla="*/ 0 h 72"/>
                <a:gd name="T2" fmla="*/ 0 w 73"/>
                <a:gd name="T3" fmla="*/ 2147483646 h 72"/>
                <a:gd name="T4" fmla="*/ 2147483646 w 73"/>
                <a:gd name="T5" fmla="*/ 2147483646 h 72"/>
                <a:gd name="T6" fmla="*/ 2147483646 w 73"/>
                <a:gd name="T7" fmla="*/ 0 h 72"/>
                <a:gd name="T8" fmla="*/ 0 60000 65536"/>
                <a:gd name="T9" fmla="*/ 0 60000 65536"/>
                <a:gd name="T10" fmla="*/ 0 60000 65536"/>
                <a:gd name="T11" fmla="*/ 0 60000 65536"/>
                <a:gd name="T12" fmla="*/ 0 w 73"/>
                <a:gd name="T13" fmla="*/ 0 h 72"/>
                <a:gd name="T14" fmla="*/ 73 w 73"/>
                <a:gd name="T15" fmla="*/ 72 h 72"/>
              </a:gdLst>
              <a:ahLst/>
              <a:cxnLst>
                <a:cxn ang="T8">
                  <a:pos x="T0" y="T1"/>
                </a:cxn>
                <a:cxn ang="T9">
                  <a:pos x="T2" y="T3"/>
                </a:cxn>
                <a:cxn ang="T10">
                  <a:pos x="T4" y="T5"/>
                </a:cxn>
                <a:cxn ang="T11">
                  <a:pos x="T6" y="T7"/>
                </a:cxn>
              </a:cxnLst>
              <a:rect l="T12" t="T13" r="T14" b="T15"/>
              <a:pathLst>
                <a:path w="73" h="72">
                  <a:moveTo>
                    <a:pt x="72" y="0"/>
                  </a:moveTo>
                  <a:lnTo>
                    <a:pt x="0" y="71"/>
                  </a:lnTo>
                  <a:lnTo>
                    <a:pt x="72" y="71"/>
                  </a:lnTo>
                  <a:lnTo>
                    <a:pt x="72" y="0"/>
                  </a:lnTo>
                </a:path>
              </a:pathLst>
            </a:custGeom>
            <a:solidFill>
              <a:srgbClr val="DADAD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14" name="Freeform 9"/>
            <p:cNvSpPr>
              <a:spLocks noChangeAspect="1"/>
            </p:cNvSpPr>
            <p:nvPr/>
          </p:nvSpPr>
          <p:spPr bwMode="auto">
            <a:xfrm>
              <a:off x="3748" y="2919"/>
              <a:ext cx="284" cy="247"/>
            </a:xfrm>
            <a:custGeom>
              <a:avLst/>
              <a:gdLst>
                <a:gd name="T0" fmla="*/ 0 w 73"/>
                <a:gd name="T1" fmla="*/ 2147483646 h 72"/>
                <a:gd name="T2" fmla="*/ 2147483646 w 73"/>
                <a:gd name="T3" fmla="*/ 0 h 72"/>
                <a:gd name="T4" fmla="*/ 0 w 73"/>
                <a:gd name="T5" fmla="*/ 0 h 72"/>
                <a:gd name="T6" fmla="*/ 0 w 73"/>
                <a:gd name="T7" fmla="*/ 2147483646 h 72"/>
                <a:gd name="T8" fmla="*/ 0 60000 65536"/>
                <a:gd name="T9" fmla="*/ 0 60000 65536"/>
                <a:gd name="T10" fmla="*/ 0 60000 65536"/>
                <a:gd name="T11" fmla="*/ 0 60000 65536"/>
                <a:gd name="T12" fmla="*/ 0 w 73"/>
                <a:gd name="T13" fmla="*/ 0 h 72"/>
                <a:gd name="T14" fmla="*/ 73 w 73"/>
                <a:gd name="T15" fmla="*/ 72 h 72"/>
              </a:gdLst>
              <a:ahLst/>
              <a:cxnLst>
                <a:cxn ang="T8">
                  <a:pos x="T0" y="T1"/>
                </a:cxn>
                <a:cxn ang="T9">
                  <a:pos x="T2" y="T3"/>
                </a:cxn>
                <a:cxn ang="T10">
                  <a:pos x="T4" y="T5"/>
                </a:cxn>
                <a:cxn ang="T11">
                  <a:pos x="T6" y="T7"/>
                </a:cxn>
              </a:cxnLst>
              <a:rect l="T12" t="T13" r="T14" b="T15"/>
              <a:pathLst>
                <a:path w="73" h="72">
                  <a:moveTo>
                    <a:pt x="0" y="71"/>
                  </a:moveTo>
                  <a:lnTo>
                    <a:pt x="72" y="0"/>
                  </a:lnTo>
                  <a:lnTo>
                    <a:pt x="0" y="0"/>
                  </a:lnTo>
                  <a:lnTo>
                    <a:pt x="0" y="71"/>
                  </a:lnTo>
                </a:path>
              </a:pathLst>
            </a:custGeom>
            <a:solidFill>
              <a:schemeClr val="tx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15" name="Rectangle 10"/>
            <p:cNvSpPr>
              <a:spLocks noChangeAspect="1" noChangeArrowheads="1"/>
            </p:cNvSpPr>
            <p:nvPr/>
          </p:nvSpPr>
          <p:spPr bwMode="auto">
            <a:xfrm>
              <a:off x="3784" y="2951"/>
              <a:ext cx="209" cy="180"/>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gn="l">
                <a:spcBef>
                  <a:spcPct val="20000"/>
                </a:spcBef>
                <a:buClr>
                  <a:srgbClr val="F48B00"/>
                </a:buClr>
                <a:buSzTx/>
                <a:buFontTx/>
                <a:buNone/>
              </a:pPr>
              <a:endParaRPr lang="en-AU" altLang="en-US" sz="2800">
                <a:solidFill>
                  <a:prstClr val="white"/>
                </a:solidFill>
                <a:latin typeface="Arial" pitchFamily="34" charset="0"/>
              </a:endParaRPr>
            </a:p>
          </p:txBody>
        </p:sp>
        <p:sp>
          <p:nvSpPr>
            <p:cNvPr id="97316" name="Freeform 11"/>
            <p:cNvSpPr>
              <a:spLocks noChangeAspect="1"/>
            </p:cNvSpPr>
            <p:nvPr/>
          </p:nvSpPr>
          <p:spPr bwMode="auto">
            <a:xfrm>
              <a:off x="3468" y="2919"/>
              <a:ext cx="285" cy="247"/>
            </a:xfrm>
            <a:custGeom>
              <a:avLst/>
              <a:gdLst>
                <a:gd name="T0" fmla="*/ 2147483646 w 73"/>
                <a:gd name="T1" fmla="*/ 0 h 72"/>
                <a:gd name="T2" fmla="*/ 0 w 73"/>
                <a:gd name="T3" fmla="*/ 2147483646 h 72"/>
                <a:gd name="T4" fmla="*/ 2147483646 w 73"/>
                <a:gd name="T5" fmla="*/ 2147483646 h 72"/>
                <a:gd name="T6" fmla="*/ 2147483646 w 73"/>
                <a:gd name="T7" fmla="*/ 0 h 72"/>
                <a:gd name="T8" fmla="*/ 0 60000 65536"/>
                <a:gd name="T9" fmla="*/ 0 60000 65536"/>
                <a:gd name="T10" fmla="*/ 0 60000 65536"/>
                <a:gd name="T11" fmla="*/ 0 60000 65536"/>
                <a:gd name="T12" fmla="*/ 0 w 73"/>
                <a:gd name="T13" fmla="*/ 0 h 72"/>
                <a:gd name="T14" fmla="*/ 73 w 73"/>
                <a:gd name="T15" fmla="*/ 72 h 72"/>
              </a:gdLst>
              <a:ahLst/>
              <a:cxnLst>
                <a:cxn ang="T8">
                  <a:pos x="T0" y="T1"/>
                </a:cxn>
                <a:cxn ang="T9">
                  <a:pos x="T2" y="T3"/>
                </a:cxn>
                <a:cxn ang="T10">
                  <a:pos x="T4" y="T5"/>
                </a:cxn>
                <a:cxn ang="T11">
                  <a:pos x="T6" y="T7"/>
                </a:cxn>
              </a:cxnLst>
              <a:rect l="T12" t="T13" r="T14" b="T15"/>
              <a:pathLst>
                <a:path w="73" h="72">
                  <a:moveTo>
                    <a:pt x="72" y="0"/>
                  </a:moveTo>
                  <a:lnTo>
                    <a:pt x="0" y="71"/>
                  </a:lnTo>
                  <a:lnTo>
                    <a:pt x="72" y="71"/>
                  </a:lnTo>
                  <a:lnTo>
                    <a:pt x="72" y="0"/>
                  </a:lnTo>
                </a:path>
              </a:pathLst>
            </a:custGeom>
            <a:solidFill>
              <a:srgbClr val="DADAD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17" name="Freeform 12"/>
            <p:cNvSpPr>
              <a:spLocks noChangeAspect="1"/>
            </p:cNvSpPr>
            <p:nvPr/>
          </p:nvSpPr>
          <p:spPr bwMode="auto">
            <a:xfrm>
              <a:off x="3468" y="2919"/>
              <a:ext cx="285" cy="247"/>
            </a:xfrm>
            <a:custGeom>
              <a:avLst/>
              <a:gdLst>
                <a:gd name="T0" fmla="*/ 0 w 73"/>
                <a:gd name="T1" fmla="*/ 2147483646 h 72"/>
                <a:gd name="T2" fmla="*/ 2147483646 w 73"/>
                <a:gd name="T3" fmla="*/ 0 h 72"/>
                <a:gd name="T4" fmla="*/ 0 w 73"/>
                <a:gd name="T5" fmla="*/ 0 h 72"/>
                <a:gd name="T6" fmla="*/ 0 w 73"/>
                <a:gd name="T7" fmla="*/ 2147483646 h 72"/>
                <a:gd name="T8" fmla="*/ 0 60000 65536"/>
                <a:gd name="T9" fmla="*/ 0 60000 65536"/>
                <a:gd name="T10" fmla="*/ 0 60000 65536"/>
                <a:gd name="T11" fmla="*/ 0 60000 65536"/>
                <a:gd name="T12" fmla="*/ 0 w 73"/>
                <a:gd name="T13" fmla="*/ 0 h 72"/>
                <a:gd name="T14" fmla="*/ 73 w 73"/>
                <a:gd name="T15" fmla="*/ 72 h 72"/>
              </a:gdLst>
              <a:ahLst/>
              <a:cxnLst>
                <a:cxn ang="T8">
                  <a:pos x="T0" y="T1"/>
                </a:cxn>
                <a:cxn ang="T9">
                  <a:pos x="T2" y="T3"/>
                </a:cxn>
                <a:cxn ang="T10">
                  <a:pos x="T4" y="T5"/>
                </a:cxn>
                <a:cxn ang="T11">
                  <a:pos x="T6" y="T7"/>
                </a:cxn>
              </a:cxnLst>
              <a:rect l="T12" t="T13" r="T14" b="T15"/>
              <a:pathLst>
                <a:path w="73" h="72">
                  <a:moveTo>
                    <a:pt x="0" y="71"/>
                  </a:moveTo>
                  <a:lnTo>
                    <a:pt x="72" y="0"/>
                  </a:lnTo>
                  <a:lnTo>
                    <a:pt x="0" y="0"/>
                  </a:lnTo>
                  <a:lnTo>
                    <a:pt x="0" y="71"/>
                  </a:lnTo>
                </a:path>
              </a:pathLst>
            </a:custGeom>
            <a:solidFill>
              <a:schemeClr val="tx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18" name="Freeform 13"/>
            <p:cNvSpPr>
              <a:spLocks noChangeAspect="1"/>
            </p:cNvSpPr>
            <p:nvPr/>
          </p:nvSpPr>
          <p:spPr bwMode="auto">
            <a:xfrm>
              <a:off x="4029" y="3161"/>
              <a:ext cx="283" cy="251"/>
            </a:xfrm>
            <a:custGeom>
              <a:avLst/>
              <a:gdLst>
                <a:gd name="T0" fmla="*/ 2147483646 w 73"/>
                <a:gd name="T1" fmla="*/ 0 h 73"/>
                <a:gd name="T2" fmla="*/ 0 w 73"/>
                <a:gd name="T3" fmla="*/ 2147483646 h 73"/>
                <a:gd name="T4" fmla="*/ 2147483646 w 73"/>
                <a:gd name="T5" fmla="*/ 2147483646 h 73"/>
                <a:gd name="T6" fmla="*/ 2147483646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0" y="72"/>
                  </a:lnTo>
                  <a:lnTo>
                    <a:pt x="72" y="72"/>
                  </a:lnTo>
                  <a:lnTo>
                    <a:pt x="72" y="0"/>
                  </a:lnTo>
                </a:path>
              </a:pathLst>
            </a:custGeom>
            <a:solidFill>
              <a:srgbClr val="DADAD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19" name="Rectangle 14"/>
            <p:cNvSpPr>
              <a:spLocks noChangeAspect="1" noChangeArrowheads="1"/>
            </p:cNvSpPr>
            <p:nvPr/>
          </p:nvSpPr>
          <p:spPr bwMode="auto">
            <a:xfrm>
              <a:off x="4064" y="3193"/>
              <a:ext cx="210" cy="185"/>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gn="l">
                <a:spcBef>
                  <a:spcPct val="20000"/>
                </a:spcBef>
                <a:buClr>
                  <a:srgbClr val="F48B00"/>
                </a:buClr>
                <a:buSzTx/>
                <a:buFontTx/>
                <a:buNone/>
              </a:pPr>
              <a:endParaRPr lang="en-AU" altLang="en-US" sz="2800">
                <a:solidFill>
                  <a:prstClr val="white"/>
                </a:solidFill>
                <a:latin typeface="Arial" pitchFamily="34" charset="0"/>
              </a:endParaRPr>
            </a:p>
          </p:txBody>
        </p:sp>
        <p:sp>
          <p:nvSpPr>
            <p:cNvPr id="97320" name="Freeform 15"/>
            <p:cNvSpPr>
              <a:spLocks noChangeAspect="1"/>
            </p:cNvSpPr>
            <p:nvPr/>
          </p:nvSpPr>
          <p:spPr bwMode="auto">
            <a:xfrm>
              <a:off x="3468" y="3161"/>
              <a:ext cx="285" cy="251"/>
            </a:xfrm>
            <a:custGeom>
              <a:avLst/>
              <a:gdLst>
                <a:gd name="T0" fmla="*/ 2147483646 w 73"/>
                <a:gd name="T1" fmla="*/ 0 h 73"/>
                <a:gd name="T2" fmla="*/ 0 w 73"/>
                <a:gd name="T3" fmla="*/ 2147483646 h 73"/>
                <a:gd name="T4" fmla="*/ 2147483646 w 73"/>
                <a:gd name="T5" fmla="*/ 2147483646 h 73"/>
                <a:gd name="T6" fmla="*/ 2147483646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0" y="72"/>
                  </a:lnTo>
                  <a:lnTo>
                    <a:pt x="72" y="72"/>
                  </a:lnTo>
                  <a:lnTo>
                    <a:pt x="72" y="0"/>
                  </a:lnTo>
                </a:path>
              </a:pathLst>
            </a:custGeom>
            <a:solidFill>
              <a:srgbClr val="DADAD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21" name="Rectangle 16"/>
            <p:cNvSpPr>
              <a:spLocks noChangeAspect="1" noChangeArrowheads="1"/>
            </p:cNvSpPr>
            <p:nvPr/>
          </p:nvSpPr>
          <p:spPr bwMode="auto">
            <a:xfrm>
              <a:off x="3499" y="3193"/>
              <a:ext cx="214" cy="185"/>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gn="l">
                <a:spcBef>
                  <a:spcPct val="20000"/>
                </a:spcBef>
                <a:buClr>
                  <a:srgbClr val="F48B00"/>
                </a:buClr>
                <a:buSzTx/>
                <a:buFontTx/>
                <a:buNone/>
              </a:pPr>
              <a:endParaRPr lang="en-AU" altLang="en-US" sz="2800">
                <a:solidFill>
                  <a:prstClr val="white"/>
                </a:solidFill>
                <a:latin typeface="Arial" pitchFamily="34" charset="0"/>
              </a:endParaRPr>
            </a:p>
          </p:txBody>
        </p:sp>
        <p:sp>
          <p:nvSpPr>
            <p:cNvPr id="97322" name="Freeform 17"/>
            <p:cNvSpPr>
              <a:spLocks noChangeAspect="1"/>
            </p:cNvSpPr>
            <p:nvPr/>
          </p:nvSpPr>
          <p:spPr bwMode="auto">
            <a:xfrm>
              <a:off x="3748" y="3161"/>
              <a:ext cx="284" cy="251"/>
            </a:xfrm>
            <a:custGeom>
              <a:avLst/>
              <a:gdLst>
                <a:gd name="T0" fmla="*/ 2147483646 w 73"/>
                <a:gd name="T1" fmla="*/ 0 h 73"/>
                <a:gd name="T2" fmla="*/ 0 w 73"/>
                <a:gd name="T3" fmla="*/ 2147483646 h 73"/>
                <a:gd name="T4" fmla="*/ 2147483646 w 73"/>
                <a:gd name="T5" fmla="*/ 2147483646 h 73"/>
                <a:gd name="T6" fmla="*/ 2147483646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0" y="72"/>
                  </a:lnTo>
                  <a:lnTo>
                    <a:pt x="72" y="72"/>
                  </a:lnTo>
                  <a:lnTo>
                    <a:pt x="72" y="0"/>
                  </a:lnTo>
                </a:path>
              </a:pathLst>
            </a:custGeom>
            <a:solidFill>
              <a:srgbClr val="DADAD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23" name="Rectangle 18"/>
            <p:cNvSpPr>
              <a:spLocks noChangeAspect="1" noChangeArrowheads="1"/>
            </p:cNvSpPr>
            <p:nvPr/>
          </p:nvSpPr>
          <p:spPr bwMode="auto">
            <a:xfrm>
              <a:off x="3784" y="3193"/>
              <a:ext cx="209" cy="185"/>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gn="l">
                <a:spcBef>
                  <a:spcPct val="20000"/>
                </a:spcBef>
                <a:buClr>
                  <a:srgbClr val="F48B00"/>
                </a:buClr>
                <a:buSzTx/>
                <a:buFontTx/>
                <a:buNone/>
              </a:pPr>
              <a:endParaRPr lang="en-AU" altLang="en-US" sz="2800">
                <a:solidFill>
                  <a:prstClr val="white"/>
                </a:solidFill>
                <a:latin typeface="Arial" pitchFamily="34" charset="0"/>
              </a:endParaRPr>
            </a:p>
          </p:txBody>
        </p:sp>
        <p:sp>
          <p:nvSpPr>
            <p:cNvPr id="97324" name="Freeform 19"/>
            <p:cNvSpPr>
              <a:spLocks noChangeAspect="1"/>
            </p:cNvSpPr>
            <p:nvPr/>
          </p:nvSpPr>
          <p:spPr bwMode="auto">
            <a:xfrm>
              <a:off x="4029" y="3409"/>
              <a:ext cx="283" cy="249"/>
            </a:xfrm>
            <a:custGeom>
              <a:avLst/>
              <a:gdLst>
                <a:gd name="T0" fmla="*/ 2147483646 w 73"/>
                <a:gd name="T1" fmla="*/ 0 h 73"/>
                <a:gd name="T2" fmla="*/ 0 w 73"/>
                <a:gd name="T3" fmla="*/ 2147483646 h 73"/>
                <a:gd name="T4" fmla="*/ 2147483646 w 73"/>
                <a:gd name="T5" fmla="*/ 2147483646 h 73"/>
                <a:gd name="T6" fmla="*/ 2147483646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0" y="72"/>
                  </a:lnTo>
                  <a:lnTo>
                    <a:pt x="72" y="72"/>
                  </a:lnTo>
                  <a:lnTo>
                    <a:pt x="72" y="0"/>
                  </a:lnTo>
                </a:path>
              </a:pathLst>
            </a:custGeom>
            <a:solidFill>
              <a:schemeClr val="accent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25" name="Freeform 20"/>
            <p:cNvSpPr>
              <a:spLocks noChangeAspect="1"/>
            </p:cNvSpPr>
            <p:nvPr/>
          </p:nvSpPr>
          <p:spPr bwMode="auto">
            <a:xfrm>
              <a:off x="4029" y="3409"/>
              <a:ext cx="283" cy="249"/>
            </a:xfrm>
            <a:custGeom>
              <a:avLst/>
              <a:gdLst>
                <a:gd name="T0" fmla="*/ 0 w 73"/>
                <a:gd name="T1" fmla="*/ 2147483646 h 73"/>
                <a:gd name="T2" fmla="*/ 2147483646 w 73"/>
                <a:gd name="T3" fmla="*/ 0 h 73"/>
                <a:gd name="T4" fmla="*/ 0 w 73"/>
                <a:gd name="T5" fmla="*/ 0 h 73"/>
                <a:gd name="T6" fmla="*/ 0 w 73"/>
                <a:gd name="T7" fmla="*/ 2147483646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0" y="72"/>
                  </a:moveTo>
                  <a:lnTo>
                    <a:pt x="72" y="0"/>
                  </a:lnTo>
                  <a:lnTo>
                    <a:pt x="0" y="0"/>
                  </a:lnTo>
                  <a:lnTo>
                    <a:pt x="0" y="72"/>
                  </a:lnTo>
                </a:path>
              </a:pathLst>
            </a:custGeom>
            <a:solidFill>
              <a:srgbClr val="A2C1F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26" name="Rectangle 21"/>
            <p:cNvSpPr>
              <a:spLocks noChangeAspect="1" noChangeArrowheads="1"/>
            </p:cNvSpPr>
            <p:nvPr/>
          </p:nvSpPr>
          <p:spPr bwMode="auto">
            <a:xfrm>
              <a:off x="4064" y="3439"/>
              <a:ext cx="210" cy="185"/>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gn="l">
                <a:spcBef>
                  <a:spcPct val="20000"/>
                </a:spcBef>
                <a:buClr>
                  <a:srgbClr val="F48B00"/>
                </a:buClr>
                <a:buSzTx/>
                <a:buFontTx/>
                <a:buNone/>
              </a:pPr>
              <a:endParaRPr lang="en-AU" altLang="en-US" sz="2800">
                <a:solidFill>
                  <a:prstClr val="white"/>
                </a:solidFill>
                <a:latin typeface="Arial" pitchFamily="34" charset="0"/>
              </a:endParaRPr>
            </a:p>
          </p:txBody>
        </p:sp>
        <p:sp>
          <p:nvSpPr>
            <p:cNvPr id="97327" name="Freeform 22"/>
            <p:cNvSpPr>
              <a:spLocks noChangeAspect="1"/>
            </p:cNvSpPr>
            <p:nvPr/>
          </p:nvSpPr>
          <p:spPr bwMode="auto">
            <a:xfrm>
              <a:off x="3748" y="3409"/>
              <a:ext cx="284" cy="249"/>
            </a:xfrm>
            <a:custGeom>
              <a:avLst/>
              <a:gdLst>
                <a:gd name="T0" fmla="*/ 2147483646 w 73"/>
                <a:gd name="T1" fmla="*/ 0 h 73"/>
                <a:gd name="T2" fmla="*/ 0 w 73"/>
                <a:gd name="T3" fmla="*/ 2147483646 h 73"/>
                <a:gd name="T4" fmla="*/ 2147483646 w 73"/>
                <a:gd name="T5" fmla="*/ 2147483646 h 73"/>
                <a:gd name="T6" fmla="*/ 2147483646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0" y="72"/>
                  </a:lnTo>
                  <a:lnTo>
                    <a:pt x="72" y="72"/>
                  </a:lnTo>
                  <a:lnTo>
                    <a:pt x="72" y="0"/>
                  </a:lnTo>
                </a:path>
              </a:pathLst>
            </a:custGeom>
            <a:solidFill>
              <a:schemeClr val="accent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28" name="Freeform 23"/>
            <p:cNvSpPr>
              <a:spLocks noChangeAspect="1"/>
            </p:cNvSpPr>
            <p:nvPr/>
          </p:nvSpPr>
          <p:spPr bwMode="auto">
            <a:xfrm>
              <a:off x="3748" y="3409"/>
              <a:ext cx="284" cy="249"/>
            </a:xfrm>
            <a:custGeom>
              <a:avLst/>
              <a:gdLst>
                <a:gd name="T0" fmla="*/ 0 w 73"/>
                <a:gd name="T1" fmla="*/ 2147483646 h 73"/>
                <a:gd name="T2" fmla="*/ 2147483646 w 73"/>
                <a:gd name="T3" fmla="*/ 0 h 73"/>
                <a:gd name="T4" fmla="*/ 0 w 73"/>
                <a:gd name="T5" fmla="*/ 0 h 73"/>
                <a:gd name="T6" fmla="*/ 0 w 73"/>
                <a:gd name="T7" fmla="*/ 2147483646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0" y="72"/>
                  </a:moveTo>
                  <a:lnTo>
                    <a:pt x="72" y="0"/>
                  </a:lnTo>
                  <a:lnTo>
                    <a:pt x="0" y="0"/>
                  </a:lnTo>
                  <a:lnTo>
                    <a:pt x="0" y="72"/>
                  </a:lnTo>
                </a:path>
              </a:pathLst>
            </a:custGeom>
            <a:solidFill>
              <a:srgbClr val="A2C1F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29" name="Rectangle 24"/>
            <p:cNvSpPr>
              <a:spLocks noChangeAspect="1" noChangeArrowheads="1"/>
            </p:cNvSpPr>
            <p:nvPr/>
          </p:nvSpPr>
          <p:spPr bwMode="auto">
            <a:xfrm>
              <a:off x="3784" y="3439"/>
              <a:ext cx="209" cy="185"/>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gn="l">
                <a:spcBef>
                  <a:spcPct val="20000"/>
                </a:spcBef>
                <a:buClr>
                  <a:srgbClr val="F48B00"/>
                </a:buClr>
                <a:buSzTx/>
                <a:buFontTx/>
                <a:buNone/>
              </a:pPr>
              <a:endParaRPr lang="en-AU" altLang="en-US" sz="2800">
                <a:solidFill>
                  <a:prstClr val="white"/>
                </a:solidFill>
                <a:latin typeface="Arial" pitchFamily="34" charset="0"/>
              </a:endParaRPr>
            </a:p>
          </p:txBody>
        </p:sp>
        <p:sp>
          <p:nvSpPr>
            <p:cNvPr id="97330" name="Freeform 25"/>
            <p:cNvSpPr>
              <a:spLocks noChangeAspect="1"/>
            </p:cNvSpPr>
            <p:nvPr/>
          </p:nvSpPr>
          <p:spPr bwMode="auto">
            <a:xfrm>
              <a:off x="4309" y="3055"/>
              <a:ext cx="108" cy="111"/>
            </a:xfrm>
            <a:custGeom>
              <a:avLst/>
              <a:gdLst>
                <a:gd name="T0" fmla="*/ 0 w 28"/>
                <a:gd name="T1" fmla="*/ 2147483646 h 32"/>
                <a:gd name="T2" fmla="*/ 0 w 28"/>
                <a:gd name="T3" fmla="*/ 2147483646 h 32"/>
                <a:gd name="T4" fmla="*/ 2147483646 w 28"/>
                <a:gd name="T5" fmla="*/ 2147483646 h 32"/>
                <a:gd name="T6" fmla="*/ 2147483646 w 28"/>
                <a:gd name="T7" fmla="*/ 0 h 32"/>
                <a:gd name="T8" fmla="*/ 0 w 28"/>
                <a:gd name="T9" fmla="*/ 2147483646 h 32"/>
                <a:gd name="T10" fmla="*/ 0 60000 65536"/>
                <a:gd name="T11" fmla="*/ 0 60000 65536"/>
                <a:gd name="T12" fmla="*/ 0 60000 65536"/>
                <a:gd name="T13" fmla="*/ 0 60000 65536"/>
                <a:gd name="T14" fmla="*/ 0 60000 65536"/>
                <a:gd name="T15" fmla="*/ 0 w 28"/>
                <a:gd name="T16" fmla="*/ 0 h 32"/>
                <a:gd name="T17" fmla="*/ 28 w 28"/>
                <a:gd name="T18" fmla="*/ 32 h 32"/>
              </a:gdLst>
              <a:ahLst/>
              <a:cxnLst>
                <a:cxn ang="T10">
                  <a:pos x="T0" y="T1"/>
                </a:cxn>
                <a:cxn ang="T11">
                  <a:pos x="T2" y="T3"/>
                </a:cxn>
                <a:cxn ang="T12">
                  <a:pos x="T4" y="T5"/>
                </a:cxn>
                <a:cxn ang="T13">
                  <a:pos x="T6" y="T7"/>
                </a:cxn>
                <a:cxn ang="T14">
                  <a:pos x="T8" y="T9"/>
                </a:cxn>
              </a:cxnLst>
              <a:rect l="T15" t="T16" r="T17" b="T18"/>
              <a:pathLst>
                <a:path w="28" h="32">
                  <a:moveTo>
                    <a:pt x="0" y="27"/>
                  </a:moveTo>
                  <a:lnTo>
                    <a:pt x="0" y="31"/>
                  </a:lnTo>
                  <a:lnTo>
                    <a:pt x="27" y="4"/>
                  </a:lnTo>
                  <a:lnTo>
                    <a:pt x="27" y="0"/>
                  </a:lnTo>
                  <a:lnTo>
                    <a:pt x="0" y="27"/>
                  </a:lnTo>
                </a:path>
              </a:pathLst>
            </a:custGeom>
            <a:solidFill>
              <a:srgbClr val="00279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31" name="Freeform 26"/>
            <p:cNvSpPr>
              <a:spLocks noChangeAspect="1"/>
            </p:cNvSpPr>
            <p:nvPr/>
          </p:nvSpPr>
          <p:spPr bwMode="auto">
            <a:xfrm>
              <a:off x="4343" y="2872"/>
              <a:ext cx="74" cy="246"/>
            </a:xfrm>
            <a:custGeom>
              <a:avLst/>
              <a:gdLst>
                <a:gd name="T0" fmla="*/ 0 w 19"/>
                <a:gd name="T1" fmla="*/ 2147483646 h 72"/>
                <a:gd name="T2" fmla="*/ 0 w 19"/>
                <a:gd name="T3" fmla="*/ 2147483646 h 72"/>
                <a:gd name="T4" fmla="*/ 2147483646 w 19"/>
                <a:gd name="T5" fmla="*/ 0 h 72"/>
                <a:gd name="T6" fmla="*/ 2147483646 w 19"/>
                <a:gd name="T7" fmla="*/ 2147483646 h 72"/>
                <a:gd name="T8" fmla="*/ 0 w 19"/>
                <a:gd name="T9" fmla="*/ 2147483646 h 72"/>
                <a:gd name="T10" fmla="*/ 0 60000 65536"/>
                <a:gd name="T11" fmla="*/ 0 60000 65536"/>
                <a:gd name="T12" fmla="*/ 0 60000 65536"/>
                <a:gd name="T13" fmla="*/ 0 60000 65536"/>
                <a:gd name="T14" fmla="*/ 0 60000 65536"/>
                <a:gd name="T15" fmla="*/ 0 w 19"/>
                <a:gd name="T16" fmla="*/ 0 h 72"/>
                <a:gd name="T17" fmla="*/ 19 w 19"/>
                <a:gd name="T18" fmla="*/ 72 h 72"/>
              </a:gdLst>
              <a:ahLst/>
              <a:cxnLst>
                <a:cxn ang="T10">
                  <a:pos x="T0" y="T1"/>
                </a:cxn>
                <a:cxn ang="T11">
                  <a:pos x="T2" y="T3"/>
                </a:cxn>
                <a:cxn ang="T12">
                  <a:pos x="T4" y="T5"/>
                </a:cxn>
                <a:cxn ang="T13">
                  <a:pos x="T6" y="T7"/>
                </a:cxn>
                <a:cxn ang="T14">
                  <a:pos x="T8" y="T9"/>
                </a:cxn>
              </a:cxnLst>
              <a:rect l="T15" t="T16" r="T17" b="T18"/>
              <a:pathLst>
                <a:path w="19" h="72">
                  <a:moveTo>
                    <a:pt x="0" y="71"/>
                  </a:moveTo>
                  <a:lnTo>
                    <a:pt x="0" y="18"/>
                  </a:lnTo>
                  <a:lnTo>
                    <a:pt x="18" y="0"/>
                  </a:lnTo>
                  <a:lnTo>
                    <a:pt x="18" y="53"/>
                  </a:lnTo>
                  <a:lnTo>
                    <a:pt x="0" y="71"/>
                  </a:lnTo>
                </a:path>
              </a:pathLst>
            </a:custGeom>
            <a:solidFill>
              <a:schemeClr val="accent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32" name="Freeform 27"/>
            <p:cNvSpPr>
              <a:spLocks noChangeAspect="1"/>
            </p:cNvSpPr>
            <p:nvPr/>
          </p:nvSpPr>
          <p:spPr bwMode="auto">
            <a:xfrm>
              <a:off x="4309" y="2919"/>
              <a:ext cx="65" cy="247"/>
            </a:xfrm>
            <a:custGeom>
              <a:avLst/>
              <a:gdLst>
                <a:gd name="T0" fmla="*/ 0 w 17"/>
                <a:gd name="T1" fmla="*/ 0 h 72"/>
                <a:gd name="T2" fmla="*/ 0 w 17"/>
                <a:gd name="T3" fmla="*/ 2147483646 h 72"/>
                <a:gd name="T4" fmla="*/ 2147483646 w 17"/>
                <a:gd name="T5" fmla="*/ 2147483646 h 72"/>
                <a:gd name="T6" fmla="*/ 2147483646 w 17"/>
                <a:gd name="T7" fmla="*/ 2147483646 h 72"/>
                <a:gd name="T8" fmla="*/ 0 w 17"/>
                <a:gd name="T9" fmla="*/ 0 h 72"/>
                <a:gd name="T10" fmla="*/ 0 60000 65536"/>
                <a:gd name="T11" fmla="*/ 0 60000 65536"/>
                <a:gd name="T12" fmla="*/ 0 60000 65536"/>
                <a:gd name="T13" fmla="*/ 0 60000 65536"/>
                <a:gd name="T14" fmla="*/ 0 60000 65536"/>
                <a:gd name="T15" fmla="*/ 0 w 17"/>
                <a:gd name="T16" fmla="*/ 0 h 72"/>
                <a:gd name="T17" fmla="*/ 17 w 17"/>
                <a:gd name="T18" fmla="*/ 72 h 72"/>
              </a:gdLst>
              <a:ahLst/>
              <a:cxnLst>
                <a:cxn ang="T10">
                  <a:pos x="T0" y="T1"/>
                </a:cxn>
                <a:cxn ang="T11">
                  <a:pos x="T2" y="T3"/>
                </a:cxn>
                <a:cxn ang="T12">
                  <a:pos x="T4" y="T5"/>
                </a:cxn>
                <a:cxn ang="T13">
                  <a:pos x="T6" y="T7"/>
                </a:cxn>
                <a:cxn ang="T14">
                  <a:pos x="T8" y="T9"/>
                </a:cxn>
              </a:cxnLst>
              <a:rect l="T15" t="T16" r="T17" b="T18"/>
              <a:pathLst>
                <a:path w="17" h="72">
                  <a:moveTo>
                    <a:pt x="0" y="0"/>
                  </a:moveTo>
                  <a:lnTo>
                    <a:pt x="0" y="71"/>
                  </a:lnTo>
                  <a:lnTo>
                    <a:pt x="16" y="58"/>
                  </a:lnTo>
                  <a:lnTo>
                    <a:pt x="16" y="4"/>
                  </a:lnTo>
                  <a:lnTo>
                    <a:pt x="0" y="0"/>
                  </a:lnTo>
                </a:path>
              </a:pathLst>
            </a:custGeom>
            <a:solidFill>
              <a:srgbClr val="C1C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33" name="Freeform 28"/>
            <p:cNvSpPr>
              <a:spLocks noChangeAspect="1"/>
            </p:cNvSpPr>
            <p:nvPr/>
          </p:nvSpPr>
          <p:spPr bwMode="auto">
            <a:xfrm>
              <a:off x="4309" y="2827"/>
              <a:ext cx="108" cy="109"/>
            </a:xfrm>
            <a:custGeom>
              <a:avLst/>
              <a:gdLst>
                <a:gd name="T0" fmla="*/ 0 w 28"/>
                <a:gd name="T1" fmla="*/ 2147483646 h 32"/>
                <a:gd name="T2" fmla="*/ 2147483646 w 28"/>
                <a:gd name="T3" fmla="*/ 0 h 32"/>
                <a:gd name="T4" fmla="*/ 2147483646 w 28"/>
                <a:gd name="T5" fmla="*/ 2147483646 h 32"/>
                <a:gd name="T6" fmla="*/ 2147483646 w 28"/>
                <a:gd name="T7" fmla="*/ 2147483646 h 32"/>
                <a:gd name="T8" fmla="*/ 0 w 28"/>
                <a:gd name="T9" fmla="*/ 2147483646 h 32"/>
                <a:gd name="T10" fmla="*/ 0 60000 65536"/>
                <a:gd name="T11" fmla="*/ 0 60000 65536"/>
                <a:gd name="T12" fmla="*/ 0 60000 65536"/>
                <a:gd name="T13" fmla="*/ 0 60000 65536"/>
                <a:gd name="T14" fmla="*/ 0 60000 65536"/>
                <a:gd name="T15" fmla="*/ 0 w 28"/>
                <a:gd name="T16" fmla="*/ 0 h 32"/>
                <a:gd name="T17" fmla="*/ 28 w 28"/>
                <a:gd name="T18" fmla="*/ 32 h 32"/>
              </a:gdLst>
              <a:ahLst/>
              <a:cxnLst>
                <a:cxn ang="T10">
                  <a:pos x="T0" y="T1"/>
                </a:cxn>
                <a:cxn ang="T11">
                  <a:pos x="T2" y="T3"/>
                </a:cxn>
                <a:cxn ang="T12">
                  <a:pos x="T4" y="T5"/>
                </a:cxn>
                <a:cxn ang="T13">
                  <a:pos x="T6" y="T7"/>
                </a:cxn>
                <a:cxn ang="T14">
                  <a:pos x="T8" y="T9"/>
                </a:cxn>
              </a:cxnLst>
              <a:rect l="T15" t="T16" r="T17" b="T18"/>
              <a:pathLst>
                <a:path w="28" h="32">
                  <a:moveTo>
                    <a:pt x="0" y="27"/>
                  </a:moveTo>
                  <a:lnTo>
                    <a:pt x="27" y="0"/>
                  </a:lnTo>
                  <a:lnTo>
                    <a:pt x="27" y="13"/>
                  </a:lnTo>
                  <a:lnTo>
                    <a:pt x="9" y="31"/>
                  </a:lnTo>
                  <a:lnTo>
                    <a:pt x="0" y="27"/>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34" name="Freeform 29"/>
            <p:cNvSpPr>
              <a:spLocks noChangeAspect="1"/>
            </p:cNvSpPr>
            <p:nvPr/>
          </p:nvSpPr>
          <p:spPr bwMode="auto">
            <a:xfrm>
              <a:off x="4083" y="2827"/>
              <a:ext cx="281" cy="64"/>
            </a:xfrm>
            <a:custGeom>
              <a:avLst/>
              <a:gdLst>
                <a:gd name="T0" fmla="*/ 0 w 72"/>
                <a:gd name="T1" fmla="*/ 2147483646 h 19"/>
                <a:gd name="T2" fmla="*/ 2147483646 w 72"/>
                <a:gd name="T3" fmla="*/ 2147483646 h 19"/>
                <a:gd name="T4" fmla="*/ 2147483646 w 72"/>
                <a:gd name="T5" fmla="*/ 0 h 19"/>
                <a:gd name="T6" fmla="*/ 2147483646 w 72"/>
                <a:gd name="T7" fmla="*/ 0 h 19"/>
                <a:gd name="T8" fmla="*/ 0 w 72"/>
                <a:gd name="T9" fmla="*/ 2147483646 h 19"/>
                <a:gd name="T10" fmla="*/ 0 60000 65536"/>
                <a:gd name="T11" fmla="*/ 0 60000 65536"/>
                <a:gd name="T12" fmla="*/ 0 60000 65536"/>
                <a:gd name="T13" fmla="*/ 0 60000 65536"/>
                <a:gd name="T14" fmla="*/ 0 60000 65536"/>
                <a:gd name="T15" fmla="*/ 0 w 72"/>
                <a:gd name="T16" fmla="*/ 0 h 19"/>
                <a:gd name="T17" fmla="*/ 72 w 72"/>
                <a:gd name="T18" fmla="*/ 19 h 19"/>
              </a:gdLst>
              <a:ahLst/>
              <a:cxnLst>
                <a:cxn ang="T10">
                  <a:pos x="T0" y="T1"/>
                </a:cxn>
                <a:cxn ang="T11">
                  <a:pos x="T2" y="T3"/>
                </a:cxn>
                <a:cxn ang="T12">
                  <a:pos x="T4" y="T5"/>
                </a:cxn>
                <a:cxn ang="T13">
                  <a:pos x="T6" y="T7"/>
                </a:cxn>
                <a:cxn ang="T14">
                  <a:pos x="T8" y="T9"/>
                </a:cxn>
              </a:cxnLst>
              <a:rect l="T15" t="T16" r="T17" b="T18"/>
              <a:pathLst>
                <a:path w="72" h="19">
                  <a:moveTo>
                    <a:pt x="0" y="18"/>
                  </a:moveTo>
                  <a:lnTo>
                    <a:pt x="53" y="18"/>
                  </a:lnTo>
                  <a:lnTo>
                    <a:pt x="71" y="0"/>
                  </a:lnTo>
                  <a:lnTo>
                    <a:pt x="18" y="0"/>
                  </a:lnTo>
                  <a:lnTo>
                    <a:pt x="0" y="18"/>
                  </a:lnTo>
                </a:path>
              </a:pathLst>
            </a:custGeom>
            <a:solidFill>
              <a:srgbClr val="A2C1F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35" name="Freeform 30"/>
            <p:cNvSpPr>
              <a:spLocks noChangeAspect="1"/>
            </p:cNvSpPr>
            <p:nvPr/>
          </p:nvSpPr>
          <p:spPr bwMode="auto">
            <a:xfrm>
              <a:off x="4029" y="2827"/>
              <a:ext cx="124" cy="95"/>
            </a:xfrm>
            <a:custGeom>
              <a:avLst/>
              <a:gdLst>
                <a:gd name="T0" fmla="*/ 0 w 32"/>
                <a:gd name="T1" fmla="*/ 2147483646 h 28"/>
                <a:gd name="T2" fmla="*/ 2147483646 w 32"/>
                <a:gd name="T3" fmla="*/ 2147483646 h 28"/>
                <a:gd name="T4" fmla="*/ 2147483646 w 32"/>
                <a:gd name="T5" fmla="*/ 0 h 28"/>
                <a:gd name="T6" fmla="*/ 2147483646 w 32"/>
                <a:gd name="T7" fmla="*/ 0 h 28"/>
                <a:gd name="T8" fmla="*/ 0 w 32"/>
                <a:gd name="T9" fmla="*/ 2147483646 h 28"/>
                <a:gd name="T10" fmla="*/ 0 60000 65536"/>
                <a:gd name="T11" fmla="*/ 0 60000 65536"/>
                <a:gd name="T12" fmla="*/ 0 60000 65536"/>
                <a:gd name="T13" fmla="*/ 0 60000 65536"/>
                <a:gd name="T14" fmla="*/ 0 60000 65536"/>
                <a:gd name="T15" fmla="*/ 0 w 32"/>
                <a:gd name="T16" fmla="*/ 0 h 28"/>
                <a:gd name="T17" fmla="*/ 32 w 32"/>
                <a:gd name="T18" fmla="*/ 28 h 28"/>
              </a:gdLst>
              <a:ahLst/>
              <a:cxnLst>
                <a:cxn ang="T10">
                  <a:pos x="T0" y="T1"/>
                </a:cxn>
                <a:cxn ang="T11">
                  <a:pos x="T2" y="T3"/>
                </a:cxn>
                <a:cxn ang="T12">
                  <a:pos x="T4" y="T5"/>
                </a:cxn>
                <a:cxn ang="T13">
                  <a:pos x="T6" y="T7"/>
                </a:cxn>
                <a:cxn ang="T14">
                  <a:pos x="T8" y="T9"/>
                </a:cxn>
              </a:cxnLst>
              <a:rect l="T15" t="T16" r="T17" b="T18"/>
              <a:pathLst>
                <a:path w="32" h="28">
                  <a:moveTo>
                    <a:pt x="0" y="27"/>
                  </a:moveTo>
                  <a:lnTo>
                    <a:pt x="13" y="18"/>
                  </a:lnTo>
                  <a:lnTo>
                    <a:pt x="31" y="0"/>
                  </a:lnTo>
                  <a:lnTo>
                    <a:pt x="27" y="0"/>
                  </a:lnTo>
                  <a:lnTo>
                    <a:pt x="0" y="27"/>
                  </a:lnTo>
                </a:path>
              </a:pathLst>
            </a:custGeom>
            <a:solidFill>
              <a:srgbClr val="C1C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36" name="Freeform 31"/>
            <p:cNvSpPr>
              <a:spLocks noChangeAspect="1"/>
            </p:cNvSpPr>
            <p:nvPr/>
          </p:nvSpPr>
          <p:spPr bwMode="auto">
            <a:xfrm>
              <a:off x="4293" y="2827"/>
              <a:ext cx="124" cy="95"/>
            </a:xfrm>
            <a:custGeom>
              <a:avLst/>
              <a:gdLst>
                <a:gd name="T0" fmla="*/ 2147483646 w 32"/>
                <a:gd name="T1" fmla="*/ 2147483646 h 28"/>
                <a:gd name="T2" fmla="*/ 0 w 32"/>
                <a:gd name="T3" fmla="*/ 2147483646 h 28"/>
                <a:gd name="T4" fmla="*/ 2147483646 w 32"/>
                <a:gd name="T5" fmla="*/ 0 h 28"/>
                <a:gd name="T6" fmla="*/ 2147483646 w 32"/>
                <a:gd name="T7" fmla="*/ 0 h 28"/>
                <a:gd name="T8" fmla="*/ 2147483646 w 32"/>
                <a:gd name="T9" fmla="*/ 2147483646 h 28"/>
                <a:gd name="T10" fmla="*/ 0 60000 65536"/>
                <a:gd name="T11" fmla="*/ 0 60000 65536"/>
                <a:gd name="T12" fmla="*/ 0 60000 65536"/>
                <a:gd name="T13" fmla="*/ 0 60000 65536"/>
                <a:gd name="T14" fmla="*/ 0 60000 65536"/>
                <a:gd name="T15" fmla="*/ 0 w 32"/>
                <a:gd name="T16" fmla="*/ 0 h 28"/>
                <a:gd name="T17" fmla="*/ 32 w 32"/>
                <a:gd name="T18" fmla="*/ 28 h 28"/>
              </a:gdLst>
              <a:ahLst/>
              <a:cxnLst>
                <a:cxn ang="T10">
                  <a:pos x="T0" y="T1"/>
                </a:cxn>
                <a:cxn ang="T11">
                  <a:pos x="T2" y="T3"/>
                </a:cxn>
                <a:cxn ang="T12">
                  <a:pos x="T4" y="T5"/>
                </a:cxn>
                <a:cxn ang="T13">
                  <a:pos x="T6" y="T7"/>
                </a:cxn>
                <a:cxn ang="T14">
                  <a:pos x="T8" y="T9"/>
                </a:cxn>
              </a:cxnLst>
              <a:rect l="T15" t="T16" r="T17" b="T18"/>
              <a:pathLst>
                <a:path w="32" h="28">
                  <a:moveTo>
                    <a:pt x="4" y="27"/>
                  </a:moveTo>
                  <a:lnTo>
                    <a:pt x="0" y="18"/>
                  </a:lnTo>
                  <a:lnTo>
                    <a:pt x="18" y="0"/>
                  </a:lnTo>
                  <a:lnTo>
                    <a:pt x="31" y="0"/>
                  </a:lnTo>
                  <a:lnTo>
                    <a:pt x="4" y="27"/>
                  </a:lnTo>
                </a:path>
              </a:pathLst>
            </a:custGeom>
            <a:solidFill>
              <a:srgbClr val="3365F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37" name="Freeform 32"/>
            <p:cNvSpPr>
              <a:spLocks noChangeAspect="1"/>
            </p:cNvSpPr>
            <p:nvPr/>
          </p:nvSpPr>
          <p:spPr bwMode="auto">
            <a:xfrm>
              <a:off x="4029" y="2888"/>
              <a:ext cx="283" cy="58"/>
            </a:xfrm>
            <a:custGeom>
              <a:avLst/>
              <a:gdLst>
                <a:gd name="T0" fmla="*/ 0 w 73"/>
                <a:gd name="T1" fmla="*/ 2147483646 h 17"/>
                <a:gd name="T2" fmla="*/ 2147483646 w 73"/>
                <a:gd name="T3" fmla="*/ 0 h 17"/>
                <a:gd name="T4" fmla="*/ 2147483646 w 73"/>
                <a:gd name="T5" fmla="*/ 0 h 17"/>
                <a:gd name="T6" fmla="*/ 2147483646 w 73"/>
                <a:gd name="T7" fmla="*/ 2147483646 h 17"/>
                <a:gd name="T8" fmla="*/ 0 w 73"/>
                <a:gd name="T9" fmla="*/ 2147483646 h 17"/>
                <a:gd name="T10" fmla="*/ 0 60000 65536"/>
                <a:gd name="T11" fmla="*/ 0 60000 65536"/>
                <a:gd name="T12" fmla="*/ 0 60000 65536"/>
                <a:gd name="T13" fmla="*/ 0 60000 65536"/>
                <a:gd name="T14" fmla="*/ 0 60000 65536"/>
                <a:gd name="T15" fmla="*/ 0 w 73"/>
                <a:gd name="T16" fmla="*/ 0 h 17"/>
                <a:gd name="T17" fmla="*/ 73 w 73"/>
                <a:gd name="T18" fmla="*/ 17 h 17"/>
              </a:gdLst>
              <a:ahLst/>
              <a:cxnLst>
                <a:cxn ang="T10">
                  <a:pos x="T0" y="T1"/>
                </a:cxn>
                <a:cxn ang="T11">
                  <a:pos x="T2" y="T3"/>
                </a:cxn>
                <a:cxn ang="T12">
                  <a:pos x="T4" y="T5"/>
                </a:cxn>
                <a:cxn ang="T13">
                  <a:pos x="T6" y="T7"/>
                </a:cxn>
                <a:cxn ang="T14">
                  <a:pos x="T8" y="T9"/>
                </a:cxn>
              </a:cxnLst>
              <a:rect l="T15" t="T16" r="T17" b="T18"/>
              <a:pathLst>
                <a:path w="73" h="17">
                  <a:moveTo>
                    <a:pt x="0" y="16"/>
                  </a:moveTo>
                  <a:lnTo>
                    <a:pt x="14" y="0"/>
                  </a:lnTo>
                  <a:lnTo>
                    <a:pt x="68" y="0"/>
                  </a:lnTo>
                  <a:lnTo>
                    <a:pt x="72" y="16"/>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38" name="Freeform 33"/>
            <p:cNvSpPr>
              <a:spLocks noChangeAspect="1"/>
            </p:cNvSpPr>
            <p:nvPr/>
          </p:nvSpPr>
          <p:spPr bwMode="auto">
            <a:xfrm>
              <a:off x="4309" y="3303"/>
              <a:ext cx="108" cy="109"/>
            </a:xfrm>
            <a:custGeom>
              <a:avLst/>
              <a:gdLst>
                <a:gd name="T0" fmla="*/ 0 w 28"/>
                <a:gd name="T1" fmla="*/ 2147483646 h 32"/>
                <a:gd name="T2" fmla="*/ 0 w 28"/>
                <a:gd name="T3" fmla="*/ 2147483646 h 32"/>
                <a:gd name="T4" fmla="*/ 2147483646 w 28"/>
                <a:gd name="T5" fmla="*/ 2147483646 h 32"/>
                <a:gd name="T6" fmla="*/ 2147483646 w 28"/>
                <a:gd name="T7" fmla="*/ 0 h 32"/>
                <a:gd name="T8" fmla="*/ 0 w 28"/>
                <a:gd name="T9" fmla="*/ 2147483646 h 32"/>
                <a:gd name="T10" fmla="*/ 0 60000 65536"/>
                <a:gd name="T11" fmla="*/ 0 60000 65536"/>
                <a:gd name="T12" fmla="*/ 0 60000 65536"/>
                <a:gd name="T13" fmla="*/ 0 60000 65536"/>
                <a:gd name="T14" fmla="*/ 0 60000 65536"/>
                <a:gd name="T15" fmla="*/ 0 w 28"/>
                <a:gd name="T16" fmla="*/ 0 h 32"/>
                <a:gd name="T17" fmla="*/ 28 w 28"/>
                <a:gd name="T18" fmla="*/ 32 h 32"/>
              </a:gdLst>
              <a:ahLst/>
              <a:cxnLst>
                <a:cxn ang="T10">
                  <a:pos x="T0" y="T1"/>
                </a:cxn>
                <a:cxn ang="T11">
                  <a:pos x="T2" y="T3"/>
                </a:cxn>
                <a:cxn ang="T12">
                  <a:pos x="T4" y="T5"/>
                </a:cxn>
                <a:cxn ang="T13">
                  <a:pos x="T6" y="T7"/>
                </a:cxn>
                <a:cxn ang="T14">
                  <a:pos x="T8" y="T9"/>
                </a:cxn>
              </a:cxnLst>
              <a:rect l="T15" t="T16" r="T17" b="T18"/>
              <a:pathLst>
                <a:path w="28" h="32">
                  <a:moveTo>
                    <a:pt x="0" y="27"/>
                  </a:moveTo>
                  <a:lnTo>
                    <a:pt x="0" y="31"/>
                  </a:lnTo>
                  <a:lnTo>
                    <a:pt x="27" y="4"/>
                  </a:lnTo>
                  <a:lnTo>
                    <a:pt x="27" y="0"/>
                  </a:lnTo>
                  <a:lnTo>
                    <a:pt x="0" y="27"/>
                  </a:lnTo>
                </a:path>
              </a:pathLst>
            </a:custGeom>
            <a:solidFill>
              <a:srgbClr val="00279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39" name="Freeform 34"/>
            <p:cNvSpPr>
              <a:spLocks noChangeAspect="1"/>
            </p:cNvSpPr>
            <p:nvPr/>
          </p:nvSpPr>
          <p:spPr bwMode="auto">
            <a:xfrm>
              <a:off x="4343" y="3115"/>
              <a:ext cx="74" cy="252"/>
            </a:xfrm>
            <a:custGeom>
              <a:avLst/>
              <a:gdLst>
                <a:gd name="T0" fmla="*/ 0 w 19"/>
                <a:gd name="T1" fmla="*/ 2147483646 h 74"/>
                <a:gd name="T2" fmla="*/ 0 w 19"/>
                <a:gd name="T3" fmla="*/ 2147483646 h 74"/>
                <a:gd name="T4" fmla="*/ 2147483646 w 19"/>
                <a:gd name="T5" fmla="*/ 0 h 74"/>
                <a:gd name="T6" fmla="*/ 2147483646 w 19"/>
                <a:gd name="T7" fmla="*/ 2147483646 h 74"/>
                <a:gd name="T8" fmla="*/ 0 w 19"/>
                <a:gd name="T9" fmla="*/ 2147483646 h 74"/>
                <a:gd name="T10" fmla="*/ 0 60000 65536"/>
                <a:gd name="T11" fmla="*/ 0 60000 65536"/>
                <a:gd name="T12" fmla="*/ 0 60000 65536"/>
                <a:gd name="T13" fmla="*/ 0 60000 65536"/>
                <a:gd name="T14" fmla="*/ 0 60000 65536"/>
                <a:gd name="T15" fmla="*/ 0 w 19"/>
                <a:gd name="T16" fmla="*/ 0 h 74"/>
                <a:gd name="T17" fmla="*/ 19 w 19"/>
                <a:gd name="T18" fmla="*/ 74 h 74"/>
              </a:gdLst>
              <a:ahLst/>
              <a:cxnLst>
                <a:cxn ang="T10">
                  <a:pos x="T0" y="T1"/>
                </a:cxn>
                <a:cxn ang="T11">
                  <a:pos x="T2" y="T3"/>
                </a:cxn>
                <a:cxn ang="T12">
                  <a:pos x="T4" y="T5"/>
                </a:cxn>
                <a:cxn ang="T13">
                  <a:pos x="T6" y="T7"/>
                </a:cxn>
                <a:cxn ang="T14">
                  <a:pos x="T8" y="T9"/>
                </a:cxn>
              </a:cxnLst>
              <a:rect l="T15" t="T16" r="T17" b="T18"/>
              <a:pathLst>
                <a:path w="19" h="74">
                  <a:moveTo>
                    <a:pt x="0" y="73"/>
                  </a:moveTo>
                  <a:lnTo>
                    <a:pt x="0" y="18"/>
                  </a:lnTo>
                  <a:lnTo>
                    <a:pt x="18" y="0"/>
                  </a:lnTo>
                  <a:lnTo>
                    <a:pt x="18" y="55"/>
                  </a:lnTo>
                  <a:lnTo>
                    <a:pt x="0" y="73"/>
                  </a:lnTo>
                </a:path>
              </a:pathLst>
            </a:custGeom>
            <a:solidFill>
              <a:schemeClr val="accent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40" name="Freeform 35"/>
            <p:cNvSpPr>
              <a:spLocks noChangeAspect="1"/>
            </p:cNvSpPr>
            <p:nvPr/>
          </p:nvSpPr>
          <p:spPr bwMode="auto">
            <a:xfrm>
              <a:off x="4309" y="3161"/>
              <a:ext cx="65" cy="251"/>
            </a:xfrm>
            <a:custGeom>
              <a:avLst/>
              <a:gdLst>
                <a:gd name="T0" fmla="*/ 0 w 17"/>
                <a:gd name="T1" fmla="*/ 0 h 73"/>
                <a:gd name="T2" fmla="*/ 0 w 17"/>
                <a:gd name="T3" fmla="*/ 2147483646 h 73"/>
                <a:gd name="T4" fmla="*/ 2147483646 w 17"/>
                <a:gd name="T5" fmla="*/ 2147483646 h 73"/>
                <a:gd name="T6" fmla="*/ 2147483646 w 17"/>
                <a:gd name="T7" fmla="*/ 2147483646 h 73"/>
                <a:gd name="T8" fmla="*/ 0 w 17"/>
                <a:gd name="T9" fmla="*/ 0 h 73"/>
                <a:gd name="T10" fmla="*/ 0 60000 65536"/>
                <a:gd name="T11" fmla="*/ 0 60000 65536"/>
                <a:gd name="T12" fmla="*/ 0 60000 65536"/>
                <a:gd name="T13" fmla="*/ 0 60000 65536"/>
                <a:gd name="T14" fmla="*/ 0 60000 65536"/>
                <a:gd name="T15" fmla="*/ 0 w 17"/>
                <a:gd name="T16" fmla="*/ 0 h 73"/>
                <a:gd name="T17" fmla="*/ 17 w 17"/>
                <a:gd name="T18" fmla="*/ 73 h 73"/>
              </a:gdLst>
              <a:ahLst/>
              <a:cxnLst>
                <a:cxn ang="T10">
                  <a:pos x="T0" y="T1"/>
                </a:cxn>
                <a:cxn ang="T11">
                  <a:pos x="T2" y="T3"/>
                </a:cxn>
                <a:cxn ang="T12">
                  <a:pos x="T4" y="T5"/>
                </a:cxn>
                <a:cxn ang="T13">
                  <a:pos x="T6" y="T7"/>
                </a:cxn>
                <a:cxn ang="T14">
                  <a:pos x="T8" y="T9"/>
                </a:cxn>
              </a:cxnLst>
              <a:rect l="T15" t="T16" r="T17" b="T18"/>
              <a:pathLst>
                <a:path w="17" h="73">
                  <a:moveTo>
                    <a:pt x="0" y="0"/>
                  </a:moveTo>
                  <a:lnTo>
                    <a:pt x="0" y="72"/>
                  </a:lnTo>
                  <a:lnTo>
                    <a:pt x="16" y="59"/>
                  </a:lnTo>
                  <a:lnTo>
                    <a:pt x="16" y="5"/>
                  </a:lnTo>
                  <a:lnTo>
                    <a:pt x="0" y="0"/>
                  </a:lnTo>
                </a:path>
              </a:pathLst>
            </a:custGeom>
            <a:solidFill>
              <a:srgbClr val="C1C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41" name="Freeform 36"/>
            <p:cNvSpPr>
              <a:spLocks noChangeAspect="1"/>
            </p:cNvSpPr>
            <p:nvPr/>
          </p:nvSpPr>
          <p:spPr bwMode="auto">
            <a:xfrm>
              <a:off x="4309" y="3070"/>
              <a:ext cx="108" cy="112"/>
            </a:xfrm>
            <a:custGeom>
              <a:avLst/>
              <a:gdLst>
                <a:gd name="T0" fmla="*/ 0 w 28"/>
                <a:gd name="T1" fmla="*/ 2147483646 h 33"/>
                <a:gd name="T2" fmla="*/ 2147483646 w 28"/>
                <a:gd name="T3" fmla="*/ 0 h 33"/>
                <a:gd name="T4" fmla="*/ 2147483646 w 28"/>
                <a:gd name="T5" fmla="*/ 2147483646 h 33"/>
                <a:gd name="T6" fmla="*/ 2147483646 w 28"/>
                <a:gd name="T7" fmla="*/ 2147483646 h 33"/>
                <a:gd name="T8" fmla="*/ 0 w 28"/>
                <a:gd name="T9" fmla="*/ 2147483646 h 33"/>
                <a:gd name="T10" fmla="*/ 0 60000 65536"/>
                <a:gd name="T11" fmla="*/ 0 60000 65536"/>
                <a:gd name="T12" fmla="*/ 0 60000 65536"/>
                <a:gd name="T13" fmla="*/ 0 60000 65536"/>
                <a:gd name="T14" fmla="*/ 0 60000 65536"/>
                <a:gd name="T15" fmla="*/ 0 w 28"/>
                <a:gd name="T16" fmla="*/ 0 h 33"/>
                <a:gd name="T17" fmla="*/ 28 w 28"/>
                <a:gd name="T18" fmla="*/ 33 h 33"/>
              </a:gdLst>
              <a:ahLst/>
              <a:cxnLst>
                <a:cxn ang="T10">
                  <a:pos x="T0" y="T1"/>
                </a:cxn>
                <a:cxn ang="T11">
                  <a:pos x="T2" y="T3"/>
                </a:cxn>
                <a:cxn ang="T12">
                  <a:pos x="T4" y="T5"/>
                </a:cxn>
                <a:cxn ang="T13">
                  <a:pos x="T6" y="T7"/>
                </a:cxn>
                <a:cxn ang="T14">
                  <a:pos x="T8" y="T9"/>
                </a:cxn>
              </a:cxnLst>
              <a:rect l="T15" t="T16" r="T17" b="T18"/>
              <a:pathLst>
                <a:path w="28" h="33">
                  <a:moveTo>
                    <a:pt x="0" y="27"/>
                  </a:moveTo>
                  <a:lnTo>
                    <a:pt x="27" y="0"/>
                  </a:lnTo>
                  <a:lnTo>
                    <a:pt x="27" y="14"/>
                  </a:lnTo>
                  <a:lnTo>
                    <a:pt x="9" y="32"/>
                  </a:lnTo>
                  <a:lnTo>
                    <a:pt x="0" y="27"/>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42" name="Freeform 37"/>
            <p:cNvSpPr>
              <a:spLocks noChangeAspect="1"/>
            </p:cNvSpPr>
            <p:nvPr/>
          </p:nvSpPr>
          <p:spPr bwMode="auto">
            <a:xfrm>
              <a:off x="4309" y="3545"/>
              <a:ext cx="108" cy="113"/>
            </a:xfrm>
            <a:custGeom>
              <a:avLst/>
              <a:gdLst>
                <a:gd name="T0" fmla="*/ 0 w 28"/>
                <a:gd name="T1" fmla="*/ 2147483646 h 33"/>
                <a:gd name="T2" fmla="*/ 0 w 28"/>
                <a:gd name="T3" fmla="*/ 2147483646 h 33"/>
                <a:gd name="T4" fmla="*/ 2147483646 w 28"/>
                <a:gd name="T5" fmla="*/ 2147483646 h 33"/>
                <a:gd name="T6" fmla="*/ 2147483646 w 28"/>
                <a:gd name="T7" fmla="*/ 0 h 33"/>
                <a:gd name="T8" fmla="*/ 0 w 28"/>
                <a:gd name="T9" fmla="*/ 2147483646 h 33"/>
                <a:gd name="T10" fmla="*/ 0 60000 65536"/>
                <a:gd name="T11" fmla="*/ 0 60000 65536"/>
                <a:gd name="T12" fmla="*/ 0 60000 65536"/>
                <a:gd name="T13" fmla="*/ 0 60000 65536"/>
                <a:gd name="T14" fmla="*/ 0 60000 65536"/>
                <a:gd name="T15" fmla="*/ 0 w 28"/>
                <a:gd name="T16" fmla="*/ 0 h 33"/>
                <a:gd name="T17" fmla="*/ 28 w 28"/>
                <a:gd name="T18" fmla="*/ 33 h 33"/>
              </a:gdLst>
              <a:ahLst/>
              <a:cxnLst>
                <a:cxn ang="T10">
                  <a:pos x="T0" y="T1"/>
                </a:cxn>
                <a:cxn ang="T11">
                  <a:pos x="T2" y="T3"/>
                </a:cxn>
                <a:cxn ang="T12">
                  <a:pos x="T4" y="T5"/>
                </a:cxn>
                <a:cxn ang="T13">
                  <a:pos x="T6" y="T7"/>
                </a:cxn>
                <a:cxn ang="T14">
                  <a:pos x="T8" y="T9"/>
                </a:cxn>
              </a:cxnLst>
              <a:rect l="T15" t="T16" r="T17" b="T18"/>
              <a:pathLst>
                <a:path w="28" h="33">
                  <a:moveTo>
                    <a:pt x="0" y="27"/>
                  </a:moveTo>
                  <a:lnTo>
                    <a:pt x="0" y="32"/>
                  </a:lnTo>
                  <a:lnTo>
                    <a:pt x="27" y="5"/>
                  </a:lnTo>
                  <a:lnTo>
                    <a:pt x="27" y="0"/>
                  </a:lnTo>
                  <a:lnTo>
                    <a:pt x="0" y="27"/>
                  </a:lnTo>
                </a:path>
              </a:pathLst>
            </a:custGeom>
            <a:solidFill>
              <a:schemeClr val="bg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43" name="Freeform 38"/>
            <p:cNvSpPr>
              <a:spLocks noChangeAspect="1"/>
            </p:cNvSpPr>
            <p:nvPr/>
          </p:nvSpPr>
          <p:spPr bwMode="auto">
            <a:xfrm>
              <a:off x="4343" y="3364"/>
              <a:ext cx="74" cy="246"/>
            </a:xfrm>
            <a:custGeom>
              <a:avLst/>
              <a:gdLst>
                <a:gd name="T0" fmla="*/ 0 w 19"/>
                <a:gd name="T1" fmla="*/ 2147483646 h 72"/>
                <a:gd name="T2" fmla="*/ 0 w 19"/>
                <a:gd name="T3" fmla="*/ 2147483646 h 72"/>
                <a:gd name="T4" fmla="*/ 2147483646 w 19"/>
                <a:gd name="T5" fmla="*/ 0 h 72"/>
                <a:gd name="T6" fmla="*/ 2147483646 w 19"/>
                <a:gd name="T7" fmla="*/ 2147483646 h 72"/>
                <a:gd name="T8" fmla="*/ 0 w 19"/>
                <a:gd name="T9" fmla="*/ 2147483646 h 72"/>
                <a:gd name="T10" fmla="*/ 0 60000 65536"/>
                <a:gd name="T11" fmla="*/ 0 60000 65536"/>
                <a:gd name="T12" fmla="*/ 0 60000 65536"/>
                <a:gd name="T13" fmla="*/ 0 60000 65536"/>
                <a:gd name="T14" fmla="*/ 0 60000 65536"/>
                <a:gd name="T15" fmla="*/ 0 w 19"/>
                <a:gd name="T16" fmla="*/ 0 h 72"/>
                <a:gd name="T17" fmla="*/ 19 w 19"/>
                <a:gd name="T18" fmla="*/ 72 h 72"/>
              </a:gdLst>
              <a:ahLst/>
              <a:cxnLst>
                <a:cxn ang="T10">
                  <a:pos x="T0" y="T1"/>
                </a:cxn>
                <a:cxn ang="T11">
                  <a:pos x="T2" y="T3"/>
                </a:cxn>
                <a:cxn ang="T12">
                  <a:pos x="T4" y="T5"/>
                </a:cxn>
                <a:cxn ang="T13">
                  <a:pos x="T6" y="T7"/>
                </a:cxn>
                <a:cxn ang="T14">
                  <a:pos x="T8" y="T9"/>
                </a:cxn>
              </a:cxnLst>
              <a:rect l="T15" t="T16" r="T17" b="T18"/>
              <a:pathLst>
                <a:path w="19" h="72">
                  <a:moveTo>
                    <a:pt x="0" y="71"/>
                  </a:moveTo>
                  <a:lnTo>
                    <a:pt x="0" y="18"/>
                  </a:lnTo>
                  <a:lnTo>
                    <a:pt x="18" y="0"/>
                  </a:lnTo>
                  <a:lnTo>
                    <a:pt x="18" y="53"/>
                  </a:lnTo>
                  <a:lnTo>
                    <a:pt x="0" y="71"/>
                  </a:lnTo>
                </a:path>
              </a:pathLst>
            </a:custGeom>
            <a:solidFill>
              <a:schemeClr val="accent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44" name="Freeform 39"/>
            <p:cNvSpPr>
              <a:spLocks noChangeAspect="1"/>
            </p:cNvSpPr>
            <p:nvPr/>
          </p:nvSpPr>
          <p:spPr bwMode="auto">
            <a:xfrm>
              <a:off x="4309" y="3409"/>
              <a:ext cx="65" cy="249"/>
            </a:xfrm>
            <a:custGeom>
              <a:avLst/>
              <a:gdLst>
                <a:gd name="T0" fmla="*/ 0 w 17"/>
                <a:gd name="T1" fmla="*/ 0 h 73"/>
                <a:gd name="T2" fmla="*/ 0 w 17"/>
                <a:gd name="T3" fmla="*/ 2147483646 h 73"/>
                <a:gd name="T4" fmla="*/ 2147483646 w 17"/>
                <a:gd name="T5" fmla="*/ 2147483646 h 73"/>
                <a:gd name="T6" fmla="*/ 2147483646 w 17"/>
                <a:gd name="T7" fmla="*/ 2147483646 h 73"/>
                <a:gd name="T8" fmla="*/ 0 w 17"/>
                <a:gd name="T9" fmla="*/ 0 h 73"/>
                <a:gd name="T10" fmla="*/ 0 60000 65536"/>
                <a:gd name="T11" fmla="*/ 0 60000 65536"/>
                <a:gd name="T12" fmla="*/ 0 60000 65536"/>
                <a:gd name="T13" fmla="*/ 0 60000 65536"/>
                <a:gd name="T14" fmla="*/ 0 60000 65536"/>
                <a:gd name="T15" fmla="*/ 0 w 17"/>
                <a:gd name="T16" fmla="*/ 0 h 73"/>
                <a:gd name="T17" fmla="*/ 17 w 17"/>
                <a:gd name="T18" fmla="*/ 73 h 73"/>
              </a:gdLst>
              <a:ahLst/>
              <a:cxnLst>
                <a:cxn ang="T10">
                  <a:pos x="T0" y="T1"/>
                </a:cxn>
                <a:cxn ang="T11">
                  <a:pos x="T2" y="T3"/>
                </a:cxn>
                <a:cxn ang="T12">
                  <a:pos x="T4" y="T5"/>
                </a:cxn>
                <a:cxn ang="T13">
                  <a:pos x="T6" y="T7"/>
                </a:cxn>
                <a:cxn ang="T14">
                  <a:pos x="T8" y="T9"/>
                </a:cxn>
              </a:cxnLst>
              <a:rect l="T15" t="T16" r="T17" b="T18"/>
              <a:pathLst>
                <a:path w="17" h="73">
                  <a:moveTo>
                    <a:pt x="0" y="0"/>
                  </a:moveTo>
                  <a:lnTo>
                    <a:pt x="0" y="72"/>
                  </a:lnTo>
                  <a:lnTo>
                    <a:pt x="16" y="59"/>
                  </a:lnTo>
                  <a:lnTo>
                    <a:pt x="16" y="5"/>
                  </a:lnTo>
                  <a:lnTo>
                    <a:pt x="0" y="0"/>
                  </a:lnTo>
                </a:path>
              </a:pathLst>
            </a:custGeom>
            <a:solidFill>
              <a:srgbClr val="C1C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45" name="Freeform 40"/>
            <p:cNvSpPr>
              <a:spLocks noChangeAspect="1"/>
            </p:cNvSpPr>
            <p:nvPr/>
          </p:nvSpPr>
          <p:spPr bwMode="auto">
            <a:xfrm>
              <a:off x="4309" y="3316"/>
              <a:ext cx="108" cy="112"/>
            </a:xfrm>
            <a:custGeom>
              <a:avLst/>
              <a:gdLst>
                <a:gd name="T0" fmla="*/ 0 w 28"/>
                <a:gd name="T1" fmla="*/ 2147483646 h 33"/>
                <a:gd name="T2" fmla="*/ 2147483646 w 28"/>
                <a:gd name="T3" fmla="*/ 0 h 33"/>
                <a:gd name="T4" fmla="*/ 2147483646 w 28"/>
                <a:gd name="T5" fmla="*/ 2147483646 h 33"/>
                <a:gd name="T6" fmla="*/ 2147483646 w 28"/>
                <a:gd name="T7" fmla="*/ 2147483646 h 33"/>
                <a:gd name="T8" fmla="*/ 0 w 28"/>
                <a:gd name="T9" fmla="*/ 2147483646 h 33"/>
                <a:gd name="T10" fmla="*/ 0 60000 65536"/>
                <a:gd name="T11" fmla="*/ 0 60000 65536"/>
                <a:gd name="T12" fmla="*/ 0 60000 65536"/>
                <a:gd name="T13" fmla="*/ 0 60000 65536"/>
                <a:gd name="T14" fmla="*/ 0 60000 65536"/>
                <a:gd name="T15" fmla="*/ 0 w 28"/>
                <a:gd name="T16" fmla="*/ 0 h 33"/>
                <a:gd name="T17" fmla="*/ 28 w 28"/>
                <a:gd name="T18" fmla="*/ 33 h 33"/>
              </a:gdLst>
              <a:ahLst/>
              <a:cxnLst>
                <a:cxn ang="T10">
                  <a:pos x="T0" y="T1"/>
                </a:cxn>
                <a:cxn ang="T11">
                  <a:pos x="T2" y="T3"/>
                </a:cxn>
                <a:cxn ang="T12">
                  <a:pos x="T4" y="T5"/>
                </a:cxn>
                <a:cxn ang="T13">
                  <a:pos x="T6" y="T7"/>
                </a:cxn>
                <a:cxn ang="T14">
                  <a:pos x="T8" y="T9"/>
                </a:cxn>
              </a:cxnLst>
              <a:rect l="T15" t="T16" r="T17" b="T18"/>
              <a:pathLst>
                <a:path w="28" h="33">
                  <a:moveTo>
                    <a:pt x="0" y="27"/>
                  </a:moveTo>
                  <a:lnTo>
                    <a:pt x="27" y="0"/>
                  </a:lnTo>
                  <a:lnTo>
                    <a:pt x="27" y="14"/>
                  </a:lnTo>
                  <a:lnTo>
                    <a:pt x="9" y="32"/>
                  </a:lnTo>
                  <a:lnTo>
                    <a:pt x="0" y="27"/>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46" name="Freeform 41"/>
            <p:cNvSpPr>
              <a:spLocks noChangeAspect="1"/>
            </p:cNvSpPr>
            <p:nvPr/>
          </p:nvSpPr>
          <p:spPr bwMode="auto">
            <a:xfrm>
              <a:off x="4414" y="2964"/>
              <a:ext cx="109" cy="109"/>
            </a:xfrm>
            <a:custGeom>
              <a:avLst/>
              <a:gdLst>
                <a:gd name="T0" fmla="*/ 0 w 28"/>
                <a:gd name="T1" fmla="*/ 2147483646 h 32"/>
                <a:gd name="T2" fmla="*/ 0 w 28"/>
                <a:gd name="T3" fmla="*/ 2147483646 h 32"/>
                <a:gd name="T4" fmla="*/ 2147483646 w 28"/>
                <a:gd name="T5" fmla="*/ 2147483646 h 32"/>
                <a:gd name="T6" fmla="*/ 2147483646 w 28"/>
                <a:gd name="T7" fmla="*/ 0 h 32"/>
                <a:gd name="T8" fmla="*/ 0 w 28"/>
                <a:gd name="T9" fmla="*/ 2147483646 h 32"/>
                <a:gd name="T10" fmla="*/ 0 60000 65536"/>
                <a:gd name="T11" fmla="*/ 0 60000 65536"/>
                <a:gd name="T12" fmla="*/ 0 60000 65536"/>
                <a:gd name="T13" fmla="*/ 0 60000 65536"/>
                <a:gd name="T14" fmla="*/ 0 60000 65536"/>
                <a:gd name="T15" fmla="*/ 0 w 28"/>
                <a:gd name="T16" fmla="*/ 0 h 32"/>
                <a:gd name="T17" fmla="*/ 28 w 28"/>
                <a:gd name="T18" fmla="*/ 32 h 32"/>
              </a:gdLst>
              <a:ahLst/>
              <a:cxnLst>
                <a:cxn ang="T10">
                  <a:pos x="T0" y="T1"/>
                </a:cxn>
                <a:cxn ang="T11">
                  <a:pos x="T2" y="T3"/>
                </a:cxn>
                <a:cxn ang="T12">
                  <a:pos x="T4" y="T5"/>
                </a:cxn>
                <a:cxn ang="T13">
                  <a:pos x="T6" y="T7"/>
                </a:cxn>
                <a:cxn ang="T14">
                  <a:pos x="T8" y="T9"/>
                </a:cxn>
              </a:cxnLst>
              <a:rect l="T15" t="T16" r="T17" b="T18"/>
              <a:pathLst>
                <a:path w="28" h="32">
                  <a:moveTo>
                    <a:pt x="0" y="27"/>
                  </a:moveTo>
                  <a:lnTo>
                    <a:pt x="0" y="31"/>
                  </a:lnTo>
                  <a:lnTo>
                    <a:pt x="27" y="4"/>
                  </a:lnTo>
                  <a:lnTo>
                    <a:pt x="27" y="0"/>
                  </a:lnTo>
                  <a:lnTo>
                    <a:pt x="0" y="27"/>
                  </a:lnTo>
                </a:path>
              </a:pathLst>
            </a:custGeom>
            <a:solidFill>
              <a:srgbClr val="00279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47" name="Freeform 42"/>
            <p:cNvSpPr>
              <a:spLocks noChangeAspect="1"/>
            </p:cNvSpPr>
            <p:nvPr/>
          </p:nvSpPr>
          <p:spPr bwMode="auto">
            <a:xfrm>
              <a:off x="4448" y="2779"/>
              <a:ext cx="75" cy="246"/>
            </a:xfrm>
            <a:custGeom>
              <a:avLst/>
              <a:gdLst>
                <a:gd name="T0" fmla="*/ 0 w 19"/>
                <a:gd name="T1" fmla="*/ 2147483646 h 72"/>
                <a:gd name="T2" fmla="*/ 0 w 19"/>
                <a:gd name="T3" fmla="*/ 2147483646 h 72"/>
                <a:gd name="T4" fmla="*/ 2147483646 w 19"/>
                <a:gd name="T5" fmla="*/ 0 h 72"/>
                <a:gd name="T6" fmla="*/ 2147483646 w 19"/>
                <a:gd name="T7" fmla="*/ 2147483646 h 72"/>
                <a:gd name="T8" fmla="*/ 0 w 19"/>
                <a:gd name="T9" fmla="*/ 2147483646 h 72"/>
                <a:gd name="T10" fmla="*/ 0 60000 65536"/>
                <a:gd name="T11" fmla="*/ 0 60000 65536"/>
                <a:gd name="T12" fmla="*/ 0 60000 65536"/>
                <a:gd name="T13" fmla="*/ 0 60000 65536"/>
                <a:gd name="T14" fmla="*/ 0 60000 65536"/>
                <a:gd name="T15" fmla="*/ 0 w 19"/>
                <a:gd name="T16" fmla="*/ 0 h 72"/>
                <a:gd name="T17" fmla="*/ 19 w 19"/>
                <a:gd name="T18" fmla="*/ 72 h 72"/>
              </a:gdLst>
              <a:ahLst/>
              <a:cxnLst>
                <a:cxn ang="T10">
                  <a:pos x="T0" y="T1"/>
                </a:cxn>
                <a:cxn ang="T11">
                  <a:pos x="T2" y="T3"/>
                </a:cxn>
                <a:cxn ang="T12">
                  <a:pos x="T4" y="T5"/>
                </a:cxn>
                <a:cxn ang="T13">
                  <a:pos x="T6" y="T7"/>
                </a:cxn>
                <a:cxn ang="T14">
                  <a:pos x="T8" y="T9"/>
                </a:cxn>
              </a:cxnLst>
              <a:rect l="T15" t="T16" r="T17" b="T18"/>
              <a:pathLst>
                <a:path w="19" h="72">
                  <a:moveTo>
                    <a:pt x="0" y="71"/>
                  </a:moveTo>
                  <a:lnTo>
                    <a:pt x="0" y="18"/>
                  </a:lnTo>
                  <a:lnTo>
                    <a:pt x="18" y="0"/>
                  </a:lnTo>
                  <a:lnTo>
                    <a:pt x="18" y="53"/>
                  </a:lnTo>
                  <a:lnTo>
                    <a:pt x="0" y="71"/>
                  </a:lnTo>
                </a:path>
              </a:pathLst>
            </a:custGeom>
            <a:solidFill>
              <a:schemeClr val="accent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48" name="Freeform 43"/>
            <p:cNvSpPr>
              <a:spLocks noChangeAspect="1"/>
            </p:cNvSpPr>
            <p:nvPr/>
          </p:nvSpPr>
          <p:spPr bwMode="auto">
            <a:xfrm>
              <a:off x="4414" y="2827"/>
              <a:ext cx="66" cy="246"/>
            </a:xfrm>
            <a:custGeom>
              <a:avLst/>
              <a:gdLst>
                <a:gd name="T0" fmla="*/ 0 w 17"/>
                <a:gd name="T1" fmla="*/ 0 h 72"/>
                <a:gd name="T2" fmla="*/ 0 w 17"/>
                <a:gd name="T3" fmla="*/ 2147483646 h 72"/>
                <a:gd name="T4" fmla="*/ 2147483646 w 17"/>
                <a:gd name="T5" fmla="*/ 2147483646 h 72"/>
                <a:gd name="T6" fmla="*/ 2147483646 w 17"/>
                <a:gd name="T7" fmla="*/ 2147483646 h 72"/>
                <a:gd name="T8" fmla="*/ 0 w 17"/>
                <a:gd name="T9" fmla="*/ 0 h 72"/>
                <a:gd name="T10" fmla="*/ 0 60000 65536"/>
                <a:gd name="T11" fmla="*/ 0 60000 65536"/>
                <a:gd name="T12" fmla="*/ 0 60000 65536"/>
                <a:gd name="T13" fmla="*/ 0 60000 65536"/>
                <a:gd name="T14" fmla="*/ 0 60000 65536"/>
                <a:gd name="T15" fmla="*/ 0 w 17"/>
                <a:gd name="T16" fmla="*/ 0 h 72"/>
                <a:gd name="T17" fmla="*/ 17 w 17"/>
                <a:gd name="T18" fmla="*/ 72 h 72"/>
              </a:gdLst>
              <a:ahLst/>
              <a:cxnLst>
                <a:cxn ang="T10">
                  <a:pos x="T0" y="T1"/>
                </a:cxn>
                <a:cxn ang="T11">
                  <a:pos x="T2" y="T3"/>
                </a:cxn>
                <a:cxn ang="T12">
                  <a:pos x="T4" y="T5"/>
                </a:cxn>
                <a:cxn ang="T13">
                  <a:pos x="T6" y="T7"/>
                </a:cxn>
                <a:cxn ang="T14">
                  <a:pos x="T8" y="T9"/>
                </a:cxn>
              </a:cxnLst>
              <a:rect l="T15" t="T16" r="T17" b="T18"/>
              <a:pathLst>
                <a:path w="17" h="72">
                  <a:moveTo>
                    <a:pt x="0" y="0"/>
                  </a:moveTo>
                  <a:lnTo>
                    <a:pt x="0" y="71"/>
                  </a:lnTo>
                  <a:lnTo>
                    <a:pt x="16" y="58"/>
                  </a:lnTo>
                  <a:lnTo>
                    <a:pt x="16" y="4"/>
                  </a:lnTo>
                  <a:lnTo>
                    <a:pt x="0" y="0"/>
                  </a:lnTo>
                </a:path>
              </a:pathLst>
            </a:custGeom>
            <a:solidFill>
              <a:srgbClr val="C1C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49" name="Freeform 44"/>
            <p:cNvSpPr>
              <a:spLocks noChangeAspect="1"/>
            </p:cNvSpPr>
            <p:nvPr/>
          </p:nvSpPr>
          <p:spPr bwMode="auto">
            <a:xfrm>
              <a:off x="4414" y="2734"/>
              <a:ext cx="109" cy="111"/>
            </a:xfrm>
            <a:custGeom>
              <a:avLst/>
              <a:gdLst>
                <a:gd name="T0" fmla="*/ 0 w 28"/>
                <a:gd name="T1" fmla="*/ 2147483646 h 32"/>
                <a:gd name="T2" fmla="*/ 2147483646 w 28"/>
                <a:gd name="T3" fmla="*/ 0 h 32"/>
                <a:gd name="T4" fmla="*/ 2147483646 w 28"/>
                <a:gd name="T5" fmla="*/ 2147483646 h 32"/>
                <a:gd name="T6" fmla="*/ 2147483646 w 28"/>
                <a:gd name="T7" fmla="*/ 2147483646 h 32"/>
                <a:gd name="T8" fmla="*/ 0 w 28"/>
                <a:gd name="T9" fmla="*/ 2147483646 h 32"/>
                <a:gd name="T10" fmla="*/ 0 60000 65536"/>
                <a:gd name="T11" fmla="*/ 0 60000 65536"/>
                <a:gd name="T12" fmla="*/ 0 60000 65536"/>
                <a:gd name="T13" fmla="*/ 0 60000 65536"/>
                <a:gd name="T14" fmla="*/ 0 60000 65536"/>
                <a:gd name="T15" fmla="*/ 0 w 28"/>
                <a:gd name="T16" fmla="*/ 0 h 32"/>
                <a:gd name="T17" fmla="*/ 28 w 28"/>
                <a:gd name="T18" fmla="*/ 32 h 32"/>
              </a:gdLst>
              <a:ahLst/>
              <a:cxnLst>
                <a:cxn ang="T10">
                  <a:pos x="T0" y="T1"/>
                </a:cxn>
                <a:cxn ang="T11">
                  <a:pos x="T2" y="T3"/>
                </a:cxn>
                <a:cxn ang="T12">
                  <a:pos x="T4" y="T5"/>
                </a:cxn>
                <a:cxn ang="T13">
                  <a:pos x="T6" y="T7"/>
                </a:cxn>
                <a:cxn ang="T14">
                  <a:pos x="T8" y="T9"/>
                </a:cxn>
              </a:cxnLst>
              <a:rect l="T15" t="T16" r="T17" b="T18"/>
              <a:pathLst>
                <a:path w="28" h="32">
                  <a:moveTo>
                    <a:pt x="0" y="27"/>
                  </a:moveTo>
                  <a:lnTo>
                    <a:pt x="27" y="0"/>
                  </a:lnTo>
                  <a:lnTo>
                    <a:pt x="27" y="13"/>
                  </a:lnTo>
                  <a:lnTo>
                    <a:pt x="9" y="31"/>
                  </a:lnTo>
                  <a:lnTo>
                    <a:pt x="0" y="27"/>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50" name="Freeform 45"/>
            <p:cNvSpPr>
              <a:spLocks noChangeAspect="1"/>
            </p:cNvSpPr>
            <p:nvPr/>
          </p:nvSpPr>
          <p:spPr bwMode="auto">
            <a:xfrm>
              <a:off x="4414" y="3209"/>
              <a:ext cx="109" cy="110"/>
            </a:xfrm>
            <a:custGeom>
              <a:avLst/>
              <a:gdLst>
                <a:gd name="T0" fmla="*/ 0 w 28"/>
                <a:gd name="T1" fmla="*/ 2147483646 h 32"/>
                <a:gd name="T2" fmla="*/ 0 w 28"/>
                <a:gd name="T3" fmla="*/ 2147483646 h 32"/>
                <a:gd name="T4" fmla="*/ 2147483646 w 28"/>
                <a:gd name="T5" fmla="*/ 2147483646 h 32"/>
                <a:gd name="T6" fmla="*/ 2147483646 w 28"/>
                <a:gd name="T7" fmla="*/ 0 h 32"/>
                <a:gd name="T8" fmla="*/ 0 w 28"/>
                <a:gd name="T9" fmla="*/ 2147483646 h 32"/>
                <a:gd name="T10" fmla="*/ 0 60000 65536"/>
                <a:gd name="T11" fmla="*/ 0 60000 65536"/>
                <a:gd name="T12" fmla="*/ 0 60000 65536"/>
                <a:gd name="T13" fmla="*/ 0 60000 65536"/>
                <a:gd name="T14" fmla="*/ 0 60000 65536"/>
                <a:gd name="T15" fmla="*/ 0 w 28"/>
                <a:gd name="T16" fmla="*/ 0 h 32"/>
                <a:gd name="T17" fmla="*/ 28 w 28"/>
                <a:gd name="T18" fmla="*/ 32 h 32"/>
              </a:gdLst>
              <a:ahLst/>
              <a:cxnLst>
                <a:cxn ang="T10">
                  <a:pos x="T0" y="T1"/>
                </a:cxn>
                <a:cxn ang="T11">
                  <a:pos x="T2" y="T3"/>
                </a:cxn>
                <a:cxn ang="T12">
                  <a:pos x="T4" y="T5"/>
                </a:cxn>
                <a:cxn ang="T13">
                  <a:pos x="T6" y="T7"/>
                </a:cxn>
                <a:cxn ang="T14">
                  <a:pos x="T8" y="T9"/>
                </a:cxn>
              </a:cxnLst>
              <a:rect l="T15" t="T16" r="T17" b="T18"/>
              <a:pathLst>
                <a:path w="28" h="32">
                  <a:moveTo>
                    <a:pt x="0" y="27"/>
                  </a:moveTo>
                  <a:lnTo>
                    <a:pt x="0" y="31"/>
                  </a:lnTo>
                  <a:lnTo>
                    <a:pt x="27" y="4"/>
                  </a:lnTo>
                  <a:lnTo>
                    <a:pt x="27" y="0"/>
                  </a:lnTo>
                  <a:lnTo>
                    <a:pt x="0" y="27"/>
                  </a:lnTo>
                </a:path>
              </a:pathLst>
            </a:custGeom>
            <a:solidFill>
              <a:srgbClr val="00279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51" name="Freeform 46"/>
            <p:cNvSpPr>
              <a:spLocks noChangeAspect="1"/>
            </p:cNvSpPr>
            <p:nvPr/>
          </p:nvSpPr>
          <p:spPr bwMode="auto">
            <a:xfrm>
              <a:off x="4448" y="3021"/>
              <a:ext cx="75" cy="254"/>
            </a:xfrm>
            <a:custGeom>
              <a:avLst/>
              <a:gdLst>
                <a:gd name="T0" fmla="*/ 0 w 19"/>
                <a:gd name="T1" fmla="*/ 2147483646 h 74"/>
                <a:gd name="T2" fmla="*/ 0 w 19"/>
                <a:gd name="T3" fmla="*/ 2147483646 h 74"/>
                <a:gd name="T4" fmla="*/ 2147483646 w 19"/>
                <a:gd name="T5" fmla="*/ 0 h 74"/>
                <a:gd name="T6" fmla="*/ 2147483646 w 19"/>
                <a:gd name="T7" fmla="*/ 2147483646 h 74"/>
                <a:gd name="T8" fmla="*/ 0 w 19"/>
                <a:gd name="T9" fmla="*/ 2147483646 h 74"/>
                <a:gd name="T10" fmla="*/ 0 60000 65536"/>
                <a:gd name="T11" fmla="*/ 0 60000 65536"/>
                <a:gd name="T12" fmla="*/ 0 60000 65536"/>
                <a:gd name="T13" fmla="*/ 0 60000 65536"/>
                <a:gd name="T14" fmla="*/ 0 60000 65536"/>
                <a:gd name="T15" fmla="*/ 0 w 19"/>
                <a:gd name="T16" fmla="*/ 0 h 74"/>
                <a:gd name="T17" fmla="*/ 19 w 19"/>
                <a:gd name="T18" fmla="*/ 74 h 74"/>
              </a:gdLst>
              <a:ahLst/>
              <a:cxnLst>
                <a:cxn ang="T10">
                  <a:pos x="T0" y="T1"/>
                </a:cxn>
                <a:cxn ang="T11">
                  <a:pos x="T2" y="T3"/>
                </a:cxn>
                <a:cxn ang="T12">
                  <a:pos x="T4" y="T5"/>
                </a:cxn>
                <a:cxn ang="T13">
                  <a:pos x="T6" y="T7"/>
                </a:cxn>
                <a:cxn ang="T14">
                  <a:pos x="T8" y="T9"/>
                </a:cxn>
              </a:cxnLst>
              <a:rect l="T15" t="T16" r="T17" b="T18"/>
              <a:pathLst>
                <a:path w="19" h="74">
                  <a:moveTo>
                    <a:pt x="0" y="73"/>
                  </a:moveTo>
                  <a:lnTo>
                    <a:pt x="0" y="18"/>
                  </a:lnTo>
                  <a:lnTo>
                    <a:pt x="18" y="0"/>
                  </a:lnTo>
                  <a:lnTo>
                    <a:pt x="18" y="55"/>
                  </a:lnTo>
                  <a:lnTo>
                    <a:pt x="0" y="73"/>
                  </a:lnTo>
                </a:path>
              </a:pathLst>
            </a:custGeom>
            <a:solidFill>
              <a:schemeClr val="accent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52" name="Freeform 47"/>
            <p:cNvSpPr>
              <a:spLocks noChangeAspect="1"/>
            </p:cNvSpPr>
            <p:nvPr/>
          </p:nvSpPr>
          <p:spPr bwMode="auto">
            <a:xfrm>
              <a:off x="4414" y="3070"/>
              <a:ext cx="66" cy="249"/>
            </a:xfrm>
            <a:custGeom>
              <a:avLst/>
              <a:gdLst>
                <a:gd name="T0" fmla="*/ 0 w 17"/>
                <a:gd name="T1" fmla="*/ 0 h 73"/>
                <a:gd name="T2" fmla="*/ 0 w 17"/>
                <a:gd name="T3" fmla="*/ 2147483646 h 73"/>
                <a:gd name="T4" fmla="*/ 2147483646 w 17"/>
                <a:gd name="T5" fmla="*/ 2147483646 h 73"/>
                <a:gd name="T6" fmla="*/ 2147483646 w 17"/>
                <a:gd name="T7" fmla="*/ 2147483646 h 73"/>
                <a:gd name="T8" fmla="*/ 0 w 17"/>
                <a:gd name="T9" fmla="*/ 0 h 73"/>
                <a:gd name="T10" fmla="*/ 0 60000 65536"/>
                <a:gd name="T11" fmla="*/ 0 60000 65536"/>
                <a:gd name="T12" fmla="*/ 0 60000 65536"/>
                <a:gd name="T13" fmla="*/ 0 60000 65536"/>
                <a:gd name="T14" fmla="*/ 0 60000 65536"/>
                <a:gd name="T15" fmla="*/ 0 w 17"/>
                <a:gd name="T16" fmla="*/ 0 h 73"/>
                <a:gd name="T17" fmla="*/ 17 w 17"/>
                <a:gd name="T18" fmla="*/ 73 h 73"/>
              </a:gdLst>
              <a:ahLst/>
              <a:cxnLst>
                <a:cxn ang="T10">
                  <a:pos x="T0" y="T1"/>
                </a:cxn>
                <a:cxn ang="T11">
                  <a:pos x="T2" y="T3"/>
                </a:cxn>
                <a:cxn ang="T12">
                  <a:pos x="T4" y="T5"/>
                </a:cxn>
                <a:cxn ang="T13">
                  <a:pos x="T6" y="T7"/>
                </a:cxn>
                <a:cxn ang="T14">
                  <a:pos x="T8" y="T9"/>
                </a:cxn>
              </a:cxnLst>
              <a:rect l="T15" t="T16" r="T17" b="T18"/>
              <a:pathLst>
                <a:path w="17" h="73">
                  <a:moveTo>
                    <a:pt x="0" y="0"/>
                  </a:moveTo>
                  <a:lnTo>
                    <a:pt x="0" y="72"/>
                  </a:lnTo>
                  <a:lnTo>
                    <a:pt x="16" y="59"/>
                  </a:lnTo>
                  <a:lnTo>
                    <a:pt x="16" y="5"/>
                  </a:lnTo>
                  <a:lnTo>
                    <a:pt x="0" y="0"/>
                  </a:lnTo>
                </a:path>
              </a:pathLst>
            </a:custGeom>
            <a:solidFill>
              <a:srgbClr val="C1C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53" name="Freeform 48"/>
            <p:cNvSpPr>
              <a:spLocks noChangeAspect="1"/>
            </p:cNvSpPr>
            <p:nvPr/>
          </p:nvSpPr>
          <p:spPr bwMode="auto">
            <a:xfrm>
              <a:off x="4414" y="2978"/>
              <a:ext cx="109" cy="113"/>
            </a:xfrm>
            <a:custGeom>
              <a:avLst/>
              <a:gdLst>
                <a:gd name="T0" fmla="*/ 0 w 28"/>
                <a:gd name="T1" fmla="*/ 2147483646 h 33"/>
                <a:gd name="T2" fmla="*/ 2147483646 w 28"/>
                <a:gd name="T3" fmla="*/ 0 h 33"/>
                <a:gd name="T4" fmla="*/ 2147483646 w 28"/>
                <a:gd name="T5" fmla="*/ 2147483646 h 33"/>
                <a:gd name="T6" fmla="*/ 2147483646 w 28"/>
                <a:gd name="T7" fmla="*/ 2147483646 h 33"/>
                <a:gd name="T8" fmla="*/ 0 w 28"/>
                <a:gd name="T9" fmla="*/ 2147483646 h 33"/>
                <a:gd name="T10" fmla="*/ 0 60000 65536"/>
                <a:gd name="T11" fmla="*/ 0 60000 65536"/>
                <a:gd name="T12" fmla="*/ 0 60000 65536"/>
                <a:gd name="T13" fmla="*/ 0 60000 65536"/>
                <a:gd name="T14" fmla="*/ 0 60000 65536"/>
                <a:gd name="T15" fmla="*/ 0 w 28"/>
                <a:gd name="T16" fmla="*/ 0 h 33"/>
                <a:gd name="T17" fmla="*/ 28 w 28"/>
                <a:gd name="T18" fmla="*/ 33 h 33"/>
              </a:gdLst>
              <a:ahLst/>
              <a:cxnLst>
                <a:cxn ang="T10">
                  <a:pos x="T0" y="T1"/>
                </a:cxn>
                <a:cxn ang="T11">
                  <a:pos x="T2" y="T3"/>
                </a:cxn>
                <a:cxn ang="T12">
                  <a:pos x="T4" y="T5"/>
                </a:cxn>
                <a:cxn ang="T13">
                  <a:pos x="T6" y="T7"/>
                </a:cxn>
                <a:cxn ang="T14">
                  <a:pos x="T8" y="T9"/>
                </a:cxn>
              </a:cxnLst>
              <a:rect l="T15" t="T16" r="T17" b="T18"/>
              <a:pathLst>
                <a:path w="28" h="33">
                  <a:moveTo>
                    <a:pt x="0" y="27"/>
                  </a:moveTo>
                  <a:lnTo>
                    <a:pt x="27" y="0"/>
                  </a:lnTo>
                  <a:lnTo>
                    <a:pt x="27" y="14"/>
                  </a:lnTo>
                  <a:lnTo>
                    <a:pt x="9" y="32"/>
                  </a:lnTo>
                  <a:lnTo>
                    <a:pt x="0" y="27"/>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54" name="Freeform 49"/>
            <p:cNvSpPr>
              <a:spLocks noChangeAspect="1"/>
            </p:cNvSpPr>
            <p:nvPr/>
          </p:nvSpPr>
          <p:spPr bwMode="auto">
            <a:xfrm>
              <a:off x="4414" y="3452"/>
              <a:ext cx="109" cy="114"/>
            </a:xfrm>
            <a:custGeom>
              <a:avLst/>
              <a:gdLst>
                <a:gd name="T0" fmla="*/ 0 w 28"/>
                <a:gd name="T1" fmla="*/ 2147483646 h 33"/>
                <a:gd name="T2" fmla="*/ 0 w 28"/>
                <a:gd name="T3" fmla="*/ 2147483646 h 33"/>
                <a:gd name="T4" fmla="*/ 2147483646 w 28"/>
                <a:gd name="T5" fmla="*/ 2147483646 h 33"/>
                <a:gd name="T6" fmla="*/ 2147483646 w 28"/>
                <a:gd name="T7" fmla="*/ 0 h 33"/>
                <a:gd name="T8" fmla="*/ 0 w 28"/>
                <a:gd name="T9" fmla="*/ 2147483646 h 33"/>
                <a:gd name="T10" fmla="*/ 0 60000 65536"/>
                <a:gd name="T11" fmla="*/ 0 60000 65536"/>
                <a:gd name="T12" fmla="*/ 0 60000 65536"/>
                <a:gd name="T13" fmla="*/ 0 60000 65536"/>
                <a:gd name="T14" fmla="*/ 0 60000 65536"/>
                <a:gd name="T15" fmla="*/ 0 w 28"/>
                <a:gd name="T16" fmla="*/ 0 h 33"/>
                <a:gd name="T17" fmla="*/ 28 w 28"/>
                <a:gd name="T18" fmla="*/ 33 h 33"/>
              </a:gdLst>
              <a:ahLst/>
              <a:cxnLst>
                <a:cxn ang="T10">
                  <a:pos x="T0" y="T1"/>
                </a:cxn>
                <a:cxn ang="T11">
                  <a:pos x="T2" y="T3"/>
                </a:cxn>
                <a:cxn ang="T12">
                  <a:pos x="T4" y="T5"/>
                </a:cxn>
                <a:cxn ang="T13">
                  <a:pos x="T6" y="T7"/>
                </a:cxn>
                <a:cxn ang="T14">
                  <a:pos x="T8" y="T9"/>
                </a:cxn>
              </a:cxnLst>
              <a:rect l="T15" t="T16" r="T17" b="T18"/>
              <a:pathLst>
                <a:path w="28" h="33">
                  <a:moveTo>
                    <a:pt x="0" y="27"/>
                  </a:moveTo>
                  <a:lnTo>
                    <a:pt x="0" y="32"/>
                  </a:lnTo>
                  <a:lnTo>
                    <a:pt x="27" y="5"/>
                  </a:lnTo>
                  <a:lnTo>
                    <a:pt x="27" y="0"/>
                  </a:lnTo>
                  <a:lnTo>
                    <a:pt x="0" y="27"/>
                  </a:lnTo>
                </a:path>
              </a:pathLst>
            </a:custGeom>
            <a:solidFill>
              <a:schemeClr val="bg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55" name="Freeform 50"/>
            <p:cNvSpPr>
              <a:spLocks noChangeAspect="1"/>
            </p:cNvSpPr>
            <p:nvPr/>
          </p:nvSpPr>
          <p:spPr bwMode="auto">
            <a:xfrm>
              <a:off x="4448" y="3272"/>
              <a:ext cx="75" cy="249"/>
            </a:xfrm>
            <a:custGeom>
              <a:avLst/>
              <a:gdLst>
                <a:gd name="T0" fmla="*/ 0 w 19"/>
                <a:gd name="T1" fmla="*/ 2147483646 h 73"/>
                <a:gd name="T2" fmla="*/ 0 w 19"/>
                <a:gd name="T3" fmla="*/ 2147483646 h 73"/>
                <a:gd name="T4" fmla="*/ 2147483646 w 19"/>
                <a:gd name="T5" fmla="*/ 0 h 73"/>
                <a:gd name="T6" fmla="*/ 2147483646 w 19"/>
                <a:gd name="T7" fmla="*/ 2147483646 h 73"/>
                <a:gd name="T8" fmla="*/ 0 w 19"/>
                <a:gd name="T9" fmla="*/ 2147483646 h 73"/>
                <a:gd name="T10" fmla="*/ 0 60000 65536"/>
                <a:gd name="T11" fmla="*/ 0 60000 65536"/>
                <a:gd name="T12" fmla="*/ 0 60000 65536"/>
                <a:gd name="T13" fmla="*/ 0 60000 65536"/>
                <a:gd name="T14" fmla="*/ 0 60000 65536"/>
                <a:gd name="T15" fmla="*/ 0 w 19"/>
                <a:gd name="T16" fmla="*/ 0 h 73"/>
                <a:gd name="T17" fmla="*/ 19 w 19"/>
                <a:gd name="T18" fmla="*/ 73 h 73"/>
              </a:gdLst>
              <a:ahLst/>
              <a:cxnLst>
                <a:cxn ang="T10">
                  <a:pos x="T0" y="T1"/>
                </a:cxn>
                <a:cxn ang="T11">
                  <a:pos x="T2" y="T3"/>
                </a:cxn>
                <a:cxn ang="T12">
                  <a:pos x="T4" y="T5"/>
                </a:cxn>
                <a:cxn ang="T13">
                  <a:pos x="T6" y="T7"/>
                </a:cxn>
                <a:cxn ang="T14">
                  <a:pos x="T8" y="T9"/>
                </a:cxn>
              </a:cxnLst>
              <a:rect l="T15" t="T16" r="T17" b="T18"/>
              <a:pathLst>
                <a:path w="19" h="73">
                  <a:moveTo>
                    <a:pt x="0" y="72"/>
                  </a:moveTo>
                  <a:lnTo>
                    <a:pt x="0" y="18"/>
                  </a:lnTo>
                  <a:lnTo>
                    <a:pt x="18" y="0"/>
                  </a:lnTo>
                  <a:lnTo>
                    <a:pt x="18" y="54"/>
                  </a:lnTo>
                  <a:lnTo>
                    <a:pt x="0" y="72"/>
                  </a:lnTo>
                </a:path>
              </a:pathLst>
            </a:custGeom>
            <a:solidFill>
              <a:schemeClr val="accent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56" name="Freeform 51"/>
            <p:cNvSpPr>
              <a:spLocks noChangeAspect="1"/>
            </p:cNvSpPr>
            <p:nvPr/>
          </p:nvSpPr>
          <p:spPr bwMode="auto">
            <a:xfrm>
              <a:off x="4414" y="3316"/>
              <a:ext cx="66" cy="250"/>
            </a:xfrm>
            <a:custGeom>
              <a:avLst/>
              <a:gdLst>
                <a:gd name="T0" fmla="*/ 0 w 17"/>
                <a:gd name="T1" fmla="*/ 0 h 73"/>
                <a:gd name="T2" fmla="*/ 0 w 17"/>
                <a:gd name="T3" fmla="*/ 2147483646 h 73"/>
                <a:gd name="T4" fmla="*/ 2147483646 w 17"/>
                <a:gd name="T5" fmla="*/ 2147483646 h 73"/>
                <a:gd name="T6" fmla="*/ 2147483646 w 17"/>
                <a:gd name="T7" fmla="*/ 2147483646 h 73"/>
                <a:gd name="T8" fmla="*/ 0 w 17"/>
                <a:gd name="T9" fmla="*/ 0 h 73"/>
                <a:gd name="T10" fmla="*/ 0 60000 65536"/>
                <a:gd name="T11" fmla="*/ 0 60000 65536"/>
                <a:gd name="T12" fmla="*/ 0 60000 65536"/>
                <a:gd name="T13" fmla="*/ 0 60000 65536"/>
                <a:gd name="T14" fmla="*/ 0 60000 65536"/>
                <a:gd name="T15" fmla="*/ 0 w 17"/>
                <a:gd name="T16" fmla="*/ 0 h 73"/>
                <a:gd name="T17" fmla="*/ 17 w 17"/>
                <a:gd name="T18" fmla="*/ 73 h 73"/>
              </a:gdLst>
              <a:ahLst/>
              <a:cxnLst>
                <a:cxn ang="T10">
                  <a:pos x="T0" y="T1"/>
                </a:cxn>
                <a:cxn ang="T11">
                  <a:pos x="T2" y="T3"/>
                </a:cxn>
                <a:cxn ang="T12">
                  <a:pos x="T4" y="T5"/>
                </a:cxn>
                <a:cxn ang="T13">
                  <a:pos x="T6" y="T7"/>
                </a:cxn>
                <a:cxn ang="T14">
                  <a:pos x="T8" y="T9"/>
                </a:cxn>
              </a:cxnLst>
              <a:rect l="T15" t="T16" r="T17" b="T18"/>
              <a:pathLst>
                <a:path w="17" h="73">
                  <a:moveTo>
                    <a:pt x="0" y="0"/>
                  </a:moveTo>
                  <a:lnTo>
                    <a:pt x="0" y="72"/>
                  </a:lnTo>
                  <a:lnTo>
                    <a:pt x="16" y="59"/>
                  </a:lnTo>
                  <a:lnTo>
                    <a:pt x="16" y="5"/>
                  </a:lnTo>
                  <a:lnTo>
                    <a:pt x="0" y="0"/>
                  </a:lnTo>
                </a:path>
              </a:pathLst>
            </a:custGeom>
            <a:solidFill>
              <a:srgbClr val="C1C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57" name="Freeform 52"/>
            <p:cNvSpPr>
              <a:spLocks noChangeAspect="1"/>
            </p:cNvSpPr>
            <p:nvPr/>
          </p:nvSpPr>
          <p:spPr bwMode="auto">
            <a:xfrm>
              <a:off x="4414" y="3227"/>
              <a:ext cx="109" cy="109"/>
            </a:xfrm>
            <a:custGeom>
              <a:avLst/>
              <a:gdLst>
                <a:gd name="T0" fmla="*/ 0 w 28"/>
                <a:gd name="T1" fmla="*/ 2147483646 h 32"/>
                <a:gd name="T2" fmla="*/ 2147483646 w 28"/>
                <a:gd name="T3" fmla="*/ 0 h 32"/>
                <a:gd name="T4" fmla="*/ 2147483646 w 28"/>
                <a:gd name="T5" fmla="*/ 2147483646 h 32"/>
                <a:gd name="T6" fmla="*/ 2147483646 w 28"/>
                <a:gd name="T7" fmla="*/ 2147483646 h 32"/>
                <a:gd name="T8" fmla="*/ 0 w 28"/>
                <a:gd name="T9" fmla="*/ 2147483646 h 32"/>
                <a:gd name="T10" fmla="*/ 0 60000 65536"/>
                <a:gd name="T11" fmla="*/ 0 60000 65536"/>
                <a:gd name="T12" fmla="*/ 0 60000 65536"/>
                <a:gd name="T13" fmla="*/ 0 60000 65536"/>
                <a:gd name="T14" fmla="*/ 0 60000 65536"/>
                <a:gd name="T15" fmla="*/ 0 w 28"/>
                <a:gd name="T16" fmla="*/ 0 h 32"/>
                <a:gd name="T17" fmla="*/ 28 w 28"/>
                <a:gd name="T18" fmla="*/ 32 h 32"/>
              </a:gdLst>
              <a:ahLst/>
              <a:cxnLst>
                <a:cxn ang="T10">
                  <a:pos x="T0" y="T1"/>
                </a:cxn>
                <a:cxn ang="T11">
                  <a:pos x="T2" y="T3"/>
                </a:cxn>
                <a:cxn ang="T12">
                  <a:pos x="T4" y="T5"/>
                </a:cxn>
                <a:cxn ang="T13">
                  <a:pos x="T6" y="T7"/>
                </a:cxn>
                <a:cxn ang="T14">
                  <a:pos x="T8" y="T9"/>
                </a:cxn>
              </a:cxnLst>
              <a:rect l="T15" t="T16" r="T17" b="T18"/>
              <a:pathLst>
                <a:path w="28" h="32">
                  <a:moveTo>
                    <a:pt x="0" y="27"/>
                  </a:moveTo>
                  <a:lnTo>
                    <a:pt x="27" y="0"/>
                  </a:lnTo>
                  <a:lnTo>
                    <a:pt x="27" y="13"/>
                  </a:lnTo>
                  <a:lnTo>
                    <a:pt x="9" y="31"/>
                  </a:lnTo>
                  <a:lnTo>
                    <a:pt x="0" y="27"/>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58" name="Freeform 53"/>
            <p:cNvSpPr>
              <a:spLocks noChangeAspect="1"/>
            </p:cNvSpPr>
            <p:nvPr/>
          </p:nvSpPr>
          <p:spPr bwMode="auto">
            <a:xfrm>
              <a:off x="4519" y="2872"/>
              <a:ext cx="109" cy="109"/>
            </a:xfrm>
            <a:custGeom>
              <a:avLst/>
              <a:gdLst>
                <a:gd name="T0" fmla="*/ 0 w 28"/>
                <a:gd name="T1" fmla="*/ 2147483646 h 32"/>
                <a:gd name="T2" fmla="*/ 0 w 28"/>
                <a:gd name="T3" fmla="*/ 2147483646 h 32"/>
                <a:gd name="T4" fmla="*/ 2147483646 w 28"/>
                <a:gd name="T5" fmla="*/ 2147483646 h 32"/>
                <a:gd name="T6" fmla="*/ 2147483646 w 28"/>
                <a:gd name="T7" fmla="*/ 0 h 32"/>
                <a:gd name="T8" fmla="*/ 0 w 28"/>
                <a:gd name="T9" fmla="*/ 2147483646 h 32"/>
                <a:gd name="T10" fmla="*/ 0 60000 65536"/>
                <a:gd name="T11" fmla="*/ 0 60000 65536"/>
                <a:gd name="T12" fmla="*/ 0 60000 65536"/>
                <a:gd name="T13" fmla="*/ 0 60000 65536"/>
                <a:gd name="T14" fmla="*/ 0 60000 65536"/>
                <a:gd name="T15" fmla="*/ 0 w 28"/>
                <a:gd name="T16" fmla="*/ 0 h 32"/>
                <a:gd name="T17" fmla="*/ 28 w 28"/>
                <a:gd name="T18" fmla="*/ 32 h 32"/>
              </a:gdLst>
              <a:ahLst/>
              <a:cxnLst>
                <a:cxn ang="T10">
                  <a:pos x="T0" y="T1"/>
                </a:cxn>
                <a:cxn ang="T11">
                  <a:pos x="T2" y="T3"/>
                </a:cxn>
                <a:cxn ang="T12">
                  <a:pos x="T4" y="T5"/>
                </a:cxn>
                <a:cxn ang="T13">
                  <a:pos x="T6" y="T7"/>
                </a:cxn>
                <a:cxn ang="T14">
                  <a:pos x="T8" y="T9"/>
                </a:cxn>
              </a:cxnLst>
              <a:rect l="T15" t="T16" r="T17" b="T18"/>
              <a:pathLst>
                <a:path w="28" h="32">
                  <a:moveTo>
                    <a:pt x="0" y="27"/>
                  </a:moveTo>
                  <a:lnTo>
                    <a:pt x="0" y="31"/>
                  </a:lnTo>
                  <a:lnTo>
                    <a:pt x="27" y="4"/>
                  </a:lnTo>
                  <a:lnTo>
                    <a:pt x="27" y="0"/>
                  </a:lnTo>
                  <a:lnTo>
                    <a:pt x="0" y="27"/>
                  </a:lnTo>
                </a:path>
              </a:pathLst>
            </a:custGeom>
            <a:solidFill>
              <a:srgbClr val="00279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59" name="Freeform 54"/>
            <p:cNvSpPr>
              <a:spLocks noChangeAspect="1"/>
            </p:cNvSpPr>
            <p:nvPr/>
          </p:nvSpPr>
          <p:spPr bwMode="auto">
            <a:xfrm>
              <a:off x="4554" y="2687"/>
              <a:ext cx="74" cy="249"/>
            </a:xfrm>
            <a:custGeom>
              <a:avLst/>
              <a:gdLst>
                <a:gd name="T0" fmla="*/ 0 w 19"/>
                <a:gd name="T1" fmla="*/ 2147483646 h 73"/>
                <a:gd name="T2" fmla="*/ 0 w 19"/>
                <a:gd name="T3" fmla="*/ 2147483646 h 73"/>
                <a:gd name="T4" fmla="*/ 2147483646 w 19"/>
                <a:gd name="T5" fmla="*/ 0 h 73"/>
                <a:gd name="T6" fmla="*/ 2147483646 w 19"/>
                <a:gd name="T7" fmla="*/ 2147483646 h 73"/>
                <a:gd name="T8" fmla="*/ 0 w 19"/>
                <a:gd name="T9" fmla="*/ 2147483646 h 73"/>
                <a:gd name="T10" fmla="*/ 0 60000 65536"/>
                <a:gd name="T11" fmla="*/ 0 60000 65536"/>
                <a:gd name="T12" fmla="*/ 0 60000 65536"/>
                <a:gd name="T13" fmla="*/ 0 60000 65536"/>
                <a:gd name="T14" fmla="*/ 0 60000 65536"/>
                <a:gd name="T15" fmla="*/ 0 w 19"/>
                <a:gd name="T16" fmla="*/ 0 h 73"/>
                <a:gd name="T17" fmla="*/ 19 w 19"/>
                <a:gd name="T18" fmla="*/ 73 h 73"/>
              </a:gdLst>
              <a:ahLst/>
              <a:cxnLst>
                <a:cxn ang="T10">
                  <a:pos x="T0" y="T1"/>
                </a:cxn>
                <a:cxn ang="T11">
                  <a:pos x="T2" y="T3"/>
                </a:cxn>
                <a:cxn ang="T12">
                  <a:pos x="T4" y="T5"/>
                </a:cxn>
                <a:cxn ang="T13">
                  <a:pos x="T6" y="T7"/>
                </a:cxn>
                <a:cxn ang="T14">
                  <a:pos x="T8" y="T9"/>
                </a:cxn>
              </a:cxnLst>
              <a:rect l="T15" t="T16" r="T17" b="T18"/>
              <a:pathLst>
                <a:path w="19" h="73">
                  <a:moveTo>
                    <a:pt x="0" y="72"/>
                  </a:moveTo>
                  <a:lnTo>
                    <a:pt x="0" y="18"/>
                  </a:lnTo>
                  <a:lnTo>
                    <a:pt x="18" y="0"/>
                  </a:lnTo>
                  <a:lnTo>
                    <a:pt x="18" y="54"/>
                  </a:lnTo>
                  <a:lnTo>
                    <a:pt x="0" y="72"/>
                  </a:lnTo>
                </a:path>
              </a:pathLst>
            </a:custGeom>
            <a:solidFill>
              <a:schemeClr val="accent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60" name="Freeform 55"/>
            <p:cNvSpPr>
              <a:spLocks noChangeAspect="1"/>
            </p:cNvSpPr>
            <p:nvPr/>
          </p:nvSpPr>
          <p:spPr bwMode="auto">
            <a:xfrm>
              <a:off x="4519" y="2734"/>
              <a:ext cx="66" cy="247"/>
            </a:xfrm>
            <a:custGeom>
              <a:avLst/>
              <a:gdLst>
                <a:gd name="T0" fmla="*/ 0 w 17"/>
                <a:gd name="T1" fmla="*/ 0 h 72"/>
                <a:gd name="T2" fmla="*/ 0 w 17"/>
                <a:gd name="T3" fmla="*/ 2147483646 h 72"/>
                <a:gd name="T4" fmla="*/ 2147483646 w 17"/>
                <a:gd name="T5" fmla="*/ 2147483646 h 72"/>
                <a:gd name="T6" fmla="*/ 2147483646 w 17"/>
                <a:gd name="T7" fmla="*/ 2147483646 h 72"/>
                <a:gd name="T8" fmla="*/ 0 w 17"/>
                <a:gd name="T9" fmla="*/ 0 h 72"/>
                <a:gd name="T10" fmla="*/ 0 60000 65536"/>
                <a:gd name="T11" fmla="*/ 0 60000 65536"/>
                <a:gd name="T12" fmla="*/ 0 60000 65536"/>
                <a:gd name="T13" fmla="*/ 0 60000 65536"/>
                <a:gd name="T14" fmla="*/ 0 60000 65536"/>
                <a:gd name="T15" fmla="*/ 0 w 17"/>
                <a:gd name="T16" fmla="*/ 0 h 72"/>
                <a:gd name="T17" fmla="*/ 17 w 17"/>
                <a:gd name="T18" fmla="*/ 72 h 72"/>
              </a:gdLst>
              <a:ahLst/>
              <a:cxnLst>
                <a:cxn ang="T10">
                  <a:pos x="T0" y="T1"/>
                </a:cxn>
                <a:cxn ang="T11">
                  <a:pos x="T2" y="T3"/>
                </a:cxn>
                <a:cxn ang="T12">
                  <a:pos x="T4" y="T5"/>
                </a:cxn>
                <a:cxn ang="T13">
                  <a:pos x="T6" y="T7"/>
                </a:cxn>
                <a:cxn ang="T14">
                  <a:pos x="T8" y="T9"/>
                </a:cxn>
              </a:cxnLst>
              <a:rect l="T15" t="T16" r="T17" b="T18"/>
              <a:pathLst>
                <a:path w="17" h="72">
                  <a:moveTo>
                    <a:pt x="0" y="0"/>
                  </a:moveTo>
                  <a:lnTo>
                    <a:pt x="0" y="71"/>
                  </a:lnTo>
                  <a:lnTo>
                    <a:pt x="16" y="58"/>
                  </a:lnTo>
                  <a:lnTo>
                    <a:pt x="16" y="4"/>
                  </a:lnTo>
                  <a:lnTo>
                    <a:pt x="0" y="0"/>
                  </a:lnTo>
                </a:path>
              </a:pathLst>
            </a:custGeom>
            <a:solidFill>
              <a:srgbClr val="C1C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61" name="Freeform 56"/>
            <p:cNvSpPr>
              <a:spLocks noChangeAspect="1"/>
            </p:cNvSpPr>
            <p:nvPr/>
          </p:nvSpPr>
          <p:spPr bwMode="auto">
            <a:xfrm>
              <a:off x="4519" y="2642"/>
              <a:ext cx="109" cy="113"/>
            </a:xfrm>
            <a:custGeom>
              <a:avLst/>
              <a:gdLst>
                <a:gd name="T0" fmla="*/ 0 w 28"/>
                <a:gd name="T1" fmla="*/ 2147483646 h 33"/>
                <a:gd name="T2" fmla="*/ 2147483646 w 28"/>
                <a:gd name="T3" fmla="*/ 0 h 33"/>
                <a:gd name="T4" fmla="*/ 2147483646 w 28"/>
                <a:gd name="T5" fmla="*/ 2147483646 h 33"/>
                <a:gd name="T6" fmla="*/ 2147483646 w 28"/>
                <a:gd name="T7" fmla="*/ 2147483646 h 33"/>
                <a:gd name="T8" fmla="*/ 0 w 28"/>
                <a:gd name="T9" fmla="*/ 2147483646 h 33"/>
                <a:gd name="T10" fmla="*/ 0 60000 65536"/>
                <a:gd name="T11" fmla="*/ 0 60000 65536"/>
                <a:gd name="T12" fmla="*/ 0 60000 65536"/>
                <a:gd name="T13" fmla="*/ 0 60000 65536"/>
                <a:gd name="T14" fmla="*/ 0 60000 65536"/>
                <a:gd name="T15" fmla="*/ 0 w 28"/>
                <a:gd name="T16" fmla="*/ 0 h 33"/>
                <a:gd name="T17" fmla="*/ 28 w 28"/>
                <a:gd name="T18" fmla="*/ 33 h 33"/>
              </a:gdLst>
              <a:ahLst/>
              <a:cxnLst>
                <a:cxn ang="T10">
                  <a:pos x="T0" y="T1"/>
                </a:cxn>
                <a:cxn ang="T11">
                  <a:pos x="T2" y="T3"/>
                </a:cxn>
                <a:cxn ang="T12">
                  <a:pos x="T4" y="T5"/>
                </a:cxn>
                <a:cxn ang="T13">
                  <a:pos x="T6" y="T7"/>
                </a:cxn>
                <a:cxn ang="T14">
                  <a:pos x="T8" y="T9"/>
                </a:cxn>
              </a:cxnLst>
              <a:rect l="T15" t="T16" r="T17" b="T18"/>
              <a:pathLst>
                <a:path w="28" h="33">
                  <a:moveTo>
                    <a:pt x="0" y="27"/>
                  </a:moveTo>
                  <a:lnTo>
                    <a:pt x="27" y="0"/>
                  </a:lnTo>
                  <a:lnTo>
                    <a:pt x="27" y="14"/>
                  </a:lnTo>
                  <a:lnTo>
                    <a:pt x="9" y="32"/>
                  </a:lnTo>
                  <a:lnTo>
                    <a:pt x="0" y="27"/>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62" name="Freeform 57"/>
            <p:cNvSpPr>
              <a:spLocks noChangeAspect="1"/>
            </p:cNvSpPr>
            <p:nvPr/>
          </p:nvSpPr>
          <p:spPr bwMode="auto">
            <a:xfrm>
              <a:off x="4519" y="3115"/>
              <a:ext cx="109" cy="115"/>
            </a:xfrm>
            <a:custGeom>
              <a:avLst/>
              <a:gdLst>
                <a:gd name="T0" fmla="*/ 0 w 28"/>
                <a:gd name="T1" fmla="*/ 2147483646 h 34"/>
                <a:gd name="T2" fmla="*/ 0 w 28"/>
                <a:gd name="T3" fmla="*/ 2147483646 h 34"/>
                <a:gd name="T4" fmla="*/ 2147483646 w 28"/>
                <a:gd name="T5" fmla="*/ 2147483646 h 34"/>
                <a:gd name="T6" fmla="*/ 2147483646 w 28"/>
                <a:gd name="T7" fmla="*/ 0 h 34"/>
                <a:gd name="T8" fmla="*/ 0 w 28"/>
                <a:gd name="T9" fmla="*/ 2147483646 h 34"/>
                <a:gd name="T10" fmla="*/ 0 60000 65536"/>
                <a:gd name="T11" fmla="*/ 0 60000 65536"/>
                <a:gd name="T12" fmla="*/ 0 60000 65536"/>
                <a:gd name="T13" fmla="*/ 0 60000 65536"/>
                <a:gd name="T14" fmla="*/ 0 60000 65536"/>
                <a:gd name="T15" fmla="*/ 0 w 28"/>
                <a:gd name="T16" fmla="*/ 0 h 34"/>
                <a:gd name="T17" fmla="*/ 28 w 28"/>
                <a:gd name="T18" fmla="*/ 34 h 34"/>
              </a:gdLst>
              <a:ahLst/>
              <a:cxnLst>
                <a:cxn ang="T10">
                  <a:pos x="T0" y="T1"/>
                </a:cxn>
                <a:cxn ang="T11">
                  <a:pos x="T2" y="T3"/>
                </a:cxn>
                <a:cxn ang="T12">
                  <a:pos x="T4" y="T5"/>
                </a:cxn>
                <a:cxn ang="T13">
                  <a:pos x="T6" y="T7"/>
                </a:cxn>
                <a:cxn ang="T14">
                  <a:pos x="T8" y="T9"/>
                </a:cxn>
              </a:cxnLst>
              <a:rect l="T15" t="T16" r="T17" b="T18"/>
              <a:pathLst>
                <a:path w="28" h="34">
                  <a:moveTo>
                    <a:pt x="0" y="28"/>
                  </a:moveTo>
                  <a:lnTo>
                    <a:pt x="0" y="33"/>
                  </a:lnTo>
                  <a:lnTo>
                    <a:pt x="27" y="5"/>
                  </a:lnTo>
                  <a:lnTo>
                    <a:pt x="27" y="0"/>
                  </a:lnTo>
                  <a:lnTo>
                    <a:pt x="0" y="28"/>
                  </a:lnTo>
                </a:path>
              </a:pathLst>
            </a:custGeom>
            <a:solidFill>
              <a:srgbClr val="00279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63" name="Freeform 58"/>
            <p:cNvSpPr>
              <a:spLocks noChangeAspect="1"/>
            </p:cNvSpPr>
            <p:nvPr/>
          </p:nvSpPr>
          <p:spPr bwMode="auto">
            <a:xfrm>
              <a:off x="4554" y="2933"/>
              <a:ext cx="74" cy="249"/>
            </a:xfrm>
            <a:custGeom>
              <a:avLst/>
              <a:gdLst>
                <a:gd name="T0" fmla="*/ 0 w 19"/>
                <a:gd name="T1" fmla="*/ 2147483646 h 73"/>
                <a:gd name="T2" fmla="*/ 0 w 19"/>
                <a:gd name="T3" fmla="*/ 2147483646 h 73"/>
                <a:gd name="T4" fmla="*/ 2147483646 w 19"/>
                <a:gd name="T5" fmla="*/ 0 h 73"/>
                <a:gd name="T6" fmla="*/ 2147483646 w 19"/>
                <a:gd name="T7" fmla="*/ 2147483646 h 73"/>
                <a:gd name="T8" fmla="*/ 0 w 19"/>
                <a:gd name="T9" fmla="*/ 2147483646 h 73"/>
                <a:gd name="T10" fmla="*/ 0 60000 65536"/>
                <a:gd name="T11" fmla="*/ 0 60000 65536"/>
                <a:gd name="T12" fmla="*/ 0 60000 65536"/>
                <a:gd name="T13" fmla="*/ 0 60000 65536"/>
                <a:gd name="T14" fmla="*/ 0 60000 65536"/>
                <a:gd name="T15" fmla="*/ 0 w 19"/>
                <a:gd name="T16" fmla="*/ 0 h 73"/>
                <a:gd name="T17" fmla="*/ 19 w 19"/>
                <a:gd name="T18" fmla="*/ 73 h 73"/>
              </a:gdLst>
              <a:ahLst/>
              <a:cxnLst>
                <a:cxn ang="T10">
                  <a:pos x="T0" y="T1"/>
                </a:cxn>
                <a:cxn ang="T11">
                  <a:pos x="T2" y="T3"/>
                </a:cxn>
                <a:cxn ang="T12">
                  <a:pos x="T4" y="T5"/>
                </a:cxn>
                <a:cxn ang="T13">
                  <a:pos x="T6" y="T7"/>
                </a:cxn>
                <a:cxn ang="T14">
                  <a:pos x="T8" y="T9"/>
                </a:cxn>
              </a:cxnLst>
              <a:rect l="T15" t="T16" r="T17" b="T18"/>
              <a:pathLst>
                <a:path w="19" h="73">
                  <a:moveTo>
                    <a:pt x="0" y="72"/>
                  </a:moveTo>
                  <a:lnTo>
                    <a:pt x="0" y="18"/>
                  </a:lnTo>
                  <a:lnTo>
                    <a:pt x="18" y="0"/>
                  </a:lnTo>
                  <a:lnTo>
                    <a:pt x="18" y="54"/>
                  </a:lnTo>
                  <a:lnTo>
                    <a:pt x="0" y="72"/>
                  </a:lnTo>
                </a:path>
              </a:pathLst>
            </a:custGeom>
            <a:solidFill>
              <a:schemeClr val="accent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64" name="Freeform 59"/>
            <p:cNvSpPr>
              <a:spLocks noChangeAspect="1"/>
            </p:cNvSpPr>
            <p:nvPr/>
          </p:nvSpPr>
          <p:spPr bwMode="auto">
            <a:xfrm>
              <a:off x="4519" y="2978"/>
              <a:ext cx="66" cy="252"/>
            </a:xfrm>
            <a:custGeom>
              <a:avLst/>
              <a:gdLst>
                <a:gd name="T0" fmla="*/ 0 w 17"/>
                <a:gd name="T1" fmla="*/ 0 h 74"/>
                <a:gd name="T2" fmla="*/ 0 w 17"/>
                <a:gd name="T3" fmla="*/ 2147483646 h 74"/>
                <a:gd name="T4" fmla="*/ 2147483646 w 17"/>
                <a:gd name="T5" fmla="*/ 2147483646 h 74"/>
                <a:gd name="T6" fmla="*/ 2147483646 w 17"/>
                <a:gd name="T7" fmla="*/ 2147483646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0"/>
                  </a:moveTo>
                  <a:lnTo>
                    <a:pt x="0" y="73"/>
                  </a:lnTo>
                  <a:lnTo>
                    <a:pt x="16" y="59"/>
                  </a:lnTo>
                  <a:lnTo>
                    <a:pt x="16" y="5"/>
                  </a:lnTo>
                  <a:lnTo>
                    <a:pt x="0" y="0"/>
                  </a:lnTo>
                </a:path>
              </a:pathLst>
            </a:custGeom>
            <a:solidFill>
              <a:srgbClr val="C1C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65" name="Freeform 60"/>
            <p:cNvSpPr>
              <a:spLocks noChangeAspect="1"/>
            </p:cNvSpPr>
            <p:nvPr/>
          </p:nvSpPr>
          <p:spPr bwMode="auto">
            <a:xfrm>
              <a:off x="4519" y="2888"/>
              <a:ext cx="109" cy="109"/>
            </a:xfrm>
            <a:custGeom>
              <a:avLst/>
              <a:gdLst>
                <a:gd name="T0" fmla="*/ 0 w 28"/>
                <a:gd name="T1" fmla="*/ 2147483646 h 32"/>
                <a:gd name="T2" fmla="*/ 2147483646 w 28"/>
                <a:gd name="T3" fmla="*/ 0 h 32"/>
                <a:gd name="T4" fmla="*/ 2147483646 w 28"/>
                <a:gd name="T5" fmla="*/ 2147483646 h 32"/>
                <a:gd name="T6" fmla="*/ 2147483646 w 28"/>
                <a:gd name="T7" fmla="*/ 2147483646 h 32"/>
                <a:gd name="T8" fmla="*/ 0 w 28"/>
                <a:gd name="T9" fmla="*/ 2147483646 h 32"/>
                <a:gd name="T10" fmla="*/ 0 60000 65536"/>
                <a:gd name="T11" fmla="*/ 0 60000 65536"/>
                <a:gd name="T12" fmla="*/ 0 60000 65536"/>
                <a:gd name="T13" fmla="*/ 0 60000 65536"/>
                <a:gd name="T14" fmla="*/ 0 60000 65536"/>
                <a:gd name="T15" fmla="*/ 0 w 28"/>
                <a:gd name="T16" fmla="*/ 0 h 32"/>
                <a:gd name="T17" fmla="*/ 28 w 28"/>
                <a:gd name="T18" fmla="*/ 32 h 32"/>
              </a:gdLst>
              <a:ahLst/>
              <a:cxnLst>
                <a:cxn ang="T10">
                  <a:pos x="T0" y="T1"/>
                </a:cxn>
                <a:cxn ang="T11">
                  <a:pos x="T2" y="T3"/>
                </a:cxn>
                <a:cxn ang="T12">
                  <a:pos x="T4" y="T5"/>
                </a:cxn>
                <a:cxn ang="T13">
                  <a:pos x="T6" y="T7"/>
                </a:cxn>
                <a:cxn ang="T14">
                  <a:pos x="T8" y="T9"/>
                </a:cxn>
              </a:cxnLst>
              <a:rect l="T15" t="T16" r="T17" b="T18"/>
              <a:pathLst>
                <a:path w="28" h="32">
                  <a:moveTo>
                    <a:pt x="0" y="27"/>
                  </a:moveTo>
                  <a:lnTo>
                    <a:pt x="27" y="0"/>
                  </a:lnTo>
                  <a:lnTo>
                    <a:pt x="27" y="13"/>
                  </a:lnTo>
                  <a:lnTo>
                    <a:pt x="9" y="31"/>
                  </a:lnTo>
                  <a:lnTo>
                    <a:pt x="0" y="27"/>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66" name="Freeform 61"/>
            <p:cNvSpPr>
              <a:spLocks noChangeAspect="1"/>
            </p:cNvSpPr>
            <p:nvPr/>
          </p:nvSpPr>
          <p:spPr bwMode="auto">
            <a:xfrm>
              <a:off x="4519" y="3364"/>
              <a:ext cx="109" cy="109"/>
            </a:xfrm>
            <a:custGeom>
              <a:avLst/>
              <a:gdLst>
                <a:gd name="T0" fmla="*/ 0 w 28"/>
                <a:gd name="T1" fmla="*/ 2147483646 h 32"/>
                <a:gd name="T2" fmla="*/ 0 w 28"/>
                <a:gd name="T3" fmla="*/ 2147483646 h 32"/>
                <a:gd name="T4" fmla="*/ 2147483646 w 28"/>
                <a:gd name="T5" fmla="*/ 2147483646 h 32"/>
                <a:gd name="T6" fmla="*/ 2147483646 w 28"/>
                <a:gd name="T7" fmla="*/ 0 h 32"/>
                <a:gd name="T8" fmla="*/ 0 w 28"/>
                <a:gd name="T9" fmla="*/ 2147483646 h 32"/>
                <a:gd name="T10" fmla="*/ 0 60000 65536"/>
                <a:gd name="T11" fmla="*/ 0 60000 65536"/>
                <a:gd name="T12" fmla="*/ 0 60000 65536"/>
                <a:gd name="T13" fmla="*/ 0 60000 65536"/>
                <a:gd name="T14" fmla="*/ 0 60000 65536"/>
                <a:gd name="T15" fmla="*/ 0 w 28"/>
                <a:gd name="T16" fmla="*/ 0 h 32"/>
                <a:gd name="T17" fmla="*/ 28 w 28"/>
                <a:gd name="T18" fmla="*/ 32 h 32"/>
              </a:gdLst>
              <a:ahLst/>
              <a:cxnLst>
                <a:cxn ang="T10">
                  <a:pos x="T0" y="T1"/>
                </a:cxn>
                <a:cxn ang="T11">
                  <a:pos x="T2" y="T3"/>
                </a:cxn>
                <a:cxn ang="T12">
                  <a:pos x="T4" y="T5"/>
                </a:cxn>
                <a:cxn ang="T13">
                  <a:pos x="T6" y="T7"/>
                </a:cxn>
                <a:cxn ang="T14">
                  <a:pos x="T8" y="T9"/>
                </a:cxn>
              </a:cxnLst>
              <a:rect l="T15" t="T16" r="T17" b="T18"/>
              <a:pathLst>
                <a:path w="28" h="32">
                  <a:moveTo>
                    <a:pt x="0" y="27"/>
                  </a:moveTo>
                  <a:lnTo>
                    <a:pt x="0" y="31"/>
                  </a:lnTo>
                  <a:lnTo>
                    <a:pt x="27" y="4"/>
                  </a:lnTo>
                  <a:lnTo>
                    <a:pt x="27" y="0"/>
                  </a:lnTo>
                  <a:lnTo>
                    <a:pt x="0" y="27"/>
                  </a:lnTo>
                </a:path>
              </a:pathLst>
            </a:custGeom>
            <a:solidFill>
              <a:schemeClr val="bg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67" name="Freeform 62"/>
            <p:cNvSpPr>
              <a:spLocks noChangeAspect="1"/>
            </p:cNvSpPr>
            <p:nvPr/>
          </p:nvSpPr>
          <p:spPr bwMode="auto">
            <a:xfrm>
              <a:off x="4554" y="3179"/>
              <a:ext cx="74" cy="249"/>
            </a:xfrm>
            <a:custGeom>
              <a:avLst/>
              <a:gdLst>
                <a:gd name="T0" fmla="*/ 0 w 19"/>
                <a:gd name="T1" fmla="*/ 2147483646 h 73"/>
                <a:gd name="T2" fmla="*/ 0 w 19"/>
                <a:gd name="T3" fmla="*/ 2147483646 h 73"/>
                <a:gd name="T4" fmla="*/ 2147483646 w 19"/>
                <a:gd name="T5" fmla="*/ 0 h 73"/>
                <a:gd name="T6" fmla="*/ 2147483646 w 19"/>
                <a:gd name="T7" fmla="*/ 2147483646 h 73"/>
                <a:gd name="T8" fmla="*/ 0 w 19"/>
                <a:gd name="T9" fmla="*/ 2147483646 h 73"/>
                <a:gd name="T10" fmla="*/ 0 60000 65536"/>
                <a:gd name="T11" fmla="*/ 0 60000 65536"/>
                <a:gd name="T12" fmla="*/ 0 60000 65536"/>
                <a:gd name="T13" fmla="*/ 0 60000 65536"/>
                <a:gd name="T14" fmla="*/ 0 60000 65536"/>
                <a:gd name="T15" fmla="*/ 0 w 19"/>
                <a:gd name="T16" fmla="*/ 0 h 73"/>
                <a:gd name="T17" fmla="*/ 19 w 19"/>
                <a:gd name="T18" fmla="*/ 73 h 73"/>
              </a:gdLst>
              <a:ahLst/>
              <a:cxnLst>
                <a:cxn ang="T10">
                  <a:pos x="T0" y="T1"/>
                </a:cxn>
                <a:cxn ang="T11">
                  <a:pos x="T2" y="T3"/>
                </a:cxn>
                <a:cxn ang="T12">
                  <a:pos x="T4" y="T5"/>
                </a:cxn>
                <a:cxn ang="T13">
                  <a:pos x="T6" y="T7"/>
                </a:cxn>
                <a:cxn ang="T14">
                  <a:pos x="T8" y="T9"/>
                </a:cxn>
              </a:cxnLst>
              <a:rect l="T15" t="T16" r="T17" b="T18"/>
              <a:pathLst>
                <a:path w="19" h="73">
                  <a:moveTo>
                    <a:pt x="0" y="72"/>
                  </a:moveTo>
                  <a:lnTo>
                    <a:pt x="0" y="18"/>
                  </a:lnTo>
                  <a:lnTo>
                    <a:pt x="18" y="0"/>
                  </a:lnTo>
                  <a:lnTo>
                    <a:pt x="18" y="54"/>
                  </a:lnTo>
                  <a:lnTo>
                    <a:pt x="0" y="72"/>
                  </a:lnTo>
                </a:path>
              </a:pathLst>
            </a:custGeom>
            <a:solidFill>
              <a:schemeClr val="accent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68" name="Freeform 63"/>
            <p:cNvSpPr>
              <a:spLocks noChangeAspect="1"/>
            </p:cNvSpPr>
            <p:nvPr/>
          </p:nvSpPr>
          <p:spPr bwMode="auto">
            <a:xfrm>
              <a:off x="4519" y="3227"/>
              <a:ext cx="66" cy="246"/>
            </a:xfrm>
            <a:custGeom>
              <a:avLst/>
              <a:gdLst>
                <a:gd name="T0" fmla="*/ 0 w 17"/>
                <a:gd name="T1" fmla="*/ 0 h 72"/>
                <a:gd name="T2" fmla="*/ 0 w 17"/>
                <a:gd name="T3" fmla="*/ 2147483646 h 72"/>
                <a:gd name="T4" fmla="*/ 2147483646 w 17"/>
                <a:gd name="T5" fmla="*/ 2147483646 h 72"/>
                <a:gd name="T6" fmla="*/ 2147483646 w 17"/>
                <a:gd name="T7" fmla="*/ 2147483646 h 72"/>
                <a:gd name="T8" fmla="*/ 0 w 17"/>
                <a:gd name="T9" fmla="*/ 0 h 72"/>
                <a:gd name="T10" fmla="*/ 0 60000 65536"/>
                <a:gd name="T11" fmla="*/ 0 60000 65536"/>
                <a:gd name="T12" fmla="*/ 0 60000 65536"/>
                <a:gd name="T13" fmla="*/ 0 60000 65536"/>
                <a:gd name="T14" fmla="*/ 0 60000 65536"/>
                <a:gd name="T15" fmla="*/ 0 w 17"/>
                <a:gd name="T16" fmla="*/ 0 h 72"/>
                <a:gd name="T17" fmla="*/ 17 w 17"/>
                <a:gd name="T18" fmla="*/ 72 h 72"/>
              </a:gdLst>
              <a:ahLst/>
              <a:cxnLst>
                <a:cxn ang="T10">
                  <a:pos x="T0" y="T1"/>
                </a:cxn>
                <a:cxn ang="T11">
                  <a:pos x="T2" y="T3"/>
                </a:cxn>
                <a:cxn ang="T12">
                  <a:pos x="T4" y="T5"/>
                </a:cxn>
                <a:cxn ang="T13">
                  <a:pos x="T6" y="T7"/>
                </a:cxn>
                <a:cxn ang="T14">
                  <a:pos x="T8" y="T9"/>
                </a:cxn>
              </a:cxnLst>
              <a:rect l="T15" t="T16" r="T17" b="T18"/>
              <a:pathLst>
                <a:path w="17" h="72">
                  <a:moveTo>
                    <a:pt x="0" y="0"/>
                  </a:moveTo>
                  <a:lnTo>
                    <a:pt x="0" y="71"/>
                  </a:lnTo>
                  <a:lnTo>
                    <a:pt x="16" y="58"/>
                  </a:lnTo>
                  <a:lnTo>
                    <a:pt x="16" y="4"/>
                  </a:lnTo>
                  <a:lnTo>
                    <a:pt x="0" y="0"/>
                  </a:lnTo>
                </a:path>
              </a:pathLst>
            </a:custGeom>
            <a:solidFill>
              <a:srgbClr val="C1C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69" name="Freeform 64"/>
            <p:cNvSpPr>
              <a:spLocks noChangeAspect="1"/>
            </p:cNvSpPr>
            <p:nvPr/>
          </p:nvSpPr>
          <p:spPr bwMode="auto">
            <a:xfrm>
              <a:off x="4519" y="3131"/>
              <a:ext cx="109" cy="114"/>
            </a:xfrm>
            <a:custGeom>
              <a:avLst/>
              <a:gdLst>
                <a:gd name="T0" fmla="*/ 0 w 28"/>
                <a:gd name="T1" fmla="*/ 2147483646 h 33"/>
                <a:gd name="T2" fmla="*/ 2147483646 w 28"/>
                <a:gd name="T3" fmla="*/ 0 h 33"/>
                <a:gd name="T4" fmla="*/ 2147483646 w 28"/>
                <a:gd name="T5" fmla="*/ 2147483646 h 33"/>
                <a:gd name="T6" fmla="*/ 2147483646 w 28"/>
                <a:gd name="T7" fmla="*/ 2147483646 h 33"/>
                <a:gd name="T8" fmla="*/ 0 w 28"/>
                <a:gd name="T9" fmla="*/ 2147483646 h 33"/>
                <a:gd name="T10" fmla="*/ 0 60000 65536"/>
                <a:gd name="T11" fmla="*/ 0 60000 65536"/>
                <a:gd name="T12" fmla="*/ 0 60000 65536"/>
                <a:gd name="T13" fmla="*/ 0 60000 65536"/>
                <a:gd name="T14" fmla="*/ 0 60000 65536"/>
                <a:gd name="T15" fmla="*/ 0 w 28"/>
                <a:gd name="T16" fmla="*/ 0 h 33"/>
                <a:gd name="T17" fmla="*/ 28 w 28"/>
                <a:gd name="T18" fmla="*/ 33 h 33"/>
              </a:gdLst>
              <a:ahLst/>
              <a:cxnLst>
                <a:cxn ang="T10">
                  <a:pos x="T0" y="T1"/>
                </a:cxn>
                <a:cxn ang="T11">
                  <a:pos x="T2" y="T3"/>
                </a:cxn>
                <a:cxn ang="T12">
                  <a:pos x="T4" y="T5"/>
                </a:cxn>
                <a:cxn ang="T13">
                  <a:pos x="T6" y="T7"/>
                </a:cxn>
                <a:cxn ang="T14">
                  <a:pos x="T8" y="T9"/>
                </a:cxn>
              </a:cxnLst>
              <a:rect l="T15" t="T16" r="T17" b="T18"/>
              <a:pathLst>
                <a:path w="28" h="33">
                  <a:moveTo>
                    <a:pt x="0" y="27"/>
                  </a:moveTo>
                  <a:lnTo>
                    <a:pt x="27" y="0"/>
                  </a:lnTo>
                  <a:lnTo>
                    <a:pt x="27" y="14"/>
                  </a:lnTo>
                  <a:lnTo>
                    <a:pt x="9" y="32"/>
                  </a:lnTo>
                  <a:lnTo>
                    <a:pt x="0" y="27"/>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70" name="Freeform 65"/>
            <p:cNvSpPr>
              <a:spLocks noChangeAspect="1"/>
            </p:cNvSpPr>
            <p:nvPr/>
          </p:nvSpPr>
          <p:spPr bwMode="auto">
            <a:xfrm>
              <a:off x="3799" y="2827"/>
              <a:ext cx="289" cy="64"/>
            </a:xfrm>
            <a:custGeom>
              <a:avLst/>
              <a:gdLst>
                <a:gd name="T0" fmla="*/ 0 w 74"/>
                <a:gd name="T1" fmla="*/ 2147483646 h 19"/>
                <a:gd name="T2" fmla="*/ 2147483646 w 74"/>
                <a:gd name="T3" fmla="*/ 2147483646 h 19"/>
                <a:gd name="T4" fmla="*/ 2147483646 w 74"/>
                <a:gd name="T5" fmla="*/ 0 h 19"/>
                <a:gd name="T6" fmla="*/ 2147483646 w 74"/>
                <a:gd name="T7" fmla="*/ 0 h 19"/>
                <a:gd name="T8" fmla="*/ 0 w 74"/>
                <a:gd name="T9" fmla="*/ 2147483646 h 19"/>
                <a:gd name="T10" fmla="*/ 0 60000 65536"/>
                <a:gd name="T11" fmla="*/ 0 60000 65536"/>
                <a:gd name="T12" fmla="*/ 0 60000 65536"/>
                <a:gd name="T13" fmla="*/ 0 60000 65536"/>
                <a:gd name="T14" fmla="*/ 0 60000 65536"/>
                <a:gd name="T15" fmla="*/ 0 w 74"/>
                <a:gd name="T16" fmla="*/ 0 h 19"/>
                <a:gd name="T17" fmla="*/ 74 w 74"/>
                <a:gd name="T18" fmla="*/ 19 h 19"/>
              </a:gdLst>
              <a:ahLst/>
              <a:cxnLst>
                <a:cxn ang="T10">
                  <a:pos x="T0" y="T1"/>
                </a:cxn>
                <a:cxn ang="T11">
                  <a:pos x="T2" y="T3"/>
                </a:cxn>
                <a:cxn ang="T12">
                  <a:pos x="T4" y="T5"/>
                </a:cxn>
                <a:cxn ang="T13">
                  <a:pos x="T6" y="T7"/>
                </a:cxn>
                <a:cxn ang="T14">
                  <a:pos x="T8" y="T9"/>
                </a:cxn>
              </a:cxnLst>
              <a:rect l="T15" t="T16" r="T17" b="T18"/>
              <a:pathLst>
                <a:path w="74" h="19">
                  <a:moveTo>
                    <a:pt x="0" y="18"/>
                  </a:moveTo>
                  <a:lnTo>
                    <a:pt x="55" y="18"/>
                  </a:lnTo>
                  <a:lnTo>
                    <a:pt x="73" y="0"/>
                  </a:lnTo>
                  <a:lnTo>
                    <a:pt x="18" y="0"/>
                  </a:lnTo>
                  <a:lnTo>
                    <a:pt x="0" y="18"/>
                  </a:lnTo>
                </a:path>
              </a:pathLst>
            </a:custGeom>
            <a:solidFill>
              <a:srgbClr val="A2C1F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71" name="Freeform 66"/>
            <p:cNvSpPr>
              <a:spLocks noChangeAspect="1"/>
            </p:cNvSpPr>
            <p:nvPr/>
          </p:nvSpPr>
          <p:spPr bwMode="auto">
            <a:xfrm>
              <a:off x="3748" y="2827"/>
              <a:ext cx="126" cy="95"/>
            </a:xfrm>
            <a:custGeom>
              <a:avLst/>
              <a:gdLst>
                <a:gd name="T0" fmla="*/ 0 w 32"/>
                <a:gd name="T1" fmla="*/ 2147483646 h 28"/>
                <a:gd name="T2" fmla="*/ 2147483646 w 32"/>
                <a:gd name="T3" fmla="*/ 2147483646 h 28"/>
                <a:gd name="T4" fmla="*/ 2147483646 w 32"/>
                <a:gd name="T5" fmla="*/ 0 h 28"/>
                <a:gd name="T6" fmla="*/ 2147483646 w 32"/>
                <a:gd name="T7" fmla="*/ 0 h 28"/>
                <a:gd name="T8" fmla="*/ 0 w 32"/>
                <a:gd name="T9" fmla="*/ 2147483646 h 28"/>
                <a:gd name="T10" fmla="*/ 0 60000 65536"/>
                <a:gd name="T11" fmla="*/ 0 60000 65536"/>
                <a:gd name="T12" fmla="*/ 0 60000 65536"/>
                <a:gd name="T13" fmla="*/ 0 60000 65536"/>
                <a:gd name="T14" fmla="*/ 0 60000 65536"/>
                <a:gd name="T15" fmla="*/ 0 w 32"/>
                <a:gd name="T16" fmla="*/ 0 h 28"/>
                <a:gd name="T17" fmla="*/ 32 w 32"/>
                <a:gd name="T18" fmla="*/ 28 h 28"/>
              </a:gdLst>
              <a:ahLst/>
              <a:cxnLst>
                <a:cxn ang="T10">
                  <a:pos x="T0" y="T1"/>
                </a:cxn>
                <a:cxn ang="T11">
                  <a:pos x="T2" y="T3"/>
                </a:cxn>
                <a:cxn ang="T12">
                  <a:pos x="T4" y="T5"/>
                </a:cxn>
                <a:cxn ang="T13">
                  <a:pos x="T6" y="T7"/>
                </a:cxn>
                <a:cxn ang="T14">
                  <a:pos x="T8" y="T9"/>
                </a:cxn>
              </a:cxnLst>
              <a:rect l="T15" t="T16" r="T17" b="T18"/>
              <a:pathLst>
                <a:path w="32" h="28">
                  <a:moveTo>
                    <a:pt x="0" y="27"/>
                  </a:moveTo>
                  <a:lnTo>
                    <a:pt x="13" y="18"/>
                  </a:lnTo>
                  <a:lnTo>
                    <a:pt x="31" y="0"/>
                  </a:lnTo>
                  <a:lnTo>
                    <a:pt x="27" y="0"/>
                  </a:lnTo>
                  <a:lnTo>
                    <a:pt x="0" y="27"/>
                  </a:lnTo>
                </a:path>
              </a:pathLst>
            </a:custGeom>
            <a:solidFill>
              <a:srgbClr val="C1C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72" name="Freeform 67"/>
            <p:cNvSpPr>
              <a:spLocks noChangeAspect="1"/>
            </p:cNvSpPr>
            <p:nvPr/>
          </p:nvSpPr>
          <p:spPr bwMode="auto">
            <a:xfrm>
              <a:off x="4008" y="2827"/>
              <a:ext cx="130" cy="95"/>
            </a:xfrm>
            <a:custGeom>
              <a:avLst/>
              <a:gdLst>
                <a:gd name="T0" fmla="*/ 2147483646 w 33"/>
                <a:gd name="T1" fmla="*/ 2147483646 h 28"/>
                <a:gd name="T2" fmla="*/ 0 w 33"/>
                <a:gd name="T3" fmla="*/ 2147483646 h 28"/>
                <a:gd name="T4" fmla="*/ 2147483646 w 33"/>
                <a:gd name="T5" fmla="*/ 0 h 28"/>
                <a:gd name="T6" fmla="*/ 2147483646 w 33"/>
                <a:gd name="T7" fmla="*/ 0 h 28"/>
                <a:gd name="T8" fmla="*/ 2147483646 w 33"/>
                <a:gd name="T9" fmla="*/ 2147483646 h 28"/>
                <a:gd name="T10" fmla="*/ 0 60000 65536"/>
                <a:gd name="T11" fmla="*/ 0 60000 65536"/>
                <a:gd name="T12" fmla="*/ 0 60000 65536"/>
                <a:gd name="T13" fmla="*/ 0 60000 65536"/>
                <a:gd name="T14" fmla="*/ 0 60000 65536"/>
                <a:gd name="T15" fmla="*/ 0 w 33"/>
                <a:gd name="T16" fmla="*/ 0 h 28"/>
                <a:gd name="T17" fmla="*/ 33 w 33"/>
                <a:gd name="T18" fmla="*/ 28 h 28"/>
              </a:gdLst>
              <a:ahLst/>
              <a:cxnLst>
                <a:cxn ang="T10">
                  <a:pos x="T0" y="T1"/>
                </a:cxn>
                <a:cxn ang="T11">
                  <a:pos x="T2" y="T3"/>
                </a:cxn>
                <a:cxn ang="T12">
                  <a:pos x="T4" y="T5"/>
                </a:cxn>
                <a:cxn ang="T13">
                  <a:pos x="T6" y="T7"/>
                </a:cxn>
                <a:cxn ang="T14">
                  <a:pos x="T8" y="T9"/>
                </a:cxn>
              </a:cxnLst>
              <a:rect l="T15" t="T16" r="T17" b="T18"/>
              <a:pathLst>
                <a:path w="33" h="28">
                  <a:moveTo>
                    <a:pt x="5" y="27"/>
                  </a:moveTo>
                  <a:lnTo>
                    <a:pt x="0" y="18"/>
                  </a:lnTo>
                  <a:lnTo>
                    <a:pt x="18" y="0"/>
                  </a:lnTo>
                  <a:lnTo>
                    <a:pt x="32" y="0"/>
                  </a:lnTo>
                  <a:lnTo>
                    <a:pt x="5" y="27"/>
                  </a:lnTo>
                </a:path>
              </a:pathLst>
            </a:custGeom>
            <a:solidFill>
              <a:srgbClr val="3365F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73" name="Freeform 68"/>
            <p:cNvSpPr>
              <a:spLocks noChangeAspect="1"/>
            </p:cNvSpPr>
            <p:nvPr/>
          </p:nvSpPr>
          <p:spPr bwMode="auto">
            <a:xfrm>
              <a:off x="3748" y="2888"/>
              <a:ext cx="284" cy="58"/>
            </a:xfrm>
            <a:custGeom>
              <a:avLst/>
              <a:gdLst>
                <a:gd name="T0" fmla="*/ 0 w 73"/>
                <a:gd name="T1" fmla="*/ 2147483646 h 17"/>
                <a:gd name="T2" fmla="*/ 2147483646 w 73"/>
                <a:gd name="T3" fmla="*/ 0 h 17"/>
                <a:gd name="T4" fmla="*/ 2147483646 w 73"/>
                <a:gd name="T5" fmla="*/ 0 h 17"/>
                <a:gd name="T6" fmla="*/ 2147483646 w 73"/>
                <a:gd name="T7" fmla="*/ 2147483646 h 17"/>
                <a:gd name="T8" fmla="*/ 0 w 73"/>
                <a:gd name="T9" fmla="*/ 2147483646 h 17"/>
                <a:gd name="T10" fmla="*/ 0 60000 65536"/>
                <a:gd name="T11" fmla="*/ 0 60000 65536"/>
                <a:gd name="T12" fmla="*/ 0 60000 65536"/>
                <a:gd name="T13" fmla="*/ 0 60000 65536"/>
                <a:gd name="T14" fmla="*/ 0 60000 65536"/>
                <a:gd name="T15" fmla="*/ 0 w 73"/>
                <a:gd name="T16" fmla="*/ 0 h 17"/>
                <a:gd name="T17" fmla="*/ 73 w 73"/>
                <a:gd name="T18" fmla="*/ 17 h 17"/>
              </a:gdLst>
              <a:ahLst/>
              <a:cxnLst>
                <a:cxn ang="T10">
                  <a:pos x="T0" y="T1"/>
                </a:cxn>
                <a:cxn ang="T11">
                  <a:pos x="T2" y="T3"/>
                </a:cxn>
                <a:cxn ang="T12">
                  <a:pos x="T4" y="T5"/>
                </a:cxn>
                <a:cxn ang="T13">
                  <a:pos x="T6" y="T7"/>
                </a:cxn>
                <a:cxn ang="T14">
                  <a:pos x="T8" y="T9"/>
                </a:cxn>
              </a:cxnLst>
              <a:rect l="T15" t="T16" r="T17" b="T18"/>
              <a:pathLst>
                <a:path w="73" h="17">
                  <a:moveTo>
                    <a:pt x="0" y="16"/>
                  </a:moveTo>
                  <a:lnTo>
                    <a:pt x="14" y="0"/>
                  </a:lnTo>
                  <a:lnTo>
                    <a:pt x="68" y="0"/>
                  </a:lnTo>
                  <a:lnTo>
                    <a:pt x="72" y="16"/>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74" name="Freeform 69"/>
            <p:cNvSpPr>
              <a:spLocks noChangeAspect="1"/>
            </p:cNvSpPr>
            <p:nvPr/>
          </p:nvSpPr>
          <p:spPr bwMode="auto">
            <a:xfrm>
              <a:off x="3523" y="2827"/>
              <a:ext cx="280" cy="64"/>
            </a:xfrm>
            <a:custGeom>
              <a:avLst/>
              <a:gdLst>
                <a:gd name="T0" fmla="*/ 0 w 72"/>
                <a:gd name="T1" fmla="*/ 2147483646 h 19"/>
                <a:gd name="T2" fmla="*/ 2147483646 w 72"/>
                <a:gd name="T3" fmla="*/ 2147483646 h 19"/>
                <a:gd name="T4" fmla="*/ 2147483646 w 72"/>
                <a:gd name="T5" fmla="*/ 0 h 19"/>
                <a:gd name="T6" fmla="*/ 2147483646 w 72"/>
                <a:gd name="T7" fmla="*/ 0 h 19"/>
                <a:gd name="T8" fmla="*/ 0 w 72"/>
                <a:gd name="T9" fmla="*/ 2147483646 h 19"/>
                <a:gd name="T10" fmla="*/ 0 60000 65536"/>
                <a:gd name="T11" fmla="*/ 0 60000 65536"/>
                <a:gd name="T12" fmla="*/ 0 60000 65536"/>
                <a:gd name="T13" fmla="*/ 0 60000 65536"/>
                <a:gd name="T14" fmla="*/ 0 60000 65536"/>
                <a:gd name="T15" fmla="*/ 0 w 72"/>
                <a:gd name="T16" fmla="*/ 0 h 19"/>
                <a:gd name="T17" fmla="*/ 72 w 72"/>
                <a:gd name="T18" fmla="*/ 19 h 19"/>
              </a:gdLst>
              <a:ahLst/>
              <a:cxnLst>
                <a:cxn ang="T10">
                  <a:pos x="T0" y="T1"/>
                </a:cxn>
                <a:cxn ang="T11">
                  <a:pos x="T2" y="T3"/>
                </a:cxn>
                <a:cxn ang="T12">
                  <a:pos x="T4" y="T5"/>
                </a:cxn>
                <a:cxn ang="T13">
                  <a:pos x="T6" y="T7"/>
                </a:cxn>
                <a:cxn ang="T14">
                  <a:pos x="T8" y="T9"/>
                </a:cxn>
              </a:cxnLst>
              <a:rect l="T15" t="T16" r="T17" b="T18"/>
              <a:pathLst>
                <a:path w="72" h="19">
                  <a:moveTo>
                    <a:pt x="0" y="18"/>
                  </a:moveTo>
                  <a:lnTo>
                    <a:pt x="53" y="18"/>
                  </a:lnTo>
                  <a:lnTo>
                    <a:pt x="71" y="0"/>
                  </a:lnTo>
                  <a:lnTo>
                    <a:pt x="18" y="0"/>
                  </a:lnTo>
                  <a:lnTo>
                    <a:pt x="0" y="18"/>
                  </a:lnTo>
                </a:path>
              </a:pathLst>
            </a:custGeom>
            <a:solidFill>
              <a:srgbClr val="A2C1F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75" name="Freeform 70"/>
            <p:cNvSpPr>
              <a:spLocks noChangeAspect="1"/>
            </p:cNvSpPr>
            <p:nvPr/>
          </p:nvSpPr>
          <p:spPr bwMode="auto">
            <a:xfrm>
              <a:off x="3468" y="2827"/>
              <a:ext cx="128" cy="95"/>
            </a:xfrm>
            <a:custGeom>
              <a:avLst/>
              <a:gdLst>
                <a:gd name="T0" fmla="*/ 0 w 33"/>
                <a:gd name="T1" fmla="*/ 2147483646 h 28"/>
                <a:gd name="T2" fmla="*/ 2147483646 w 33"/>
                <a:gd name="T3" fmla="*/ 2147483646 h 28"/>
                <a:gd name="T4" fmla="*/ 2147483646 w 33"/>
                <a:gd name="T5" fmla="*/ 0 h 28"/>
                <a:gd name="T6" fmla="*/ 2147483646 w 33"/>
                <a:gd name="T7" fmla="*/ 0 h 28"/>
                <a:gd name="T8" fmla="*/ 0 w 33"/>
                <a:gd name="T9" fmla="*/ 2147483646 h 28"/>
                <a:gd name="T10" fmla="*/ 0 60000 65536"/>
                <a:gd name="T11" fmla="*/ 0 60000 65536"/>
                <a:gd name="T12" fmla="*/ 0 60000 65536"/>
                <a:gd name="T13" fmla="*/ 0 60000 65536"/>
                <a:gd name="T14" fmla="*/ 0 60000 65536"/>
                <a:gd name="T15" fmla="*/ 0 w 33"/>
                <a:gd name="T16" fmla="*/ 0 h 28"/>
                <a:gd name="T17" fmla="*/ 33 w 33"/>
                <a:gd name="T18" fmla="*/ 28 h 28"/>
              </a:gdLst>
              <a:ahLst/>
              <a:cxnLst>
                <a:cxn ang="T10">
                  <a:pos x="T0" y="T1"/>
                </a:cxn>
                <a:cxn ang="T11">
                  <a:pos x="T2" y="T3"/>
                </a:cxn>
                <a:cxn ang="T12">
                  <a:pos x="T4" y="T5"/>
                </a:cxn>
                <a:cxn ang="T13">
                  <a:pos x="T6" y="T7"/>
                </a:cxn>
                <a:cxn ang="T14">
                  <a:pos x="T8" y="T9"/>
                </a:cxn>
              </a:cxnLst>
              <a:rect l="T15" t="T16" r="T17" b="T18"/>
              <a:pathLst>
                <a:path w="33" h="28">
                  <a:moveTo>
                    <a:pt x="0" y="27"/>
                  </a:moveTo>
                  <a:lnTo>
                    <a:pt x="14" y="18"/>
                  </a:lnTo>
                  <a:lnTo>
                    <a:pt x="32" y="0"/>
                  </a:lnTo>
                  <a:lnTo>
                    <a:pt x="27" y="0"/>
                  </a:lnTo>
                  <a:lnTo>
                    <a:pt x="0" y="27"/>
                  </a:lnTo>
                </a:path>
              </a:pathLst>
            </a:custGeom>
            <a:solidFill>
              <a:srgbClr val="C1C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76" name="Freeform 71"/>
            <p:cNvSpPr>
              <a:spLocks noChangeAspect="1"/>
            </p:cNvSpPr>
            <p:nvPr/>
          </p:nvSpPr>
          <p:spPr bwMode="auto">
            <a:xfrm>
              <a:off x="3732" y="2827"/>
              <a:ext cx="126" cy="95"/>
            </a:xfrm>
            <a:custGeom>
              <a:avLst/>
              <a:gdLst>
                <a:gd name="T0" fmla="*/ 2147483646 w 32"/>
                <a:gd name="T1" fmla="*/ 2147483646 h 28"/>
                <a:gd name="T2" fmla="*/ 0 w 32"/>
                <a:gd name="T3" fmla="*/ 2147483646 h 28"/>
                <a:gd name="T4" fmla="*/ 2147483646 w 32"/>
                <a:gd name="T5" fmla="*/ 0 h 28"/>
                <a:gd name="T6" fmla="*/ 2147483646 w 32"/>
                <a:gd name="T7" fmla="*/ 0 h 28"/>
                <a:gd name="T8" fmla="*/ 2147483646 w 32"/>
                <a:gd name="T9" fmla="*/ 2147483646 h 28"/>
                <a:gd name="T10" fmla="*/ 0 60000 65536"/>
                <a:gd name="T11" fmla="*/ 0 60000 65536"/>
                <a:gd name="T12" fmla="*/ 0 60000 65536"/>
                <a:gd name="T13" fmla="*/ 0 60000 65536"/>
                <a:gd name="T14" fmla="*/ 0 60000 65536"/>
                <a:gd name="T15" fmla="*/ 0 w 32"/>
                <a:gd name="T16" fmla="*/ 0 h 28"/>
                <a:gd name="T17" fmla="*/ 32 w 32"/>
                <a:gd name="T18" fmla="*/ 28 h 28"/>
              </a:gdLst>
              <a:ahLst/>
              <a:cxnLst>
                <a:cxn ang="T10">
                  <a:pos x="T0" y="T1"/>
                </a:cxn>
                <a:cxn ang="T11">
                  <a:pos x="T2" y="T3"/>
                </a:cxn>
                <a:cxn ang="T12">
                  <a:pos x="T4" y="T5"/>
                </a:cxn>
                <a:cxn ang="T13">
                  <a:pos x="T6" y="T7"/>
                </a:cxn>
                <a:cxn ang="T14">
                  <a:pos x="T8" y="T9"/>
                </a:cxn>
              </a:cxnLst>
              <a:rect l="T15" t="T16" r="T17" b="T18"/>
              <a:pathLst>
                <a:path w="32" h="28">
                  <a:moveTo>
                    <a:pt x="4" y="27"/>
                  </a:moveTo>
                  <a:lnTo>
                    <a:pt x="0" y="18"/>
                  </a:lnTo>
                  <a:lnTo>
                    <a:pt x="18" y="0"/>
                  </a:lnTo>
                  <a:lnTo>
                    <a:pt x="31" y="0"/>
                  </a:lnTo>
                  <a:lnTo>
                    <a:pt x="4" y="27"/>
                  </a:lnTo>
                </a:path>
              </a:pathLst>
            </a:custGeom>
            <a:solidFill>
              <a:srgbClr val="3365F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77" name="Freeform 72"/>
            <p:cNvSpPr>
              <a:spLocks noChangeAspect="1"/>
            </p:cNvSpPr>
            <p:nvPr/>
          </p:nvSpPr>
          <p:spPr bwMode="auto">
            <a:xfrm>
              <a:off x="3468" y="2888"/>
              <a:ext cx="285" cy="58"/>
            </a:xfrm>
            <a:custGeom>
              <a:avLst/>
              <a:gdLst>
                <a:gd name="T0" fmla="*/ 0 w 73"/>
                <a:gd name="T1" fmla="*/ 2147483646 h 17"/>
                <a:gd name="T2" fmla="*/ 2147483646 w 73"/>
                <a:gd name="T3" fmla="*/ 0 h 17"/>
                <a:gd name="T4" fmla="*/ 2147483646 w 73"/>
                <a:gd name="T5" fmla="*/ 0 h 17"/>
                <a:gd name="T6" fmla="*/ 2147483646 w 73"/>
                <a:gd name="T7" fmla="*/ 2147483646 h 17"/>
                <a:gd name="T8" fmla="*/ 0 w 73"/>
                <a:gd name="T9" fmla="*/ 2147483646 h 17"/>
                <a:gd name="T10" fmla="*/ 0 60000 65536"/>
                <a:gd name="T11" fmla="*/ 0 60000 65536"/>
                <a:gd name="T12" fmla="*/ 0 60000 65536"/>
                <a:gd name="T13" fmla="*/ 0 60000 65536"/>
                <a:gd name="T14" fmla="*/ 0 60000 65536"/>
                <a:gd name="T15" fmla="*/ 0 w 73"/>
                <a:gd name="T16" fmla="*/ 0 h 17"/>
                <a:gd name="T17" fmla="*/ 73 w 73"/>
                <a:gd name="T18" fmla="*/ 17 h 17"/>
              </a:gdLst>
              <a:ahLst/>
              <a:cxnLst>
                <a:cxn ang="T10">
                  <a:pos x="T0" y="T1"/>
                </a:cxn>
                <a:cxn ang="T11">
                  <a:pos x="T2" y="T3"/>
                </a:cxn>
                <a:cxn ang="T12">
                  <a:pos x="T4" y="T5"/>
                </a:cxn>
                <a:cxn ang="T13">
                  <a:pos x="T6" y="T7"/>
                </a:cxn>
                <a:cxn ang="T14">
                  <a:pos x="T8" y="T9"/>
                </a:cxn>
              </a:cxnLst>
              <a:rect l="T15" t="T16" r="T17" b="T18"/>
              <a:pathLst>
                <a:path w="73" h="17">
                  <a:moveTo>
                    <a:pt x="0" y="16"/>
                  </a:moveTo>
                  <a:lnTo>
                    <a:pt x="14" y="0"/>
                  </a:lnTo>
                  <a:lnTo>
                    <a:pt x="68" y="0"/>
                  </a:lnTo>
                  <a:lnTo>
                    <a:pt x="72" y="16"/>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78" name="Freeform 73"/>
            <p:cNvSpPr>
              <a:spLocks noChangeAspect="1"/>
            </p:cNvSpPr>
            <p:nvPr/>
          </p:nvSpPr>
          <p:spPr bwMode="auto">
            <a:xfrm>
              <a:off x="4188" y="2734"/>
              <a:ext cx="285" cy="66"/>
            </a:xfrm>
            <a:custGeom>
              <a:avLst/>
              <a:gdLst>
                <a:gd name="T0" fmla="*/ 0 w 73"/>
                <a:gd name="T1" fmla="*/ 2147483646 h 19"/>
                <a:gd name="T2" fmla="*/ 2147483646 w 73"/>
                <a:gd name="T3" fmla="*/ 2147483646 h 19"/>
                <a:gd name="T4" fmla="*/ 2147483646 w 73"/>
                <a:gd name="T5" fmla="*/ 0 h 19"/>
                <a:gd name="T6" fmla="*/ 2147483646 w 73"/>
                <a:gd name="T7" fmla="*/ 0 h 19"/>
                <a:gd name="T8" fmla="*/ 0 w 73"/>
                <a:gd name="T9" fmla="*/ 2147483646 h 19"/>
                <a:gd name="T10" fmla="*/ 0 60000 65536"/>
                <a:gd name="T11" fmla="*/ 0 60000 65536"/>
                <a:gd name="T12" fmla="*/ 0 60000 65536"/>
                <a:gd name="T13" fmla="*/ 0 60000 65536"/>
                <a:gd name="T14" fmla="*/ 0 60000 65536"/>
                <a:gd name="T15" fmla="*/ 0 w 73"/>
                <a:gd name="T16" fmla="*/ 0 h 19"/>
                <a:gd name="T17" fmla="*/ 73 w 73"/>
                <a:gd name="T18" fmla="*/ 19 h 19"/>
              </a:gdLst>
              <a:ahLst/>
              <a:cxnLst>
                <a:cxn ang="T10">
                  <a:pos x="T0" y="T1"/>
                </a:cxn>
                <a:cxn ang="T11">
                  <a:pos x="T2" y="T3"/>
                </a:cxn>
                <a:cxn ang="T12">
                  <a:pos x="T4" y="T5"/>
                </a:cxn>
                <a:cxn ang="T13">
                  <a:pos x="T6" y="T7"/>
                </a:cxn>
                <a:cxn ang="T14">
                  <a:pos x="T8" y="T9"/>
                </a:cxn>
              </a:cxnLst>
              <a:rect l="T15" t="T16" r="T17" b="T18"/>
              <a:pathLst>
                <a:path w="73" h="19">
                  <a:moveTo>
                    <a:pt x="0" y="18"/>
                  </a:moveTo>
                  <a:lnTo>
                    <a:pt x="54" y="18"/>
                  </a:lnTo>
                  <a:lnTo>
                    <a:pt x="72" y="0"/>
                  </a:lnTo>
                  <a:lnTo>
                    <a:pt x="18" y="0"/>
                  </a:lnTo>
                  <a:lnTo>
                    <a:pt x="0" y="18"/>
                  </a:lnTo>
                </a:path>
              </a:pathLst>
            </a:custGeom>
            <a:solidFill>
              <a:srgbClr val="A2C1F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79" name="Freeform 74"/>
            <p:cNvSpPr>
              <a:spLocks noChangeAspect="1"/>
            </p:cNvSpPr>
            <p:nvPr/>
          </p:nvSpPr>
          <p:spPr bwMode="auto">
            <a:xfrm>
              <a:off x="4134" y="2734"/>
              <a:ext cx="128" cy="96"/>
            </a:xfrm>
            <a:custGeom>
              <a:avLst/>
              <a:gdLst>
                <a:gd name="T0" fmla="*/ 0 w 33"/>
                <a:gd name="T1" fmla="*/ 2147483646 h 28"/>
                <a:gd name="T2" fmla="*/ 2147483646 w 33"/>
                <a:gd name="T3" fmla="*/ 2147483646 h 28"/>
                <a:gd name="T4" fmla="*/ 2147483646 w 33"/>
                <a:gd name="T5" fmla="*/ 0 h 28"/>
                <a:gd name="T6" fmla="*/ 2147483646 w 33"/>
                <a:gd name="T7" fmla="*/ 0 h 28"/>
                <a:gd name="T8" fmla="*/ 0 w 33"/>
                <a:gd name="T9" fmla="*/ 2147483646 h 28"/>
                <a:gd name="T10" fmla="*/ 0 60000 65536"/>
                <a:gd name="T11" fmla="*/ 0 60000 65536"/>
                <a:gd name="T12" fmla="*/ 0 60000 65536"/>
                <a:gd name="T13" fmla="*/ 0 60000 65536"/>
                <a:gd name="T14" fmla="*/ 0 60000 65536"/>
                <a:gd name="T15" fmla="*/ 0 w 33"/>
                <a:gd name="T16" fmla="*/ 0 h 28"/>
                <a:gd name="T17" fmla="*/ 33 w 33"/>
                <a:gd name="T18" fmla="*/ 28 h 28"/>
              </a:gdLst>
              <a:ahLst/>
              <a:cxnLst>
                <a:cxn ang="T10">
                  <a:pos x="T0" y="T1"/>
                </a:cxn>
                <a:cxn ang="T11">
                  <a:pos x="T2" y="T3"/>
                </a:cxn>
                <a:cxn ang="T12">
                  <a:pos x="T4" y="T5"/>
                </a:cxn>
                <a:cxn ang="T13">
                  <a:pos x="T6" y="T7"/>
                </a:cxn>
                <a:cxn ang="T14">
                  <a:pos x="T8" y="T9"/>
                </a:cxn>
              </a:cxnLst>
              <a:rect l="T15" t="T16" r="T17" b="T18"/>
              <a:pathLst>
                <a:path w="33" h="28">
                  <a:moveTo>
                    <a:pt x="0" y="27"/>
                  </a:moveTo>
                  <a:lnTo>
                    <a:pt x="14" y="18"/>
                  </a:lnTo>
                  <a:lnTo>
                    <a:pt x="32" y="0"/>
                  </a:lnTo>
                  <a:lnTo>
                    <a:pt x="27" y="0"/>
                  </a:lnTo>
                  <a:lnTo>
                    <a:pt x="0" y="27"/>
                  </a:lnTo>
                </a:path>
              </a:pathLst>
            </a:custGeom>
            <a:solidFill>
              <a:srgbClr val="C1C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80" name="Freeform 75"/>
            <p:cNvSpPr>
              <a:spLocks noChangeAspect="1"/>
            </p:cNvSpPr>
            <p:nvPr/>
          </p:nvSpPr>
          <p:spPr bwMode="auto">
            <a:xfrm>
              <a:off x="4398" y="2734"/>
              <a:ext cx="125" cy="96"/>
            </a:xfrm>
            <a:custGeom>
              <a:avLst/>
              <a:gdLst>
                <a:gd name="T0" fmla="*/ 2147483646 w 32"/>
                <a:gd name="T1" fmla="*/ 2147483646 h 28"/>
                <a:gd name="T2" fmla="*/ 0 w 32"/>
                <a:gd name="T3" fmla="*/ 2147483646 h 28"/>
                <a:gd name="T4" fmla="*/ 2147483646 w 32"/>
                <a:gd name="T5" fmla="*/ 0 h 28"/>
                <a:gd name="T6" fmla="*/ 2147483646 w 32"/>
                <a:gd name="T7" fmla="*/ 0 h 28"/>
                <a:gd name="T8" fmla="*/ 2147483646 w 32"/>
                <a:gd name="T9" fmla="*/ 2147483646 h 28"/>
                <a:gd name="T10" fmla="*/ 0 60000 65536"/>
                <a:gd name="T11" fmla="*/ 0 60000 65536"/>
                <a:gd name="T12" fmla="*/ 0 60000 65536"/>
                <a:gd name="T13" fmla="*/ 0 60000 65536"/>
                <a:gd name="T14" fmla="*/ 0 60000 65536"/>
                <a:gd name="T15" fmla="*/ 0 w 32"/>
                <a:gd name="T16" fmla="*/ 0 h 28"/>
                <a:gd name="T17" fmla="*/ 32 w 32"/>
                <a:gd name="T18" fmla="*/ 28 h 28"/>
              </a:gdLst>
              <a:ahLst/>
              <a:cxnLst>
                <a:cxn ang="T10">
                  <a:pos x="T0" y="T1"/>
                </a:cxn>
                <a:cxn ang="T11">
                  <a:pos x="T2" y="T3"/>
                </a:cxn>
                <a:cxn ang="T12">
                  <a:pos x="T4" y="T5"/>
                </a:cxn>
                <a:cxn ang="T13">
                  <a:pos x="T6" y="T7"/>
                </a:cxn>
                <a:cxn ang="T14">
                  <a:pos x="T8" y="T9"/>
                </a:cxn>
              </a:cxnLst>
              <a:rect l="T15" t="T16" r="T17" b="T18"/>
              <a:pathLst>
                <a:path w="32" h="28">
                  <a:moveTo>
                    <a:pt x="4" y="27"/>
                  </a:moveTo>
                  <a:lnTo>
                    <a:pt x="0" y="18"/>
                  </a:lnTo>
                  <a:lnTo>
                    <a:pt x="18" y="0"/>
                  </a:lnTo>
                  <a:lnTo>
                    <a:pt x="31" y="0"/>
                  </a:lnTo>
                  <a:lnTo>
                    <a:pt x="4" y="27"/>
                  </a:lnTo>
                </a:path>
              </a:pathLst>
            </a:custGeom>
            <a:solidFill>
              <a:srgbClr val="3365F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81" name="Freeform 76"/>
            <p:cNvSpPr>
              <a:spLocks noChangeAspect="1"/>
            </p:cNvSpPr>
            <p:nvPr/>
          </p:nvSpPr>
          <p:spPr bwMode="auto">
            <a:xfrm>
              <a:off x="4134" y="2796"/>
              <a:ext cx="283" cy="58"/>
            </a:xfrm>
            <a:custGeom>
              <a:avLst/>
              <a:gdLst>
                <a:gd name="T0" fmla="*/ 0 w 73"/>
                <a:gd name="T1" fmla="*/ 2147483646 h 17"/>
                <a:gd name="T2" fmla="*/ 2147483646 w 73"/>
                <a:gd name="T3" fmla="*/ 0 h 17"/>
                <a:gd name="T4" fmla="*/ 2147483646 w 73"/>
                <a:gd name="T5" fmla="*/ 0 h 17"/>
                <a:gd name="T6" fmla="*/ 2147483646 w 73"/>
                <a:gd name="T7" fmla="*/ 2147483646 h 17"/>
                <a:gd name="T8" fmla="*/ 0 w 73"/>
                <a:gd name="T9" fmla="*/ 2147483646 h 17"/>
                <a:gd name="T10" fmla="*/ 0 60000 65536"/>
                <a:gd name="T11" fmla="*/ 0 60000 65536"/>
                <a:gd name="T12" fmla="*/ 0 60000 65536"/>
                <a:gd name="T13" fmla="*/ 0 60000 65536"/>
                <a:gd name="T14" fmla="*/ 0 60000 65536"/>
                <a:gd name="T15" fmla="*/ 0 w 73"/>
                <a:gd name="T16" fmla="*/ 0 h 17"/>
                <a:gd name="T17" fmla="*/ 73 w 73"/>
                <a:gd name="T18" fmla="*/ 17 h 17"/>
              </a:gdLst>
              <a:ahLst/>
              <a:cxnLst>
                <a:cxn ang="T10">
                  <a:pos x="T0" y="T1"/>
                </a:cxn>
                <a:cxn ang="T11">
                  <a:pos x="T2" y="T3"/>
                </a:cxn>
                <a:cxn ang="T12">
                  <a:pos x="T4" y="T5"/>
                </a:cxn>
                <a:cxn ang="T13">
                  <a:pos x="T6" y="T7"/>
                </a:cxn>
                <a:cxn ang="T14">
                  <a:pos x="T8" y="T9"/>
                </a:cxn>
              </a:cxnLst>
              <a:rect l="T15" t="T16" r="T17" b="T18"/>
              <a:pathLst>
                <a:path w="73" h="17">
                  <a:moveTo>
                    <a:pt x="0" y="16"/>
                  </a:moveTo>
                  <a:lnTo>
                    <a:pt x="14" y="0"/>
                  </a:lnTo>
                  <a:lnTo>
                    <a:pt x="68" y="0"/>
                  </a:lnTo>
                  <a:lnTo>
                    <a:pt x="72" y="16"/>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82" name="Freeform 77"/>
            <p:cNvSpPr>
              <a:spLocks noChangeAspect="1"/>
            </p:cNvSpPr>
            <p:nvPr/>
          </p:nvSpPr>
          <p:spPr bwMode="auto">
            <a:xfrm>
              <a:off x="3905" y="2734"/>
              <a:ext cx="286" cy="66"/>
            </a:xfrm>
            <a:custGeom>
              <a:avLst/>
              <a:gdLst>
                <a:gd name="T0" fmla="*/ 0 w 74"/>
                <a:gd name="T1" fmla="*/ 2147483646 h 19"/>
                <a:gd name="T2" fmla="*/ 2147483646 w 74"/>
                <a:gd name="T3" fmla="*/ 2147483646 h 19"/>
                <a:gd name="T4" fmla="*/ 2147483646 w 74"/>
                <a:gd name="T5" fmla="*/ 0 h 19"/>
                <a:gd name="T6" fmla="*/ 2147483646 w 74"/>
                <a:gd name="T7" fmla="*/ 0 h 19"/>
                <a:gd name="T8" fmla="*/ 0 w 74"/>
                <a:gd name="T9" fmla="*/ 2147483646 h 19"/>
                <a:gd name="T10" fmla="*/ 0 60000 65536"/>
                <a:gd name="T11" fmla="*/ 0 60000 65536"/>
                <a:gd name="T12" fmla="*/ 0 60000 65536"/>
                <a:gd name="T13" fmla="*/ 0 60000 65536"/>
                <a:gd name="T14" fmla="*/ 0 60000 65536"/>
                <a:gd name="T15" fmla="*/ 0 w 74"/>
                <a:gd name="T16" fmla="*/ 0 h 19"/>
                <a:gd name="T17" fmla="*/ 74 w 74"/>
                <a:gd name="T18" fmla="*/ 19 h 19"/>
              </a:gdLst>
              <a:ahLst/>
              <a:cxnLst>
                <a:cxn ang="T10">
                  <a:pos x="T0" y="T1"/>
                </a:cxn>
                <a:cxn ang="T11">
                  <a:pos x="T2" y="T3"/>
                </a:cxn>
                <a:cxn ang="T12">
                  <a:pos x="T4" y="T5"/>
                </a:cxn>
                <a:cxn ang="T13">
                  <a:pos x="T6" y="T7"/>
                </a:cxn>
                <a:cxn ang="T14">
                  <a:pos x="T8" y="T9"/>
                </a:cxn>
              </a:cxnLst>
              <a:rect l="T15" t="T16" r="T17" b="T18"/>
              <a:pathLst>
                <a:path w="74" h="19">
                  <a:moveTo>
                    <a:pt x="0" y="18"/>
                  </a:moveTo>
                  <a:lnTo>
                    <a:pt x="55" y="18"/>
                  </a:lnTo>
                  <a:lnTo>
                    <a:pt x="73" y="0"/>
                  </a:lnTo>
                  <a:lnTo>
                    <a:pt x="18" y="0"/>
                  </a:lnTo>
                  <a:lnTo>
                    <a:pt x="0" y="18"/>
                  </a:lnTo>
                </a:path>
              </a:pathLst>
            </a:custGeom>
            <a:solidFill>
              <a:srgbClr val="A2C1F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83" name="Freeform 78"/>
            <p:cNvSpPr>
              <a:spLocks noChangeAspect="1"/>
            </p:cNvSpPr>
            <p:nvPr/>
          </p:nvSpPr>
          <p:spPr bwMode="auto">
            <a:xfrm>
              <a:off x="3853" y="2734"/>
              <a:ext cx="129" cy="96"/>
            </a:xfrm>
            <a:custGeom>
              <a:avLst/>
              <a:gdLst>
                <a:gd name="T0" fmla="*/ 0 w 33"/>
                <a:gd name="T1" fmla="*/ 2147483646 h 28"/>
                <a:gd name="T2" fmla="*/ 2147483646 w 33"/>
                <a:gd name="T3" fmla="*/ 2147483646 h 28"/>
                <a:gd name="T4" fmla="*/ 2147483646 w 33"/>
                <a:gd name="T5" fmla="*/ 0 h 28"/>
                <a:gd name="T6" fmla="*/ 2147483646 w 33"/>
                <a:gd name="T7" fmla="*/ 0 h 28"/>
                <a:gd name="T8" fmla="*/ 0 w 33"/>
                <a:gd name="T9" fmla="*/ 2147483646 h 28"/>
                <a:gd name="T10" fmla="*/ 0 60000 65536"/>
                <a:gd name="T11" fmla="*/ 0 60000 65536"/>
                <a:gd name="T12" fmla="*/ 0 60000 65536"/>
                <a:gd name="T13" fmla="*/ 0 60000 65536"/>
                <a:gd name="T14" fmla="*/ 0 60000 65536"/>
                <a:gd name="T15" fmla="*/ 0 w 33"/>
                <a:gd name="T16" fmla="*/ 0 h 28"/>
                <a:gd name="T17" fmla="*/ 33 w 33"/>
                <a:gd name="T18" fmla="*/ 28 h 28"/>
              </a:gdLst>
              <a:ahLst/>
              <a:cxnLst>
                <a:cxn ang="T10">
                  <a:pos x="T0" y="T1"/>
                </a:cxn>
                <a:cxn ang="T11">
                  <a:pos x="T2" y="T3"/>
                </a:cxn>
                <a:cxn ang="T12">
                  <a:pos x="T4" y="T5"/>
                </a:cxn>
                <a:cxn ang="T13">
                  <a:pos x="T6" y="T7"/>
                </a:cxn>
                <a:cxn ang="T14">
                  <a:pos x="T8" y="T9"/>
                </a:cxn>
              </a:cxnLst>
              <a:rect l="T15" t="T16" r="T17" b="T18"/>
              <a:pathLst>
                <a:path w="33" h="28">
                  <a:moveTo>
                    <a:pt x="0" y="27"/>
                  </a:moveTo>
                  <a:lnTo>
                    <a:pt x="14" y="18"/>
                  </a:lnTo>
                  <a:lnTo>
                    <a:pt x="32" y="0"/>
                  </a:lnTo>
                  <a:lnTo>
                    <a:pt x="27" y="0"/>
                  </a:lnTo>
                  <a:lnTo>
                    <a:pt x="0" y="27"/>
                  </a:lnTo>
                </a:path>
              </a:pathLst>
            </a:custGeom>
            <a:solidFill>
              <a:srgbClr val="C1C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84" name="Freeform 79"/>
            <p:cNvSpPr>
              <a:spLocks noChangeAspect="1"/>
            </p:cNvSpPr>
            <p:nvPr/>
          </p:nvSpPr>
          <p:spPr bwMode="auto">
            <a:xfrm>
              <a:off x="4114" y="2734"/>
              <a:ext cx="129" cy="96"/>
            </a:xfrm>
            <a:custGeom>
              <a:avLst/>
              <a:gdLst>
                <a:gd name="T0" fmla="*/ 2147483646 w 33"/>
                <a:gd name="T1" fmla="*/ 2147483646 h 28"/>
                <a:gd name="T2" fmla="*/ 0 w 33"/>
                <a:gd name="T3" fmla="*/ 2147483646 h 28"/>
                <a:gd name="T4" fmla="*/ 2147483646 w 33"/>
                <a:gd name="T5" fmla="*/ 0 h 28"/>
                <a:gd name="T6" fmla="*/ 2147483646 w 33"/>
                <a:gd name="T7" fmla="*/ 0 h 28"/>
                <a:gd name="T8" fmla="*/ 2147483646 w 33"/>
                <a:gd name="T9" fmla="*/ 2147483646 h 28"/>
                <a:gd name="T10" fmla="*/ 0 60000 65536"/>
                <a:gd name="T11" fmla="*/ 0 60000 65536"/>
                <a:gd name="T12" fmla="*/ 0 60000 65536"/>
                <a:gd name="T13" fmla="*/ 0 60000 65536"/>
                <a:gd name="T14" fmla="*/ 0 60000 65536"/>
                <a:gd name="T15" fmla="*/ 0 w 33"/>
                <a:gd name="T16" fmla="*/ 0 h 28"/>
                <a:gd name="T17" fmla="*/ 33 w 33"/>
                <a:gd name="T18" fmla="*/ 28 h 28"/>
              </a:gdLst>
              <a:ahLst/>
              <a:cxnLst>
                <a:cxn ang="T10">
                  <a:pos x="T0" y="T1"/>
                </a:cxn>
                <a:cxn ang="T11">
                  <a:pos x="T2" y="T3"/>
                </a:cxn>
                <a:cxn ang="T12">
                  <a:pos x="T4" y="T5"/>
                </a:cxn>
                <a:cxn ang="T13">
                  <a:pos x="T6" y="T7"/>
                </a:cxn>
                <a:cxn ang="T14">
                  <a:pos x="T8" y="T9"/>
                </a:cxn>
              </a:cxnLst>
              <a:rect l="T15" t="T16" r="T17" b="T18"/>
              <a:pathLst>
                <a:path w="33" h="28">
                  <a:moveTo>
                    <a:pt x="5" y="27"/>
                  </a:moveTo>
                  <a:lnTo>
                    <a:pt x="0" y="18"/>
                  </a:lnTo>
                  <a:lnTo>
                    <a:pt x="18" y="0"/>
                  </a:lnTo>
                  <a:lnTo>
                    <a:pt x="32" y="0"/>
                  </a:lnTo>
                  <a:lnTo>
                    <a:pt x="5" y="27"/>
                  </a:lnTo>
                </a:path>
              </a:pathLst>
            </a:custGeom>
            <a:solidFill>
              <a:srgbClr val="3365F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85" name="Freeform 80"/>
            <p:cNvSpPr>
              <a:spLocks noChangeAspect="1"/>
            </p:cNvSpPr>
            <p:nvPr/>
          </p:nvSpPr>
          <p:spPr bwMode="auto">
            <a:xfrm>
              <a:off x="3853" y="2796"/>
              <a:ext cx="285" cy="58"/>
            </a:xfrm>
            <a:custGeom>
              <a:avLst/>
              <a:gdLst>
                <a:gd name="T0" fmla="*/ 0 w 73"/>
                <a:gd name="T1" fmla="*/ 2147483646 h 17"/>
                <a:gd name="T2" fmla="*/ 2147483646 w 73"/>
                <a:gd name="T3" fmla="*/ 0 h 17"/>
                <a:gd name="T4" fmla="*/ 2147483646 w 73"/>
                <a:gd name="T5" fmla="*/ 0 h 17"/>
                <a:gd name="T6" fmla="*/ 2147483646 w 73"/>
                <a:gd name="T7" fmla="*/ 2147483646 h 17"/>
                <a:gd name="T8" fmla="*/ 0 w 73"/>
                <a:gd name="T9" fmla="*/ 2147483646 h 17"/>
                <a:gd name="T10" fmla="*/ 0 60000 65536"/>
                <a:gd name="T11" fmla="*/ 0 60000 65536"/>
                <a:gd name="T12" fmla="*/ 0 60000 65536"/>
                <a:gd name="T13" fmla="*/ 0 60000 65536"/>
                <a:gd name="T14" fmla="*/ 0 60000 65536"/>
                <a:gd name="T15" fmla="*/ 0 w 73"/>
                <a:gd name="T16" fmla="*/ 0 h 17"/>
                <a:gd name="T17" fmla="*/ 73 w 73"/>
                <a:gd name="T18" fmla="*/ 17 h 17"/>
              </a:gdLst>
              <a:ahLst/>
              <a:cxnLst>
                <a:cxn ang="T10">
                  <a:pos x="T0" y="T1"/>
                </a:cxn>
                <a:cxn ang="T11">
                  <a:pos x="T2" y="T3"/>
                </a:cxn>
                <a:cxn ang="T12">
                  <a:pos x="T4" y="T5"/>
                </a:cxn>
                <a:cxn ang="T13">
                  <a:pos x="T6" y="T7"/>
                </a:cxn>
                <a:cxn ang="T14">
                  <a:pos x="T8" y="T9"/>
                </a:cxn>
              </a:cxnLst>
              <a:rect l="T15" t="T16" r="T17" b="T18"/>
              <a:pathLst>
                <a:path w="73" h="17">
                  <a:moveTo>
                    <a:pt x="0" y="16"/>
                  </a:moveTo>
                  <a:lnTo>
                    <a:pt x="14" y="0"/>
                  </a:lnTo>
                  <a:lnTo>
                    <a:pt x="68" y="0"/>
                  </a:lnTo>
                  <a:lnTo>
                    <a:pt x="72" y="16"/>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86" name="Freeform 81"/>
            <p:cNvSpPr>
              <a:spLocks noChangeAspect="1"/>
            </p:cNvSpPr>
            <p:nvPr/>
          </p:nvSpPr>
          <p:spPr bwMode="auto">
            <a:xfrm>
              <a:off x="3623" y="2734"/>
              <a:ext cx="285" cy="66"/>
            </a:xfrm>
            <a:custGeom>
              <a:avLst/>
              <a:gdLst>
                <a:gd name="T0" fmla="*/ 0 w 73"/>
                <a:gd name="T1" fmla="*/ 2147483646 h 19"/>
                <a:gd name="T2" fmla="*/ 2147483646 w 73"/>
                <a:gd name="T3" fmla="*/ 2147483646 h 19"/>
                <a:gd name="T4" fmla="*/ 2147483646 w 73"/>
                <a:gd name="T5" fmla="*/ 0 h 19"/>
                <a:gd name="T6" fmla="*/ 2147483646 w 73"/>
                <a:gd name="T7" fmla="*/ 0 h 19"/>
                <a:gd name="T8" fmla="*/ 0 w 73"/>
                <a:gd name="T9" fmla="*/ 2147483646 h 19"/>
                <a:gd name="T10" fmla="*/ 0 60000 65536"/>
                <a:gd name="T11" fmla="*/ 0 60000 65536"/>
                <a:gd name="T12" fmla="*/ 0 60000 65536"/>
                <a:gd name="T13" fmla="*/ 0 60000 65536"/>
                <a:gd name="T14" fmla="*/ 0 60000 65536"/>
                <a:gd name="T15" fmla="*/ 0 w 73"/>
                <a:gd name="T16" fmla="*/ 0 h 19"/>
                <a:gd name="T17" fmla="*/ 73 w 73"/>
                <a:gd name="T18" fmla="*/ 19 h 19"/>
              </a:gdLst>
              <a:ahLst/>
              <a:cxnLst>
                <a:cxn ang="T10">
                  <a:pos x="T0" y="T1"/>
                </a:cxn>
                <a:cxn ang="T11">
                  <a:pos x="T2" y="T3"/>
                </a:cxn>
                <a:cxn ang="T12">
                  <a:pos x="T4" y="T5"/>
                </a:cxn>
                <a:cxn ang="T13">
                  <a:pos x="T6" y="T7"/>
                </a:cxn>
                <a:cxn ang="T14">
                  <a:pos x="T8" y="T9"/>
                </a:cxn>
              </a:cxnLst>
              <a:rect l="T15" t="T16" r="T17" b="T18"/>
              <a:pathLst>
                <a:path w="73" h="19">
                  <a:moveTo>
                    <a:pt x="0" y="18"/>
                  </a:moveTo>
                  <a:lnTo>
                    <a:pt x="54" y="18"/>
                  </a:lnTo>
                  <a:lnTo>
                    <a:pt x="72" y="0"/>
                  </a:lnTo>
                  <a:lnTo>
                    <a:pt x="18" y="0"/>
                  </a:lnTo>
                  <a:lnTo>
                    <a:pt x="0" y="18"/>
                  </a:lnTo>
                </a:path>
              </a:pathLst>
            </a:custGeom>
            <a:solidFill>
              <a:srgbClr val="A2C1F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87" name="Freeform 82"/>
            <p:cNvSpPr>
              <a:spLocks noChangeAspect="1"/>
            </p:cNvSpPr>
            <p:nvPr/>
          </p:nvSpPr>
          <p:spPr bwMode="auto">
            <a:xfrm>
              <a:off x="3573" y="2734"/>
              <a:ext cx="125" cy="96"/>
            </a:xfrm>
            <a:custGeom>
              <a:avLst/>
              <a:gdLst>
                <a:gd name="T0" fmla="*/ 0 w 32"/>
                <a:gd name="T1" fmla="*/ 2147483646 h 28"/>
                <a:gd name="T2" fmla="*/ 2147483646 w 32"/>
                <a:gd name="T3" fmla="*/ 2147483646 h 28"/>
                <a:gd name="T4" fmla="*/ 2147483646 w 32"/>
                <a:gd name="T5" fmla="*/ 0 h 28"/>
                <a:gd name="T6" fmla="*/ 2147483646 w 32"/>
                <a:gd name="T7" fmla="*/ 0 h 28"/>
                <a:gd name="T8" fmla="*/ 0 w 32"/>
                <a:gd name="T9" fmla="*/ 2147483646 h 28"/>
                <a:gd name="T10" fmla="*/ 0 60000 65536"/>
                <a:gd name="T11" fmla="*/ 0 60000 65536"/>
                <a:gd name="T12" fmla="*/ 0 60000 65536"/>
                <a:gd name="T13" fmla="*/ 0 60000 65536"/>
                <a:gd name="T14" fmla="*/ 0 60000 65536"/>
                <a:gd name="T15" fmla="*/ 0 w 32"/>
                <a:gd name="T16" fmla="*/ 0 h 28"/>
                <a:gd name="T17" fmla="*/ 32 w 32"/>
                <a:gd name="T18" fmla="*/ 28 h 28"/>
              </a:gdLst>
              <a:ahLst/>
              <a:cxnLst>
                <a:cxn ang="T10">
                  <a:pos x="T0" y="T1"/>
                </a:cxn>
                <a:cxn ang="T11">
                  <a:pos x="T2" y="T3"/>
                </a:cxn>
                <a:cxn ang="T12">
                  <a:pos x="T4" y="T5"/>
                </a:cxn>
                <a:cxn ang="T13">
                  <a:pos x="T6" y="T7"/>
                </a:cxn>
                <a:cxn ang="T14">
                  <a:pos x="T8" y="T9"/>
                </a:cxn>
              </a:cxnLst>
              <a:rect l="T15" t="T16" r="T17" b="T18"/>
              <a:pathLst>
                <a:path w="32" h="28">
                  <a:moveTo>
                    <a:pt x="0" y="27"/>
                  </a:moveTo>
                  <a:lnTo>
                    <a:pt x="13" y="18"/>
                  </a:lnTo>
                  <a:lnTo>
                    <a:pt x="31" y="0"/>
                  </a:lnTo>
                  <a:lnTo>
                    <a:pt x="27" y="0"/>
                  </a:lnTo>
                  <a:lnTo>
                    <a:pt x="0" y="27"/>
                  </a:lnTo>
                </a:path>
              </a:pathLst>
            </a:custGeom>
            <a:solidFill>
              <a:srgbClr val="C1C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88" name="Freeform 83"/>
            <p:cNvSpPr>
              <a:spLocks noChangeAspect="1"/>
            </p:cNvSpPr>
            <p:nvPr/>
          </p:nvSpPr>
          <p:spPr bwMode="auto">
            <a:xfrm>
              <a:off x="3834" y="2734"/>
              <a:ext cx="128" cy="96"/>
            </a:xfrm>
            <a:custGeom>
              <a:avLst/>
              <a:gdLst>
                <a:gd name="T0" fmla="*/ 2147483646 w 33"/>
                <a:gd name="T1" fmla="*/ 2147483646 h 28"/>
                <a:gd name="T2" fmla="*/ 0 w 33"/>
                <a:gd name="T3" fmla="*/ 2147483646 h 28"/>
                <a:gd name="T4" fmla="*/ 2147483646 w 33"/>
                <a:gd name="T5" fmla="*/ 0 h 28"/>
                <a:gd name="T6" fmla="*/ 2147483646 w 33"/>
                <a:gd name="T7" fmla="*/ 0 h 28"/>
                <a:gd name="T8" fmla="*/ 2147483646 w 33"/>
                <a:gd name="T9" fmla="*/ 2147483646 h 28"/>
                <a:gd name="T10" fmla="*/ 0 60000 65536"/>
                <a:gd name="T11" fmla="*/ 0 60000 65536"/>
                <a:gd name="T12" fmla="*/ 0 60000 65536"/>
                <a:gd name="T13" fmla="*/ 0 60000 65536"/>
                <a:gd name="T14" fmla="*/ 0 60000 65536"/>
                <a:gd name="T15" fmla="*/ 0 w 33"/>
                <a:gd name="T16" fmla="*/ 0 h 28"/>
                <a:gd name="T17" fmla="*/ 33 w 33"/>
                <a:gd name="T18" fmla="*/ 28 h 28"/>
              </a:gdLst>
              <a:ahLst/>
              <a:cxnLst>
                <a:cxn ang="T10">
                  <a:pos x="T0" y="T1"/>
                </a:cxn>
                <a:cxn ang="T11">
                  <a:pos x="T2" y="T3"/>
                </a:cxn>
                <a:cxn ang="T12">
                  <a:pos x="T4" y="T5"/>
                </a:cxn>
                <a:cxn ang="T13">
                  <a:pos x="T6" y="T7"/>
                </a:cxn>
                <a:cxn ang="T14">
                  <a:pos x="T8" y="T9"/>
                </a:cxn>
              </a:cxnLst>
              <a:rect l="T15" t="T16" r="T17" b="T18"/>
              <a:pathLst>
                <a:path w="33" h="28">
                  <a:moveTo>
                    <a:pt x="5" y="27"/>
                  </a:moveTo>
                  <a:lnTo>
                    <a:pt x="0" y="18"/>
                  </a:lnTo>
                  <a:lnTo>
                    <a:pt x="18" y="0"/>
                  </a:lnTo>
                  <a:lnTo>
                    <a:pt x="32" y="0"/>
                  </a:lnTo>
                  <a:lnTo>
                    <a:pt x="5" y="27"/>
                  </a:lnTo>
                </a:path>
              </a:pathLst>
            </a:custGeom>
            <a:solidFill>
              <a:srgbClr val="3365F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89" name="Freeform 84"/>
            <p:cNvSpPr>
              <a:spLocks noChangeAspect="1"/>
            </p:cNvSpPr>
            <p:nvPr/>
          </p:nvSpPr>
          <p:spPr bwMode="auto">
            <a:xfrm>
              <a:off x="3573" y="2796"/>
              <a:ext cx="285" cy="58"/>
            </a:xfrm>
            <a:custGeom>
              <a:avLst/>
              <a:gdLst>
                <a:gd name="T0" fmla="*/ 0 w 73"/>
                <a:gd name="T1" fmla="*/ 2147483646 h 17"/>
                <a:gd name="T2" fmla="*/ 2147483646 w 73"/>
                <a:gd name="T3" fmla="*/ 0 h 17"/>
                <a:gd name="T4" fmla="*/ 2147483646 w 73"/>
                <a:gd name="T5" fmla="*/ 0 h 17"/>
                <a:gd name="T6" fmla="*/ 2147483646 w 73"/>
                <a:gd name="T7" fmla="*/ 2147483646 h 17"/>
                <a:gd name="T8" fmla="*/ 0 w 73"/>
                <a:gd name="T9" fmla="*/ 2147483646 h 17"/>
                <a:gd name="T10" fmla="*/ 0 60000 65536"/>
                <a:gd name="T11" fmla="*/ 0 60000 65536"/>
                <a:gd name="T12" fmla="*/ 0 60000 65536"/>
                <a:gd name="T13" fmla="*/ 0 60000 65536"/>
                <a:gd name="T14" fmla="*/ 0 60000 65536"/>
                <a:gd name="T15" fmla="*/ 0 w 73"/>
                <a:gd name="T16" fmla="*/ 0 h 17"/>
                <a:gd name="T17" fmla="*/ 73 w 73"/>
                <a:gd name="T18" fmla="*/ 17 h 17"/>
              </a:gdLst>
              <a:ahLst/>
              <a:cxnLst>
                <a:cxn ang="T10">
                  <a:pos x="T0" y="T1"/>
                </a:cxn>
                <a:cxn ang="T11">
                  <a:pos x="T2" y="T3"/>
                </a:cxn>
                <a:cxn ang="T12">
                  <a:pos x="T4" y="T5"/>
                </a:cxn>
                <a:cxn ang="T13">
                  <a:pos x="T6" y="T7"/>
                </a:cxn>
                <a:cxn ang="T14">
                  <a:pos x="T8" y="T9"/>
                </a:cxn>
              </a:cxnLst>
              <a:rect l="T15" t="T16" r="T17" b="T18"/>
              <a:pathLst>
                <a:path w="73" h="17">
                  <a:moveTo>
                    <a:pt x="0" y="16"/>
                  </a:moveTo>
                  <a:lnTo>
                    <a:pt x="14" y="0"/>
                  </a:lnTo>
                  <a:lnTo>
                    <a:pt x="68" y="0"/>
                  </a:lnTo>
                  <a:lnTo>
                    <a:pt x="72" y="16"/>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90" name="Freeform 85"/>
            <p:cNvSpPr>
              <a:spLocks noChangeAspect="1"/>
            </p:cNvSpPr>
            <p:nvPr/>
          </p:nvSpPr>
          <p:spPr bwMode="auto">
            <a:xfrm>
              <a:off x="4293" y="2642"/>
              <a:ext cx="280" cy="61"/>
            </a:xfrm>
            <a:custGeom>
              <a:avLst/>
              <a:gdLst>
                <a:gd name="T0" fmla="*/ 0 w 72"/>
                <a:gd name="T1" fmla="*/ 2147483646 h 18"/>
                <a:gd name="T2" fmla="*/ 2147483646 w 72"/>
                <a:gd name="T3" fmla="*/ 2147483646 h 18"/>
                <a:gd name="T4" fmla="*/ 2147483646 w 72"/>
                <a:gd name="T5" fmla="*/ 0 h 18"/>
                <a:gd name="T6" fmla="*/ 2147483646 w 72"/>
                <a:gd name="T7" fmla="*/ 0 h 18"/>
                <a:gd name="T8" fmla="*/ 0 w 72"/>
                <a:gd name="T9" fmla="*/ 2147483646 h 18"/>
                <a:gd name="T10" fmla="*/ 0 60000 65536"/>
                <a:gd name="T11" fmla="*/ 0 60000 65536"/>
                <a:gd name="T12" fmla="*/ 0 60000 65536"/>
                <a:gd name="T13" fmla="*/ 0 60000 65536"/>
                <a:gd name="T14" fmla="*/ 0 60000 65536"/>
                <a:gd name="T15" fmla="*/ 0 w 72"/>
                <a:gd name="T16" fmla="*/ 0 h 18"/>
                <a:gd name="T17" fmla="*/ 72 w 72"/>
                <a:gd name="T18" fmla="*/ 18 h 18"/>
              </a:gdLst>
              <a:ahLst/>
              <a:cxnLst>
                <a:cxn ang="T10">
                  <a:pos x="T0" y="T1"/>
                </a:cxn>
                <a:cxn ang="T11">
                  <a:pos x="T2" y="T3"/>
                </a:cxn>
                <a:cxn ang="T12">
                  <a:pos x="T4" y="T5"/>
                </a:cxn>
                <a:cxn ang="T13">
                  <a:pos x="T6" y="T7"/>
                </a:cxn>
                <a:cxn ang="T14">
                  <a:pos x="T8" y="T9"/>
                </a:cxn>
              </a:cxnLst>
              <a:rect l="T15" t="T16" r="T17" b="T18"/>
              <a:pathLst>
                <a:path w="72" h="18">
                  <a:moveTo>
                    <a:pt x="0" y="17"/>
                  </a:moveTo>
                  <a:lnTo>
                    <a:pt x="53" y="17"/>
                  </a:lnTo>
                  <a:lnTo>
                    <a:pt x="71" y="0"/>
                  </a:lnTo>
                  <a:lnTo>
                    <a:pt x="18" y="0"/>
                  </a:lnTo>
                  <a:lnTo>
                    <a:pt x="0" y="17"/>
                  </a:lnTo>
                </a:path>
              </a:pathLst>
            </a:custGeom>
            <a:solidFill>
              <a:srgbClr val="A2C1F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91" name="Freeform 86"/>
            <p:cNvSpPr>
              <a:spLocks noChangeAspect="1"/>
            </p:cNvSpPr>
            <p:nvPr/>
          </p:nvSpPr>
          <p:spPr bwMode="auto">
            <a:xfrm>
              <a:off x="4238" y="2642"/>
              <a:ext cx="126" cy="96"/>
            </a:xfrm>
            <a:custGeom>
              <a:avLst/>
              <a:gdLst>
                <a:gd name="T0" fmla="*/ 0 w 32"/>
                <a:gd name="T1" fmla="*/ 2147483646 h 28"/>
                <a:gd name="T2" fmla="*/ 2147483646 w 32"/>
                <a:gd name="T3" fmla="*/ 2147483646 h 28"/>
                <a:gd name="T4" fmla="*/ 2147483646 w 32"/>
                <a:gd name="T5" fmla="*/ 0 h 28"/>
                <a:gd name="T6" fmla="*/ 2147483646 w 32"/>
                <a:gd name="T7" fmla="*/ 0 h 28"/>
                <a:gd name="T8" fmla="*/ 0 w 32"/>
                <a:gd name="T9" fmla="*/ 2147483646 h 28"/>
                <a:gd name="T10" fmla="*/ 0 60000 65536"/>
                <a:gd name="T11" fmla="*/ 0 60000 65536"/>
                <a:gd name="T12" fmla="*/ 0 60000 65536"/>
                <a:gd name="T13" fmla="*/ 0 60000 65536"/>
                <a:gd name="T14" fmla="*/ 0 60000 65536"/>
                <a:gd name="T15" fmla="*/ 0 w 32"/>
                <a:gd name="T16" fmla="*/ 0 h 28"/>
                <a:gd name="T17" fmla="*/ 32 w 32"/>
                <a:gd name="T18" fmla="*/ 28 h 28"/>
              </a:gdLst>
              <a:ahLst/>
              <a:cxnLst>
                <a:cxn ang="T10">
                  <a:pos x="T0" y="T1"/>
                </a:cxn>
                <a:cxn ang="T11">
                  <a:pos x="T2" y="T3"/>
                </a:cxn>
                <a:cxn ang="T12">
                  <a:pos x="T4" y="T5"/>
                </a:cxn>
                <a:cxn ang="T13">
                  <a:pos x="T6" y="T7"/>
                </a:cxn>
                <a:cxn ang="T14">
                  <a:pos x="T8" y="T9"/>
                </a:cxn>
              </a:cxnLst>
              <a:rect l="T15" t="T16" r="T17" b="T18"/>
              <a:pathLst>
                <a:path w="32" h="28">
                  <a:moveTo>
                    <a:pt x="0" y="27"/>
                  </a:moveTo>
                  <a:lnTo>
                    <a:pt x="13" y="18"/>
                  </a:lnTo>
                  <a:lnTo>
                    <a:pt x="31" y="0"/>
                  </a:lnTo>
                  <a:lnTo>
                    <a:pt x="27" y="0"/>
                  </a:lnTo>
                  <a:lnTo>
                    <a:pt x="0" y="27"/>
                  </a:lnTo>
                </a:path>
              </a:pathLst>
            </a:custGeom>
            <a:solidFill>
              <a:srgbClr val="C1C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92" name="Freeform 87"/>
            <p:cNvSpPr>
              <a:spLocks noChangeAspect="1"/>
            </p:cNvSpPr>
            <p:nvPr/>
          </p:nvSpPr>
          <p:spPr bwMode="auto">
            <a:xfrm>
              <a:off x="4500" y="2642"/>
              <a:ext cx="128" cy="96"/>
            </a:xfrm>
            <a:custGeom>
              <a:avLst/>
              <a:gdLst>
                <a:gd name="T0" fmla="*/ 2147483646 w 33"/>
                <a:gd name="T1" fmla="*/ 2147483646 h 28"/>
                <a:gd name="T2" fmla="*/ 0 w 33"/>
                <a:gd name="T3" fmla="*/ 2147483646 h 28"/>
                <a:gd name="T4" fmla="*/ 2147483646 w 33"/>
                <a:gd name="T5" fmla="*/ 0 h 28"/>
                <a:gd name="T6" fmla="*/ 2147483646 w 33"/>
                <a:gd name="T7" fmla="*/ 0 h 28"/>
                <a:gd name="T8" fmla="*/ 2147483646 w 33"/>
                <a:gd name="T9" fmla="*/ 2147483646 h 28"/>
                <a:gd name="T10" fmla="*/ 0 60000 65536"/>
                <a:gd name="T11" fmla="*/ 0 60000 65536"/>
                <a:gd name="T12" fmla="*/ 0 60000 65536"/>
                <a:gd name="T13" fmla="*/ 0 60000 65536"/>
                <a:gd name="T14" fmla="*/ 0 60000 65536"/>
                <a:gd name="T15" fmla="*/ 0 w 33"/>
                <a:gd name="T16" fmla="*/ 0 h 28"/>
                <a:gd name="T17" fmla="*/ 33 w 33"/>
                <a:gd name="T18" fmla="*/ 28 h 28"/>
              </a:gdLst>
              <a:ahLst/>
              <a:cxnLst>
                <a:cxn ang="T10">
                  <a:pos x="T0" y="T1"/>
                </a:cxn>
                <a:cxn ang="T11">
                  <a:pos x="T2" y="T3"/>
                </a:cxn>
                <a:cxn ang="T12">
                  <a:pos x="T4" y="T5"/>
                </a:cxn>
                <a:cxn ang="T13">
                  <a:pos x="T6" y="T7"/>
                </a:cxn>
                <a:cxn ang="T14">
                  <a:pos x="T8" y="T9"/>
                </a:cxn>
              </a:cxnLst>
              <a:rect l="T15" t="T16" r="T17" b="T18"/>
              <a:pathLst>
                <a:path w="33" h="28">
                  <a:moveTo>
                    <a:pt x="5" y="27"/>
                  </a:moveTo>
                  <a:lnTo>
                    <a:pt x="0" y="18"/>
                  </a:lnTo>
                  <a:lnTo>
                    <a:pt x="18" y="0"/>
                  </a:lnTo>
                  <a:lnTo>
                    <a:pt x="32" y="0"/>
                  </a:lnTo>
                  <a:lnTo>
                    <a:pt x="5" y="27"/>
                  </a:lnTo>
                </a:path>
              </a:pathLst>
            </a:custGeom>
            <a:solidFill>
              <a:srgbClr val="3365F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93" name="Freeform 88"/>
            <p:cNvSpPr>
              <a:spLocks noChangeAspect="1"/>
            </p:cNvSpPr>
            <p:nvPr/>
          </p:nvSpPr>
          <p:spPr bwMode="auto">
            <a:xfrm>
              <a:off x="4238" y="2700"/>
              <a:ext cx="285" cy="58"/>
            </a:xfrm>
            <a:custGeom>
              <a:avLst/>
              <a:gdLst>
                <a:gd name="T0" fmla="*/ 0 w 73"/>
                <a:gd name="T1" fmla="*/ 2147483646 h 17"/>
                <a:gd name="T2" fmla="*/ 2147483646 w 73"/>
                <a:gd name="T3" fmla="*/ 0 h 17"/>
                <a:gd name="T4" fmla="*/ 2147483646 w 73"/>
                <a:gd name="T5" fmla="*/ 0 h 17"/>
                <a:gd name="T6" fmla="*/ 2147483646 w 73"/>
                <a:gd name="T7" fmla="*/ 2147483646 h 17"/>
                <a:gd name="T8" fmla="*/ 0 w 73"/>
                <a:gd name="T9" fmla="*/ 2147483646 h 17"/>
                <a:gd name="T10" fmla="*/ 0 60000 65536"/>
                <a:gd name="T11" fmla="*/ 0 60000 65536"/>
                <a:gd name="T12" fmla="*/ 0 60000 65536"/>
                <a:gd name="T13" fmla="*/ 0 60000 65536"/>
                <a:gd name="T14" fmla="*/ 0 60000 65536"/>
                <a:gd name="T15" fmla="*/ 0 w 73"/>
                <a:gd name="T16" fmla="*/ 0 h 17"/>
                <a:gd name="T17" fmla="*/ 73 w 73"/>
                <a:gd name="T18" fmla="*/ 17 h 17"/>
              </a:gdLst>
              <a:ahLst/>
              <a:cxnLst>
                <a:cxn ang="T10">
                  <a:pos x="T0" y="T1"/>
                </a:cxn>
                <a:cxn ang="T11">
                  <a:pos x="T2" y="T3"/>
                </a:cxn>
                <a:cxn ang="T12">
                  <a:pos x="T4" y="T5"/>
                </a:cxn>
                <a:cxn ang="T13">
                  <a:pos x="T6" y="T7"/>
                </a:cxn>
                <a:cxn ang="T14">
                  <a:pos x="T8" y="T9"/>
                </a:cxn>
              </a:cxnLst>
              <a:rect l="T15" t="T16" r="T17" b="T18"/>
              <a:pathLst>
                <a:path w="73" h="17">
                  <a:moveTo>
                    <a:pt x="0" y="16"/>
                  </a:moveTo>
                  <a:lnTo>
                    <a:pt x="14" y="0"/>
                  </a:lnTo>
                  <a:lnTo>
                    <a:pt x="68" y="0"/>
                  </a:lnTo>
                  <a:lnTo>
                    <a:pt x="72" y="16"/>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94" name="Freeform 89"/>
            <p:cNvSpPr>
              <a:spLocks noChangeAspect="1"/>
            </p:cNvSpPr>
            <p:nvPr/>
          </p:nvSpPr>
          <p:spPr bwMode="auto">
            <a:xfrm>
              <a:off x="4008" y="2642"/>
              <a:ext cx="289" cy="61"/>
            </a:xfrm>
            <a:custGeom>
              <a:avLst/>
              <a:gdLst>
                <a:gd name="T0" fmla="*/ 0 w 74"/>
                <a:gd name="T1" fmla="*/ 2147483646 h 18"/>
                <a:gd name="T2" fmla="*/ 2147483646 w 74"/>
                <a:gd name="T3" fmla="*/ 2147483646 h 18"/>
                <a:gd name="T4" fmla="*/ 2147483646 w 74"/>
                <a:gd name="T5" fmla="*/ 0 h 18"/>
                <a:gd name="T6" fmla="*/ 2147483646 w 74"/>
                <a:gd name="T7" fmla="*/ 0 h 18"/>
                <a:gd name="T8" fmla="*/ 0 w 74"/>
                <a:gd name="T9" fmla="*/ 2147483646 h 18"/>
                <a:gd name="T10" fmla="*/ 0 60000 65536"/>
                <a:gd name="T11" fmla="*/ 0 60000 65536"/>
                <a:gd name="T12" fmla="*/ 0 60000 65536"/>
                <a:gd name="T13" fmla="*/ 0 60000 65536"/>
                <a:gd name="T14" fmla="*/ 0 60000 65536"/>
                <a:gd name="T15" fmla="*/ 0 w 74"/>
                <a:gd name="T16" fmla="*/ 0 h 18"/>
                <a:gd name="T17" fmla="*/ 74 w 74"/>
                <a:gd name="T18" fmla="*/ 18 h 18"/>
              </a:gdLst>
              <a:ahLst/>
              <a:cxnLst>
                <a:cxn ang="T10">
                  <a:pos x="T0" y="T1"/>
                </a:cxn>
                <a:cxn ang="T11">
                  <a:pos x="T2" y="T3"/>
                </a:cxn>
                <a:cxn ang="T12">
                  <a:pos x="T4" y="T5"/>
                </a:cxn>
                <a:cxn ang="T13">
                  <a:pos x="T6" y="T7"/>
                </a:cxn>
                <a:cxn ang="T14">
                  <a:pos x="T8" y="T9"/>
                </a:cxn>
              </a:cxnLst>
              <a:rect l="T15" t="T16" r="T17" b="T18"/>
              <a:pathLst>
                <a:path w="74" h="18">
                  <a:moveTo>
                    <a:pt x="0" y="17"/>
                  </a:moveTo>
                  <a:lnTo>
                    <a:pt x="55" y="17"/>
                  </a:lnTo>
                  <a:lnTo>
                    <a:pt x="73" y="0"/>
                  </a:lnTo>
                  <a:lnTo>
                    <a:pt x="18" y="0"/>
                  </a:lnTo>
                  <a:lnTo>
                    <a:pt x="0" y="17"/>
                  </a:lnTo>
                </a:path>
              </a:pathLst>
            </a:custGeom>
            <a:solidFill>
              <a:srgbClr val="A2C1F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95" name="Freeform 90"/>
            <p:cNvSpPr>
              <a:spLocks noChangeAspect="1"/>
            </p:cNvSpPr>
            <p:nvPr/>
          </p:nvSpPr>
          <p:spPr bwMode="auto">
            <a:xfrm>
              <a:off x="3958" y="2642"/>
              <a:ext cx="130" cy="96"/>
            </a:xfrm>
            <a:custGeom>
              <a:avLst/>
              <a:gdLst>
                <a:gd name="T0" fmla="*/ 0 w 33"/>
                <a:gd name="T1" fmla="*/ 2147483646 h 28"/>
                <a:gd name="T2" fmla="*/ 2147483646 w 33"/>
                <a:gd name="T3" fmla="*/ 2147483646 h 28"/>
                <a:gd name="T4" fmla="*/ 2147483646 w 33"/>
                <a:gd name="T5" fmla="*/ 0 h 28"/>
                <a:gd name="T6" fmla="*/ 2147483646 w 33"/>
                <a:gd name="T7" fmla="*/ 0 h 28"/>
                <a:gd name="T8" fmla="*/ 0 w 33"/>
                <a:gd name="T9" fmla="*/ 2147483646 h 28"/>
                <a:gd name="T10" fmla="*/ 0 60000 65536"/>
                <a:gd name="T11" fmla="*/ 0 60000 65536"/>
                <a:gd name="T12" fmla="*/ 0 60000 65536"/>
                <a:gd name="T13" fmla="*/ 0 60000 65536"/>
                <a:gd name="T14" fmla="*/ 0 60000 65536"/>
                <a:gd name="T15" fmla="*/ 0 w 33"/>
                <a:gd name="T16" fmla="*/ 0 h 28"/>
                <a:gd name="T17" fmla="*/ 33 w 33"/>
                <a:gd name="T18" fmla="*/ 28 h 28"/>
              </a:gdLst>
              <a:ahLst/>
              <a:cxnLst>
                <a:cxn ang="T10">
                  <a:pos x="T0" y="T1"/>
                </a:cxn>
                <a:cxn ang="T11">
                  <a:pos x="T2" y="T3"/>
                </a:cxn>
                <a:cxn ang="T12">
                  <a:pos x="T4" y="T5"/>
                </a:cxn>
                <a:cxn ang="T13">
                  <a:pos x="T6" y="T7"/>
                </a:cxn>
                <a:cxn ang="T14">
                  <a:pos x="T8" y="T9"/>
                </a:cxn>
              </a:cxnLst>
              <a:rect l="T15" t="T16" r="T17" b="T18"/>
              <a:pathLst>
                <a:path w="33" h="28">
                  <a:moveTo>
                    <a:pt x="0" y="27"/>
                  </a:moveTo>
                  <a:lnTo>
                    <a:pt x="14" y="18"/>
                  </a:lnTo>
                  <a:lnTo>
                    <a:pt x="32" y="0"/>
                  </a:lnTo>
                  <a:lnTo>
                    <a:pt x="27" y="0"/>
                  </a:lnTo>
                  <a:lnTo>
                    <a:pt x="0" y="27"/>
                  </a:lnTo>
                </a:path>
              </a:pathLst>
            </a:custGeom>
            <a:solidFill>
              <a:srgbClr val="C1C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96" name="Freeform 91"/>
            <p:cNvSpPr>
              <a:spLocks noChangeAspect="1"/>
            </p:cNvSpPr>
            <p:nvPr/>
          </p:nvSpPr>
          <p:spPr bwMode="auto">
            <a:xfrm>
              <a:off x="4219" y="2642"/>
              <a:ext cx="129" cy="96"/>
            </a:xfrm>
            <a:custGeom>
              <a:avLst/>
              <a:gdLst>
                <a:gd name="T0" fmla="*/ 2147483646 w 33"/>
                <a:gd name="T1" fmla="*/ 2147483646 h 28"/>
                <a:gd name="T2" fmla="*/ 0 w 33"/>
                <a:gd name="T3" fmla="*/ 2147483646 h 28"/>
                <a:gd name="T4" fmla="*/ 2147483646 w 33"/>
                <a:gd name="T5" fmla="*/ 0 h 28"/>
                <a:gd name="T6" fmla="*/ 2147483646 w 33"/>
                <a:gd name="T7" fmla="*/ 0 h 28"/>
                <a:gd name="T8" fmla="*/ 2147483646 w 33"/>
                <a:gd name="T9" fmla="*/ 2147483646 h 28"/>
                <a:gd name="T10" fmla="*/ 0 60000 65536"/>
                <a:gd name="T11" fmla="*/ 0 60000 65536"/>
                <a:gd name="T12" fmla="*/ 0 60000 65536"/>
                <a:gd name="T13" fmla="*/ 0 60000 65536"/>
                <a:gd name="T14" fmla="*/ 0 60000 65536"/>
                <a:gd name="T15" fmla="*/ 0 w 33"/>
                <a:gd name="T16" fmla="*/ 0 h 28"/>
                <a:gd name="T17" fmla="*/ 33 w 33"/>
                <a:gd name="T18" fmla="*/ 28 h 28"/>
              </a:gdLst>
              <a:ahLst/>
              <a:cxnLst>
                <a:cxn ang="T10">
                  <a:pos x="T0" y="T1"/>
                </a:cxn>
                <a:cxn ang="T11">
                  <a:pos x="T2" y="T3"/>
                </a:cxn>
                <a:cxn ang="T12">
                  <a:pos x="T4" y="T5"/>
                </a:cxn>
                <a:cxn ang="T13">
                  <a:pos x="T6" y="T7"/>
                </a:cxn>
                <a:cxn ang="T14">
                  <a:pos x="T8" y="T9"/>
                </a:cxn>
              </a:cxnLst>
              <a:rect l="T15" t="T16" r="T17" b="T18"/>
              <a:pathLst>
                <a:path w="33" h="28">
                  <a:moveTo>
                    <a:pt x="5" y="27"/>
                  </a:moveTo>
                  <a:lnTo>
                    <a:pt x="0" y="18"/>
                  </a:lnTo>
                  <a:lnTo>
                    <a:pt x="18" y="0"/>
                  </a:lnTo>
                  <a:lnTo>
                    <a:pt x="32" y="0"/>
                  </a:lnTo>
                  <a:lnTo>
                    <a:pt x="5" y="27"/>
                  </a:lnTo>
                </a:path>
              </a:pathLst>
            </a:custGeom>
            <a:solidFill>
              <a:srgbClr val="3365F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97" name="Freeform 92"/>
            <p:cNvSpPr>
              <a:spLocks noChangeAspect="1"/>
            </p:cNvSpPr>
            <p:nvPr/>
          </p:nvSpPr>
          <p:spPr bwMode="auto">
            <a:xfrm>
              <a:off x="3958" y="2700"/>
              <a:ext cx="285" cy="58"/>
            </a:xfrm>
            <a:custGeom>
              <a:avLst/>
              <a:gdLst>
                <a:gd name="T0" fmla="*/ 0 w 73"/>
                <a:gd name="T1" fmla="*/ 2147483646 h 17"/>
                <a:gd name="T2" fmla="*/ 2147483646 w 73"/>
                <a:gd name="T3" fmla="*/ 0 h 17"/>
                <a:gd name="T4" fmla="*/ 2147483646 w 73"/>
                <a:gd name="T5" fmla="*/ 0 h 17"/>
                <a:gd name="T6" fmla="*/ 2147483646 w 73"/>
                <a:gd name="T7" fmla="*/ 2147483646 h 17"/>
                <a:gd name="T8" fmla="*/ 0 w 73"/>
                <a:gd name="T9" fmla="*/ 2147483646 h 17"/>
                <a:gd name="T10" fmla="*/ 0 60000 65536"/>
                <a:gd name="T11" fmla="*/ 0 60000 65536"/>
                <a:gd name="T12" fmla="*/ 0 60000 65536"/>
                <a:gd name="T13" fmla="*/ 0 60000 65536"/>
                <a:gd name="T14" fmla="*/ 0 60000 65536"/>
                <a:gd name="T15" fmla="*/ 0 w 73"/>
                <a:gd name="T16" fmla="*/ 0 h 17"/>
                <a:gd name="T17" fmla="*/ 73 w 73"/>
                <a:gd name="T18" fmla="*/ 17 h 17"/>
              </a:gdLst>
              <a:ahLst/>
              <a:cxnLst>
                <a:cxn ang="T10">
                  <a:pos x="T0" y="T1"/>
                </a:cxn>
                <a:cxn ang="T11">
                  <a:pos x="T2" y="T3"/>
                </a:cxn>
                <a:cxn ang="T12">
                  <a:pos x="T4" y="T5"/>
                </a:cxn>
                <a:cxn ang="T13">
                  <a:pos x="T6" y="T7"/>
                </a:cxn>
                <a:cxn ang="T14">
                  <a:pos x="T8" y="T9"/>
                </a:cxn>
              </a:cxnLst>
              <a:rect l="T15" t="T16" r="T17" b="T18"/>
              <a:pathLst>
                <a:path w="73" h="17">
                  <a:moveTo>
                    <a:pt x="0" y="16"/>
                  </a:moveTo>
                  <a:lnTo>
                    <a:pt x="14" y="0"/>
                  </a:lnTo>
                  <a:lnTo>
                    <a:pt x="68" y="0"/>
                  </a:lnTo>
                  <a:lnTo>
                    <a:pt x="72" y="16"/>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98" name="Freeform 93"/>
            <p:cNvSpPr>
              <a:spLocks noChangeAspect="1"/>
            </p:cNvSpPr>
            <p:nvPr/>
          </p:nvSpPr>
          <p:spPr bwMode="auto">
            <a:xfrm>
              <a:off x="3732" y="2642"/>
              <a:ext cx="281" cy="61"/>
            </a:xfrm>
            <a:custGeom>
              <a:avLst/>
              <a:gdLst>
                <a:gd name="T0" fmla="*/ 0 w 72"/>
                <a:gd name="T1" fmla="*/ 2147483646 h 18"/>
                <a:gd name="T2" fmla="*/ 2147483646 w 72"/>
                <a:gd name="T3" fmla="*/ 2147483646 h 18"/>
                <a:gd name="T4" fmla="*/ 2147483646 w 72"/>
                <a:gd name="T5" fmla="*/ 0 h 18"/>
                <a:gd name="T6" fmla="*/ 2147483646 w 72"/>
                <a:gd name="T7" fmla="*/ 0 h 18"/>
                <a:gd name="T8" fmla="*/ 0 w 72"/>
                <a:gd name="T9" fmla="*/ 2147483646 h 18"/>
                <a:gd name="T10" fmla="*/ 0 60000 65536"/>
                <a:gd name="T11" fmla="*/ 0 60000 65536"/>
                <a:gd name="T12" fmla="*/ 0 60000 65536"/>
                <a:gd name="T13" fmla="*/ 0 60000 65536"/>
                <a:gd name="T14" fmla="*/ 0 60000 65536"/>
                <a:gd name="T15" fmla="*/ 0 w 72"/>
                <a:gd name="T16" fmla="*/ 0 h 18"/>
                <a:gd name="T17" fmla="*/ 72 w 72"/>
                <a:gd name="T18" fmla="*/ 18 h 18"/>
              </a:gdLst>
              <a:ahLst/>
              <a:cxnLst>
                <a:cxn ang="T10">
                  <a:pos x="T0" y="T1"/>
                </a:cxn>
                <a:cxn ang="T11">
                  <a:pos x="T2" y="T3"/>
                </a:cxn>
                <a:cxn ang="T12">
                  <a:pos x="T4" y="T5"/>
                </a:cxn>
                <a:cxn ang="T13">
                  <a:pos x="T6" y="T7"/>
                </a:cxn>
                <a:cxn ang="T14">
                  <a:pos x="T8" y="T9"/>
                </a:cxn>
              </a:cxnLst>
              <a:rect l="T15" t="T16" r="T17" b="T18"/>
              <a:pathLst>
                <a:path w="72" h="18">
                  <a:moveTo>
                    <a:pt x="0" y="17"/>
                  </a:moveTo>
                  <a:lnTo>
                    <a:pt x="53" y="17"/>
                  </a:lnTo>
                  <a:lnTo>
                    <a:pt x="71" y="0"/>
                  </a:lnTo>
                  <a:lnTo>
                    <a:pt x="18" y="0"/>
                  </a:lnTo>
                  <a:lnTo>
                    <a:pt x="0" y="17"/>
                  </a:lnTo>
                </a:path>
              </a:pathLst>
            </a:custGeom>
            <a:solidFill>
              <a:srgbClr val="A2C1F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399" name="Freeform 94"/>
            <p:cNvSpPr>
              <a:spLocks noChangeAspect="1"/>
            </p:cNvSpPr>
            <p:nvPr/>
          </p:nvSpPr>
          <p:spPr bwMode="auto">
            <a:xfrm>
              <a:off x="3679" y="2642"/>
              <a:ext cx="124" cy="96"/>
            </a:xfrm>
            <a:custGeom>
              <a:avLst/>
              <a:gdLst>
                <a:gd name="T0" fmla="*/ 0 w 32"/>
                <a:gd name="T1" fmla="*/ 2147483646 h 28"/>
                <a:gd name="T2" fmla="*/ 2147483646 w 32"/>
                <a:gd name="T3" fmla="*/ 2147483646 h 28"/>
                <a:gd name="T4" fmla="*/ 2147483646 w 32"/>
                <a:gd name="T5" fmla="*/ 0 h 28"/>
                <a:gd name="T6" fmla="*/ 2147483646 w 32"/>
                <a:gd name="T7" fmla="*/ 0 h 28"/>
                <a:gd name="T8" fmla="*/ 0 w 32"/>
                <a:gd name="T9" fmla="*/ 2147483646 h 28"/>
                <a:gd name="T10" fmla="*/ 0 60000 65536"/>
                <a:gd name="T11" fmla="*/ 0 60000 65536"/>
                <a:gd name="T12" fmla="*/ 0 60000 65536"/>
                <a:gd name="T13" fmla="*/ 0 60000 65536"/>
                <a:gd name="T14" fmla="*/ 0 60000 65536"/>
                <a:gd name="T15" fmla="*/ 0 w 32"/>
                <a:gd name="T16" fmla="*/ 0 h 28"/>
                <a:gd name="T17" fmla="*/ 32 w 32"/>
                <a:gd name="T18" fmla="*/ 28 h 28"/>
              </a:gdLst>
              <a:ahLst/>
              <a:cxnLst>
                <a:cxn ang="T10">
                  <a:pos x="T0" y="T1"/>
                </a:cxn>
                <a:cxn ang="T11">
                  <a:pos x="T2" y="T3"/>
                </a:cxn>
                <a:cxn ang="T12">
                  <a:pos x="T4" y="T5"/>
                </a:cxn>
                <a:cxn ang="T13">
                  <a:pos x="T6" y="T7"/>
                </a:cxn>
                <a:cxn ang="T14">
                  <a:pos x="T8" y="T9"/>
                </a:cxn>
              </a:cxnLst>
              <a:rect l="T15" t="T16" r="T17" b="T18"/>
              <a:pathLst>
                <a:path w="32" h="28">
                  <a:moveTo>
                    <a:pt x="0" y="27"/>
                  </a:moveTo>
                  <a:lnTo>
                    <a:pt x="13" y="18"/>
                  </a:lnTo>
                  <a:lnTo>
                    <a:pt x="31" y="0"/>
                  </a:lnTo>
                  <a:lnTo>
                    <a:pt x="27" y="0"/>
                  </a:lnTo>
                  <a:lnTo>
                    <a:pt x="0" y="27"/>
                  </a:lnTo>
                </a:path>
              </a:pathLst>
            </a:custGeom>
            <a:solidFill>
              <a:srgbClr val="C1CE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400" name="Freeform 95"/>
            <p:cNvSpPr>
              <a:spLocks noChangeAspect="1"/>
            </p:cNvSpPr>
            <p:nvPr/>
          </p:nvSpPr>
          <p:spPr bwMode="auto">
            <a:xfrm>
              <a:off x="3943" y="2642"/>
              <a:ext cx="124" cy="96"/>
            </a:xfrm>
            <a:custGeom>
              <a:avLst/>
              <a:gdLst>
                <a:gd name="T0" fmla="*/ 2147483646 w 32"/>
                <a:gd name="T1" fmla="*/ 2147483646 h 28"/>
                <a:gd name="T2" fmla="*/ 0 w 32"/>
                <a:gd name="T3" fmla="*/ 2147483646 h 28"/>
                <a:gd name="T4" fmla="*/ 2147483646 w 32"/>
                <a:gd name="T5" fmla="*/ 0 h 28"/>
                <a:gd name="T6" fmla="*/ 2147483646 w 32"/>
                <a:gd name="T7" fmla="*/ 0 h 28"/>
                <a:gd name="T8" fmla="*/ 2147483646 w 32"/>
                <a:gd name="T9" fmla="*/ 2147483646 h 28"/>
                <a:gd name="T10" fmla="*/ 0 60000 65536"/>
                <a:gd name="T11" fmla="*/ 0 60000 65536"/>
                <a:gd name="T12" fmla="*/ 0 60000 65536"/>
                <a:gd name="T13" fmla="*/ 0 60000 65536"/>
                <a:gd name="T14" fmla="*/ 0 60000 65536"/>
                <a:gd name="T15" fmla="*/ 0 w 32"/>
                <a:gd name="T16" fmla="*/ 0 h 28"/>
                <a:gd name="T17" fmla="*/ 32 w 32"/>
                <a:gd name="T18" fmla="*/ 28 h 28"/>
              </a:gdLst>
              <a:ahLst/>
              <a:cxnLst>
                <a:cxn ang="T10">
                  <a:pos x="T0" y="T1"/>
                </a:cxn>
                <a:cxn ang="T11">
                  <a:pos x="T2" y="T3"/>
                </a:cxn>
                <a:cxn ang="T12">
                  <a:pos x="T4" y="T5"/>
                </a:cxn>
                <a:cxn ang="T13">
                  <a:pos x="T6" y="T7"/>
                </a:cxn>
                <a:cxn ang="T14">
                  <a:pos x="T8" y="T9"/>
                </a:cxn>
              </a:cxnLst>
              <a:rect l="T15" t="T16" r="T17" b="T18"/>
              <a:pathLst>
                <a:path w="32" h="28">
                  <a:moveTo>
                    <a:pt x="4" y="27"/>
                  </a:moveTo>
                  <a:lnTo>
                    <a:pt x="0" y="18"/>
                  </a:lnTo>
                  <a:lnTo>
                    <a:pt x="18" y="0"/>
                  </a:lnTo>
                  <a:lnTo>
                    <a:pt x="31" y="0"/>
                  </a:lnTo>
                  <a:lnTo>
                    <a:pt x="4" y="27"/>
                  </a:lnTo>
                </a:path>
              </a:pathLst>
            </a:custGeom>
            <a:solidFill>
              <a:srgbClr val="3365F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401" name="Freeform 96"/>
            <p:cNvSpPr>
              <a:spLocks noChangeAspect="1"/>
            </p:cNvSpPr>
            <p:nvPr/>
          </p:nvSpPr>
          <p:spPr bwMode="auto">
            <a:xfrm>
              <a:off x="3679" y="2700"/>
              <a:ext cx="283" cy="58"/>
            </a:xfrm>
            <a:custGeom>
              <a:avLst/>
              <a:gdLst>
                <a:gd name="T0" fmla="*/ 0 w 73"/>
                <a:gd name="T1" fmla="*/ 2147483646 h 17"/>
                <a:gd name="T2" fmla="*/ 2147483646 w 73"/>
                <a:gd name="T3" fmla="*/ 0 h 17"/>
                <a:gd name="T4" fmla="*/ 2147483646 w 73"/>
                <a:gd name="T5" fmla="*/ 0 h 17"/>
                <a:gd name="T6" fmla="*/ 2147483646 w 73"/>
                <a:gd name="T7" fmla="*/ 2147483646 h 17"/>
                <a:gd name="T8" fmla="*/ 0 w 73"/>
                <a:gd name="T9" fmla="*/ 2147483646 h 17"/>
                <a:gd name="T10" fmla="*/ 0 60000 65536"/>
                <a:gd name="T11" fmla="*/ 0 60000 65536"/>
                <a:gd name="T12" fmla="*/ 0 60000 65536"/>
                <a:gd name="T13" fmla="*/ 0 60000 65536"/>
                <a:gd name="T14" fmla="*/ 0 60000 65536"/>
                <a:gd name="T15" fmla="*/ 0 w 73"/>
                <a:gd name="T16" fmla="*/ 0 h 17"/>
                <a:gd name="T17" fmla="*/ 73 w 73"/>
                <a:gd name="T18" fmla="*/ 17 h 17"/>
              </a:gdLst>
              <a:ahLst/>
              <a:cxnLst>
                <a:cxn ang="T10">
                  <a:pos x="T0" y="T1"/>
                </a:cxn>
                <a:cxn ang="T11">
                  <a:pos x="T2" y="T3"/>
                </a:cxn>
                <a:cxn ang="T12">
                  <a:pos x="T4" y="T5"/>
                </a:cxn>
                <a:cxn ang="T13">
                  <a:pos x="T6" y="T7"/>
                </a:cxn>
                <a:cxn ang="T14">
                  <a:pos x="T8" y="T9"/>
                </a:cxn>
              </a:cxnLst>
              <a:rect l="T15" t="T16" r="T17" b="T18"/>
              <a:pathLst>
                <a:path w="73" h="17">
                  <a:moveTo>
                    <a:pt x="0" y="16"/>
                  </a:moveTo>
                  <a:lnTo>
                    <a:pt x="14" y="0"/>
                  </a:lnTo>
                  <a:lnTo>
                    <a:pt x="68" y="0"/>
                  </a:lnTo>
                  <a:lnTo>
                    <a:pt x="72" y="16"/>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402" name="Freeform 97"/>
            <p:cNvSpPr>
              <a:spLocks noChangeAspect="1"/>
            </p:cNvSpPr>
            <p:nvPr/>
          </p:nvSpPr>
          <p:spPr bwMode="auto">
            <a:xfrm>
              <a:off x="4036" y="3161"/>
              <a:ext cx="281" cy="251"/>
            </a:xfrm>
            <a:custGeom>
              <a:avLst/>
              <a:gdLst>
                <a:gd name="T0" fmla="*/ 2147483646 w 72"/>
                <a:gd name="T1" fmla="*/ 0 h 73"/>
                <a:gd name="T2" fmla="*/ 0 w 72"/>
                <a:gd name="T3" fmla="*/ 2147483646 h 73"/>
                <a:gd name="T4" fmla="*/ 2147483646 w 72"/>
                <a:gd name="T5" fmla="*/ 2147483646 h 73"/>
                <a:gd name="T6" fmla="*/ 2147483646 w 72"/>
                <a:gd name="T7" fmla="*/ 0 h 73"/>
                <a:gd name="T8" fmla="*/ 0 60000 65536"/>
                <a:gd name="T9" fmla="*/ 0 60000 65536"/>
                <a:gd name="T10" fmla="*/ 0 60000 65536"/>
                <a:gd name="T11" fmla="*/ 0 60000 65536"/>
                <a:gd name="T12" fmla="*/ 0 w 72"/>
                <a:gd name="T13" fmla="*/ 0 h 73"/>
                <a:gd name="T14" fmla="*/ 72 w 72"/>
                <a:gd name="T15" fmla="*/ 73 h 73"/>
              </a:gdLst>
              <a:ahLst/>
              <a:cxnLst>
                <a:cxn ang="T8">
                  <a:pos x="T0" y="T1"/>
                </a:cxn>
                <a:cxn ang="T9">
                  <a:pos x="T2" y="T3"/>
                </a:cxn>
                <a:cxn ang="T10">
                  <a:pos x="T4" y="T5"/>
                </a:cxn>
                <a:cxn ang="T11">
                  <a:pos x="T6" y="T7"/>
                </a:cxn>
              </a:cxnLst>
              <a:rect l="T12" t="T13" r="T14" b="T15"/>
              <a:pathLst>
                <a:path w="72" h="73">
                  <a:moveTo>
                    <a:pt x="71" y="0"/>
                  </a:moveTo>
                  <a:lnTo>
                    <a:pt x="0" y="72"/>
                  </a:lnTo>
                  <a:lnTo>
                    <a:pt x="71" y="72"/>
                  </a:lnTo>
                  <a:lnTo>
                    <a:pt x="71" y="0"/>
                  </a:lnTo>
                </a:path>
              </a:pathLst>
            </a:custGeom>
            <a:solidFill>
              <a:schemeClr val="accent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403" name="Freeform 98"/>
            <p:cNvSpPr>
              <a:spLocks noChangeAspect="1"/>
            </p:cNvSpPr>
            <p:nvPr/>
          </p:nvSpPr>
          <p:spPr bwMode="auto">
            <a:xfrm>
              <a:off x="4036" y="3161"/>
              <a:ext cx="281" cy="251"/>
            </a:xfrm>
            <a:custGeom>
              <a:avLst/>
              <a:gdLst>
                <a:gd name="T0" fmla="*/ 0 w 72"/>
                <a:gd name="T1" fmla="*/ 2147483646 h 73"/>
                <a:gd name="T2" fmla="*/ 2147483646 w 72"/>
                <a:gd name="T3" fmla="*/ 0 h 73"/>
                <a:gd name="T4" fmla="*/ 0 w 72"/>
                <a:gd name="T5" fmla="*/ 0 h 73"/>
                <a:gd name="T6" fmla="*/ 0 w 72"/>
                <a:gd name="T7" fmla="*/ 2147483646 h 73"/>
                <a:gd name="T8" fmla="*/ 0 60000 65536"/>
                <a:gd name="T9" fmla="*/ 0 60000 65536"/>
                <a:gd name="T10" fmla="*/ 0 60000 65536"/>
                <a:gd name="T11" fmla="*/ 0 60000 65536"/>
                <a:gd name="T12" fmla="*/ 0 w 72"/>
                <a:gd name="T13" fmla="*/ 0 h 73"/>
                <a:gd name="T14" fmla="*/ 72 w 72"/>
                <a:gd name="T15" fmla="*/ 73 h 73"/>
              </a:gdLst>
              <a:ahLst/>
              <a:cxnLst>
                <a:cxn ang="T8">
                  <a:pos x="T0" y="T1"/>
                </a:cxn>
                <a:cxn ang="T9">
                  <a:pos x="T2" y="T3"/>
                </a:cxn>
                <a:cxn ang="T10">
                  <a:pos x="T4" y="T5"/>
                </a:cxn>
                <a:cxn ang="T11">
                  <a:pos x="T6" y="T7"/>
                </a:cxn>
              </a:cxnLst>
              <a:rect l="T12" t="T13" r="T14" b="T15"/>
              <a:pathLst>
                <a:path w="72" h="73">
                  <a:moveTo>
                    <a:pt x="0" y="72"/>
                  </a:moveTo>
                  <a:lnTo>
                    <a:pt x="71" y="0"/>
                  </a:lnTo>
                  <a:lnTo>
                    <a:pt x="0" y="0"/>
                  </a:lnTo>
                  <a:lnTo>
                    <a:pt x="0" y="72"/>
                  </a:lnTo>
                </a:path>
              </a:pathLst>
            </a:custGeom>
            <a:solidFill>
              <a:srgbClr val="A2C1F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404" name="Rectangle 99"/>
            <p:cNvSpPr>
              <a:spLocks noChangeAspect="1" noChangeArrowheads="1"/>
            </p:cNvSpPr>
            <p:nvPr/>
          </p:nvSpPr>
          <p:spPr bwMode="auto">
            <a:xfrm>
              <a:off x="4064" y="3193"/>
              <a:ext cx="214" cy="185"/>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gn="l">
                <a:spcBef>
                  <a:spcPct val="20000"/>
                </a:spcBef>
                <a:buClr>
                  <a:srgbClr val="F48B00"/>
                </a:buClr>
                <a:buSzTx/>
                <a:buFontTx/>
                <a:buNone/>
              </a:pPr>
              <a:endParaRPr lang="en-AU" altLang="en-US" sz="2800">
                <a:solidFill>
                  <a:prstClr val="white"/>
                </a:solidFill>
                <a:latin typeface="Arial" pitchFamily="34" charset="0"/>
              </a:endParaRPr>
            </a:p>
          </p:txBody>
        </p:sp>
        <p:sp>
          <p:nvSpPr>
            <p:cNvPr id="97405" name="Freeform 100"/>
            <p:cNvSpPr>
              <a:spLocks noChangeAspect="1"/>
            </p:cNvSpPr>
            <p:nvPr/>
          </p:nvSpPr>
          <p:spPr bwMode="auto">
            <a:xfrm>
              <a:off x="3748" y="3161"/>
              <a:ext cx="284" cy="251"/>
            </a:xfrm>
            <a:custGeom>
              <a:avLst/>
              <a:gdLst>
                <a:gd name="T0" fmla="*/ 2147483646 w 73"/>
                <a:gd name="T1" fmla="*/ 0 h 73"/>
                <a:gd name="T2" fmla="*/ 0 w 73"/>
                <a:gd name="T3" fmla="*/ 2147483646 h 73"/>
                <a:gd name="T4" fmla="*/ 2147483646 w 73"/>
                <a:gd name="T5" fmla="*/ 2147483646 h 73"/>
                <a:gd name="T6" fmla="*/ 2147483646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0" y="72"/>
                  </a:lnTo>
                  <a:lnTo>
                    <a:pt x="72" y="72"/>
                  </a:lnTo>
                  <a:lnTo>
                    <a:pt x="72" y="0"/>
                  </a:lnTo>
                </a:path>
              </a:pathLst>
            </a:custGeom>
            <a:solidFill>
              <a:schemeClr val="accent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406" name="Freeform 101"/>
            <p:cNvSpPr>
              <a:spLocks noChangeAspect="1"/>
            </p:cNvSpPr>
            <p:nvPr/>
          </p:nvSpPr>
          <p:spPr bwMode="auto">
            <a:xfrm>
              <a:off x="3748" y="3161"/>
              <a:ext cx="284" cy="251"/>
            </a:xfrm>
            <a:custGeom>
              <a:avLst/>
              <a:gdLst>
                <a:gd name="T0" fmla="*/ 0 w 73"/>
                <a:gd name="T1" fmla="*/ 2147483646 h 73"/>
                <a:gd name="T2" fmla="*/ 2147483646 w 73"/>
                <a:gd name="T3" fmla="*/ 0 h 73"/>
                <a:gd name="T4" fmla="*/ 0 w 73"/>
                <a:gd name="T5" fmla="*/ 0 h 73"/>
                <a:gd name="T6" fmla="*/ 0 w 73"/>
                <a:gd name="T7" fmla="*/ 2147483646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0" y="72"/>
                  </a:moveTo>
                  <a:lnTo>
                    <a:pt x="72" y="0"/>
                  </a:lnTo>
                  <a:lnTo>
                    <a:pt x="0" y="0"/>
                  </a:lnTo>
                  <a:lnTo>
                    <a:pt x="0" y="72"/>
                  </a:lnTo>
                </a:path>
              </a:pathLst>
            </a:custGeom>
            <a:solidFill>
              <a:srgbClr val="A2C1F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407" name="Rectangle 102"/>
            <p:cNvSpPr>
              <a:spLocks noChangeAspect="1" noChangeArrowheads="1"/>
            </p:cNvSpPr>
            <p:nvPr/>
          </p:nvSpPr>
          <p:spPr bwMode="auto">
            <a:xfrm>
              <a:off x="3784" y="3193"/>
              <a:ext cx="209" cy="185"/>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gn="l">
                <a:spcBef>
                  <a:spcPct val="20000"/>
                </a:spcBef>
                <a:buClr>
                  <a:srgbClr val="F48B00"/>
                </a:buClr>
                <a:buSzTx/>
                <a:buFontTx/>
                <a:buNone/>
              </a:pPr>
              <a:endParaRPr lang="en-AU" altLang="en-US" sz="2800">
                <a:solidFill>
                  <a:prstClr val="white"/>
                </a:solidFill>
                <a:latin typeface="Arial" pitchFamily="34" charset="0"/>
              </a:endParaRPr>
            </a:p>
          </p:txBody>
        </p:sp>
        <p:sp>
          <p:nvSpPr>
            <p:cNvPr id="97408" name="Freeform 103"/>
            <p:cNvSpPr>
              <a:spLocks noChangeAspect="1"/>
            </p:cNvSpPr>
            <p:nvPr/>
          </p:nvSpPr>
          <p:spPr bwMode="auto">
            <a:xfrm>
              <a:off x="3468" y="3161"/>
              <a:ext cx="285" cy="251"/>
            </a:xfrm>
            <a:custGeom>
              <a:avLst/>
              <a:gdLst>
                <a:gd name="T0" fmla="*/ 2147483646 w 73"/>
                <a:gd name="T1" fmla="*/ 0 h 73"/>
                <a:gd name="T2" fmla="*/ 0 w 73"/>
                <a:gd name="T3" fmla="*/ 2147483646 h 73"/>
                <a:gd name="T4" fmla="*/ 2147483646 w 73"/>
                <a:gd name="T5" fmla="*/ 2147483646 h 73"/>
                <a:gd name="T6" fmla="*/ 2147483646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0" y="72"/>
                  </a:lnTo>
                  <a:lnTo>
                    <a:pt x="72" y="72"/>
                  </a:lnTo>
                  <a:lnTo>
                    <a:pt x="72" y="0"/>
                  </a:lnTo>
                </a:path>
              </a:pathLst>
            </a:custGeom>
            <a:solidFill>
              <a:schemeClr val="accent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409" name="Freeform 104"/>
            <p:cNvSpPr>
              <a:spLocks noChangeAspect="1"/>
            </p:cNvSpPr>
            <p:nvPr/>
          </p:nvSpPr>
          <p:spPr bwMode="auto">
            <a:xfrm>
              <a:off x="3468" y="3161"/>
              <a:ext cx="285" cy="251"/>
            </a:xfrm>
            <a:custGeom>
              <a:avLst/>
              <a:gdLst>
                <a:gd name="T0" fmla="*/ 0 w 73"/>
                <a:gd name="T1" fmla="*/ 2147483646 h 73"/>
                <a:gd name="T2" fmla="*/ 2147483646 w 73"/>
                <a:gd name="T3" fmla="*/ 0 h 73"/>
                <a:gd name="T4" fmla="*/ 0 w 73"/>
                <a:gd name="T5" fmla="*/ 0 h 73"/>
                <a:gd name="T6" fmla="*/ 0 w 73"/>
                <a:gd name="T7" fmla="*/ 2147483646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0" y="72"/>
                  </a:moveTo>
                  <a:lnTo>
                    <a:pt x="72" y="0"/>
                  </a:lnTo>
                  <a:lnTo>
                    <a:pt x="0" y="0"/>
                  </a:lnTo>
                  <a:lnTo>
                    <a:pt x="0" y="72"/>
                  </a:lnTo>
                </a:path>
              </a:pathLst>
            </a:custGeom>
            <a:solidFill>
              <a:srgbClr val="A2C1F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410" name="Rectangle 105"/>
            <p:cNvSpPr>
              <a:spLocks noChangeAspect="1" noChangeArrowheads="1"/>
            </p:cNvSpPr>
            <p:nvPr/>
          </p:nvSpPr>
          <p:spPr bwMode="auto">
            <a:xfrm>
              <a:off x="3499" y="3193"/>
              <a:ext cx="214" cy="185"/>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gn="l">
                <a:spcBef>
                  <a:spcPct val="20000"/>
                </a:spcBef>
                <a:buClr>
                  <a:srgbClr val="F48B00"/>
                </a:buClr>
                <a:buSzTx/>
                <a:buFontTx/>
                <a:buNone/>
              </a:pPr>
              <a:endParaRPr lang="en-AU" altLang="en-US" sz="2800">
                <a:solidFill>
                  <a:prstClr val="white"/>
                </a:solidFill>
                <a:latin typeface="Arial" pitchFamily="34" charset="0"/>
              </a:endParaRPr>
            </a:p>
          </p:txBody>
        </p:sp>
        <p:sp>
          <p:nvSpPr>
            <p:cNvPr id="97411" name="Freeform 106"/>
            <p:cNvSpPr>
              <a:spLocks noChangeAspect="1"/>
            </p:cNvSpPr>
            <p:nvPr/>
          </p:nvSpPr>
          <p:spPr bwMode="auto">
            <a:xfrm>
              <a:off x="4029" y="2915"/>
              <a:ext cx="283" cy="246"/>
            </a:xfrm>
            <a:custGeom>
              <a:avLst/>
              <a:gdLst>
                <a:gd name="T0" fmla="*/ 2147483646 w 73"/>
                <a:gd name="T1" fmla="*/ 0 h 72"/>
                <a:gd name="T2" fmla="*/ 0 w 73"/>
                <a:gd name="T3" fmla="*/ 2147483646 h 72"/>
                <a:gd name="T4" fmla="*/ 2147483646 w 73"/>
                <a:gd name="T5" fmla="*/ 2147483646 h 72"/>
                <a:gd name="T6" fmla="*/ 2147483646 w 73"/>
                <a:gd name="T7" fmla="*/ 0 h 72"/>
                <a:gd name="T8" fmla="*/ 0 60000 65536"/>
                <a:gd name="T9" fmla="*/ 0 60000 65536"/>
                <a:gd name="T10" fmla="*/ 0 60000 65536"/>
                <a:gd name="T11" fmla="*/ 0 60000 65536"/>
                <a:gd name="T12" fmla="*/ 0 w 73"/>
                <a:gd name="T13" fmla="*/ 0 h 72"/>
                <a:gd name="T14" fmla="*/ 73 w 73"/>
                <a:gd name="T15" fmla="*/ 72 h 72"/>
              </a:gdLst>
              <a:ahLst/>
              <a:cxnLst>
                <a:cxn ang="T8">
                  <a:pos x="T0" y="T1"/>
                </a:cxn>
                <a:cxn ang="T9">
                  <a:pos x="T2" y="T3"/>
                </a:cxn>
                <a:cxn ang="T10">
                  <a:pos x="T4" y="T5"/>
                </a:cxn>
                <a:cxn ang="T11">
                  <a:pos x="T6" y="T7"/>
                </a:cxn>
              </a:cxnLst>
              <a:rect l="T12" t="T13" r="T14" b="T15"/>
              <a:pathLst>
                <a:path w="73" h="72">
                  <a:moveTo>
                    <a:pt x="72" y="0"/>
                  </a:moveTo>
                  <a:lnTo>
                    <a:pt x="0" y="71"/>
                  </a:lnTo>
                  <a:lnTo>
                    <a:pt x="72" y="71"/>
                  </a:lnTo>
                  <a:lnTo>
                    <a:pt x="72" y="0"/>
                  </a:lnTo>
                </a:path>
              </a:pathLst>
            </a:custGeom>
            <a:solidFill>
              <a:schemeClr val="accent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412" name="Freeform 107"/>
            <p:cNvSpPr>
              <a:spLocks noChangeAspect="1"/>
            </p:cNvSpPr>
            <p:nvPr/>
          </p:nvSpPr>
          <p:spPr bwMode="auto">
            <a:xfrm>
              <a:off x="4029" y="2915"/>
              <a:ext cx="283" cy="246"/>
            </a:xfrm>
            <a:custGeom>
              <a:avLst/>
              <a:gdLst>
                <a:gd name="T0" fmla="*/ 0 w 73"/>
                <a:gd name="T1" fmla="*/ 2147483646 h 72"/>
                <a:gd name="T2" fmla="*/ 2147483646 w 73"/>
                <a:gd name="T3" fmla="*/ 0 h 72"/>
                <a:gd name="T4" fmla="*/ 0 w 73"/>
                <a:gd name="T5" fmla="*/ 0 h 72"/>
                <a:gd name="T6" fmla="*/ 0 w 73"/>
                <a:gd name="T7" fmla="*/ 2147483646 h 72"/>
                <a:gd name="T8" fmla="*/ 0 60000 65536"/>
                <a:gd name="T9" fmla="*/ 0 60000 65536"/>
                <a:gd name="T10" fmla="*/ 0 60000 65536"/>
                <a:gd name="T11" fmla="*/ 0 60000 65536"/>
                <a:gd name="T12" fmla="*/ 0 w 73"/>
                <a:gd name="T13" fmla="*/ 0 h 72"/>
                <a:gd name="T14" fmla="*/ 73 w 73"/>
                <a:gd name="T15" fmla="*/ 72 h 72"/>
              </a:gdLst>
              <a:ahLst/>
              <a:cxnLst>
                <a:cxn ang="T8">
                  <a:pos x="T0" y="T1"/>
                </a:cxn>
                <a:cxn ang="T9">
                  <a:pos x="T2" y="T3"/>
                </a:cxn>
                <a:cxn ang="T10">
                  <a:pos x="T4" y="T5"/>
                </a:cxn>
                <a:cxn ang="T11">
                  <a:pos x="T6" y="T7"/>
                </a:cxn>
              </a:cxnLst>
              <a:rect l="T12" t="T13" r="T14" b="T15"/>
              <a:pathLst>
                <a:path w="73" h="72">
                  <a:moveTo>
                    <a:pt x="0" y="71"/>
                  </a:moveTo>
                  <a:lnTo>
                    <a:pt x="72" y="0"/>
                  </a:lnTo>
                  <a:lnTo>
                    <a:pt x="0" y="0"/>
                  </a:lnTo>
                  <a:lnTo>
                    <a:pt x="0" y="71"/>
                  </a:lnTo>
                </a:path>
              </a:pathLst>
            </a:custGeom>
            <a:solidFill>
              <a:srgbClr val="A2C1F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413" name="Rectangle 108"/>
            <p:cNvSpPr>
              <a:spLocks noChangeAspect="1" noChangeArrowheads="1"/>
            </p:cNvSpPr>
            <p:nvPr/>
          </p:nvSpPr>
          <p:spPr bwMode="auto">
            <a:xfrm>
              <a:off x="4064" y="2946"/>
              <a:ext cx="207" cy="181"/>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gn="l">
                <a:spcBef>
                  <a:spcPct val="20000"/>
                </a:spcBef>
                <a:buClr>
                  <a:srgbClr val="F48B00"/>
                </a:buClr>
                <a:buSzTx/>
                <a:buFontTx/>
                <a:buNone/>
              </a:pPr>
              <a:endParaRPr lang="en-AU" altLang="en-US" sz="2800">
                <a:solidFill>
                  <a:prstClr val="white"/>
                </a:solidFill>
                <a:latin typeface="Arial" pitchFamily="34" charset="0"/>
              </a:endParaRPr>
            </a:p>
          </p:txBody>
        </p:sp>
        <p:sp>
          <p:nvSpPr>
            <p:cNvPr id="97414" name="Freeform 109"/>
            <p:cNvSpPr>
              <a:spLocks noChangeAspect="1"/>
            </p:cNvSpPr>
            <p:nvPr/>
          </p:nvSpPr>
          <p:spPr bwMode="auto">
            <a:xfrm>
              <a:off x="3748" y="2915"/>
              <a:ext cx="284" cy="246"/>
            </a:xfrm>
            <a:custGeom>
              <a:avLst/>
              <a:gdLst>
                <a:gd name="T0" fmla="*/ 2147483646 w 73"/>
                <a:gd name="T1" fmla="*/ 0 h 72"/>
                <a:gd name="T2" fmla="*/ 0 w 73"/>
                <a:gd name="T3" fmla="*/ 2147483646 h 72"/>
                <a:gd name="T4" fmla="*/ 2147483646 w 73"/>
                <a:gd name="T5" fmla="*/ 2147483646 h 72"/>
                <a:gd name="T6" fmla="*/ 2147483646 w 73"/>
                <a:gd name="T7" fmla="*/ 0 h 72"/>
                <a:gd name="T8" fmla="*/ 0 60000 65536"/>
                <a:gd name="T9" fmla="*/ 0 60000 65536"/>
                <a:gd name="T10" fmla="*/ 0 60000 65536"/>
                <a:gd name="T11" fmla="*/ 0 60000 65536"/>
                <a:gd name="T12" fmla="*/ 0 w 73"/>
                <a:gd name="T13" fmla="*/ 0 h 72"/>
                <a:gd name="T14" fmla="*/ 73 w 73"/>
                <a:gd name="T15" fmla="*/ 72 h 72"/>
              </a:gdLst>
              <a:ahLst/>
              <a:cxnLst>
                <a:cxn ang="T8">
                  <a:pos x="T0" y="T1"/>
                </a:cxn>
                <a:cxn ang="T9">
                  <a:pos x="T2" y="T3"/>
                </a:cxn>
                <a:cxn ang="T10">
                  <a:pos x="T4" y="T5"/>
                </a:cxn>
                <a:cxn ang="T11">
                  <a:pos x="T6" y="T7"/>
                </a:cxn>
              </a:cxnLst>
              <a:rect l="T12" t="T13" r="T14" b="T15"/>
              <a:pathLst>
                <a:path w="73" h="72">
                  <a:moveTo>
                    <a:pt x="72" y="0"/>
                  </a:moveTo>
                  <a:lnTo>
                    <a:pt x="0" y="71"/>
                  </a:lnTo>
                  <a:lnTo>
                    <a:pt x="72" y="71"/>
                  </a:lnTo>
                  <a:lnTo>
                    <a:pt x="72" y="0"/>
                  </a:lnTo>
                </a:path>
              </a:pathLst>
            </a:custGeom>
            <a:solidFill>
              <a:schemeClr val="accent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415" name="Freeform 110"/>
            <p:cNvSpPr>
              <a:spLocks noChangeAspect="1"/>
            </p:cNvSpPr>
            <p:nvPr/>
          </p:nvSpPr>
          <p:spPr bwMode="auto">
            <a:xfrm>
              <a:off x="3748" y="2915"/>
              <a:ext cx="284" cy="246"/>
            </a:xfrm>
            <a:custGeom>
              <a:avLst/>
              <a:gdLst>
                <a:gd name="T0" fmla="*/ 0 w 73"/>
                <a:gd name="T1" fmla="*/ 2147483646 h 72"/>
                <a:gd name="T2" fmla="*/ 2147483646 w 73"/>
                <a:gd name="T3" fmla="*/ 0 h 72"/>
                <a:gd name="T4" fmla="*/ 0 w 73"/>
                <a:gd name="T5" fmla="*/ 0 h 72"/>
                <a:gd name="T6" fmla="*/ 0 w 73"/>
                <a:gd name="T7" fmla="*/ 2147483646 h 72"/>
                <a:gd name="T8" fmla="*/ 0 60000 65536"/>
                <a:gd name="T9" fmla="*/ 0 60000 65536"/>
                <a:gd name="T10" fmla="*/ 0 60000 65536"/>
                <a:gd name="T11" fmla="*/ 0 60000 65536"/>
                <a:gd name="T12" fmla="*/ 0 w 73"/>
                <a:gd name="T13" fmla="*/ 0 h 72"/>
                <a:gd name="T14" fmla="*/ 73 w 73"/>
                <a:gd name="T15" fmla="*/ 72 h 72"/>
              </a:gdLst>
              <a:ahLst/>
              <a:cxnLst>
                <a:cxn ang="T8">
                  <a:pos x="T0" y="T1"/>
                </a:cxn>
                <a:cxn ang="T9">
                  <a:pos x="T2" y="T3"/>
                </a:cxn>
                <a:cxn ang="T10">
                  <a:pos x="T4" y="T5"/>
                </a:cxn>
                <a:cxn ang="T11">
                  <a:pos x="T6" y="T7"/>
                </a:cxn>
              </a:cxnLst>
              <a:rect l="T12" t="T13" r="T14" b="T15"/>
              <a:pathLst>
                <a:path w="73" h="72">
                  <a:moveTo>
                    <a:pt x="0" y="71"/>
                  </a:moveTo>
                  <a:lnTo>
                    <a:pt x="72" y="0"/>
                  </a:lnTo>
                  <a:lnTo>
                    <a:pt x="0" y="0"/>
                  </a:lnTo>
                  <a:lnTo>
                    <a:pt x="0" y="71"/>
                  </a:lnTo>
                </a:path>
              </a:pathLst>
            </a:custGeom>
            <a:solidFill>
              <a:srgbClr val="A2C1F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416" name="Rectangle 111"/>
            <p:cNvSpPr>
              <a:spLocks noChangeAspect="1" noChangeArrowheads="1"/>
            </p:cNvSpPr>
            <p:nvPr/>
          </p:nvSpPr>
          <p:spPr bwMode="auto">
            <a:xfrm>
              <a:off x="3784" y="2946"/>
              <a:ext cx="209" cy="181"/>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gn="l">
                <a:spcBef>
                  <a:spcPct val="20000"/>
                </a:spcBef>
                <a:buClr>
                  <a:srgbClr val="F48B00"/>
                </a:buClr>
                <a:buSzTx/>
                <a:buFontTx/>
                <a:buNone/>
              </a:pPr>
              <a:endParaRPr lang="en-AU" altLang="en-US" sz="2800">
                <a:solidFill>
                  <a:prstClr val="white"/>
                </a:solidFill>
                <a:latin typeface="Arial" pitchFamily="34" charset="0"/>
              </a:endParaRPr>
            </a:p>
          </p:txBody>
        </p:sp>
        <p:sp>
          <p:nvSpPr>
            <p:cNvPr id="97417" name="Freeform 112"/>
            <p:cNvSpPr>
              <a:spLocks noChangeAspect="1"/>
            </p:cNvSpPr>
            <p:nvPr/>
          </p:nvSpPr>
          <p:spPr bwMode="auto">
            <a:xfrm>
              <a:off x="3468" y="2915"/>
              <a:ext cx="285" cy="246"/>
            </a:xfrm>
            <a:custGeom>
              <a:avLst/>
              <a:gdLst>
                <a:gd name="T0" fmla="*/ 2147483646 w 73"/>
                <a:gd name="T1" fmla="*/ 0 h 72"/>
                <a:gd name="T2" fmla="*/ 0 w 73"/>
                <a:gd name="T3" fmla="*/ 2147483646 h 72"/>
                <a:gd name="T4" fmla="*/ 2147483646 w 73"/>
                <a:gd name="T5" fmla="*/ 2147483646 h 72"/>
                <a:gd name="T6" fmla="*/ 2147483646 w 73"/>
                <a:gd name="T7" fmla="*/ 0 h 72"/>
                <a:gd name="T8" fmla="*/ 0 60000 65536"/>
                <a:gd name="T9" fmla="*/ 0 60000 65536"/>
                <a:gd name="T10" fmla="*/ 0 60000 65536"/>
                <a:gd name="T11" fmla="*/ 0 60000 65536"/>
                <a:gd name="T12" fmla="*/ 0 w 73"/>
                <a:gd name="T13" fmla="*/ 0 h 72"/>
                <a:gd name="T14" fmla="*/ 73 w 73"/>
                <a:gd name="T15" fmla="*/ 72 h 72"/>
              </a:gdLst>
              <a:ahLst/>
              <a:cxnLst>
                <a:cxn ang="T8">
                  <a:pos x="T0" y="T1"/>
                </a:cxn>
                <a:cxn ang="T9">
                  <a:pos x="T2" y="T3"/>
                </a:cxn>
                <a:cxn ang="T10">
                  <a:pos x="T4" y="T5"/>
                </a:cxn>
                <a:cxn ang="T11">
                  <a:pos x="T6" y="T7"/>
                </a:cxn>
              </a:cxnLst>
              <a:rect l="T12" t="T13" r="T14" b="T15"/>
              <a:pathLst>
                <a:path w="73" h="72">
                  <a:moveTo>
                    <a:pt x="72" y="0"/>
                  </a:moveTo>
                  <a:lnTo>
                    <a:pt x="0" y="71"/>
                  </a:lnTo>
                  <a:lnTo>
                    <a:pt x="72" y="71"/>
                  </a:lnTo>
                  <a:lnTo>
                    <a:pt x="72" y="0"/>
                  </a:lnTo>
                </a:path>
              </a:pathLst>
            </a:custGeom>
            <a:solidFill>
              <a:schemeClr val="accent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418" name="Freeform 113"/>
            <p:cNvSpPr>
              <a:spLocks noChangeAspect="1"/>
            </p:cNvSpPr>
            <p:nvPr/>
          </p:nvSpPr>
          <p:spPr bwMode="auto">
            <a:xfrm>
              <a:off x="3468" y="2915"/>
              <a:ext cx="285" cy="246"/>
            </a:xfrm>
            <a:custGeom>
              <a:avLst/>
              <a:gdLst>
                <a:gd name="T0" fmla="*/ 0 w 73"/>
                <a:gd name="T1" fmla="*/ 2147483646 h 72"/>
                <a:gd name="T2" fmla="*/ 2147483646 w 73"/>
                <a:gd name="T3" fmla="*/ 0 h 72"/>
                <a:gd name="T4" fmla="*/ 0 w 73"/>
                <a:gd name="T5" fmla="*/ 0 h 72"/>
                <a:gd name="T6" fmla="*/ 0 w 73"/>
                <a:gd name="T7" fmla="*/ 2147483646 h 72"/>
                <a:gd name="T8" fmla="*/ 0 60000 65536"/>
                <a:gd name="T9" fmla="*/ 0 60000 65536"/>
                <a:gd name="T10" fmla="*/ 0 60000 65536"/>
                <a:gd name="T11" fmla="*/ 0 60000 65536"/>
                <a:gd name="T12" fmla="*/ 0 w 73"/>
                <a:gd name="T13" fmla="*/ 0 h 72"/>
                <a:gd name="T14" fmla="*/ 73 w 73"/>
                <a:gd name="T15" fmla="*/ 72 h 72"/>
              </a:gdLst>
              <a:ahLst/>
              <a:cxnLst>
                <a:cxn ang="T8">
                  <a:pos x="T0" y="T1"/>
                </a:cxn>
                <a:cxn ang="T9">
                  <a:pos x="T2" y="T3"/>
                </a:cxn>
                <a:cxn ang="T10">
                  <a:pos x="T4" y="T5"/>
                </a:cxn>
                <a:cxn ang="T11">
                  <a:pos x="T6" y="T7"/>
                </a:cxn>
              </a:cxnLst>
              <a:rect l="T12" t="T13" r="T14" b="T15"/>
              <a:pathLst>
                <a:path w="73" h="72">
                  <a:moveTo>
                    <a:pt x="0" y="71"/>
                  </a:moveTo>
                  <a:lnTo>
                    <a:pt x="72" y="0"/>
                  </a:lnTo>
                  <a:lnTo>
                    <a:pt x="0" y="0"/>
                  </a:lnTo>
                  <a:lnTo>
                    <a:pt x="0" y="71"/>
                  </a:lnTo>
                </a:path>
              </a:pathLst>
            </a:custGeom>
            <a:solidFill>
              <a:srgbClr val="A2C1F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419" name="Rectangle 114"/>
            <p:cNvSpPr>
              <a:spLocks noChangeAspect="1" noChangeArrowheads="1"/>
            </p:cNvSpPr>
            <p:nvPr/>
          </p:nvSpPr>
          <p:spPr bwMode="auto">
            <a:xfrm>
              <a:off x="3499" y="2946"/>
              <a:ext cx="211" cy="181"/>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gn="l">
                <a:spcBef>
                  <a:spcPct val="20000"/>
                </a:spcBef>
                <a:buClr>
                  <a:srgbClr val="F48B00"/>
                </a:buClr>
                <a:buSzTx/>
                <a:buFontTx/>
                <a:buNone/>
              </a:pPr>
              <a:endParaRPr lang="en-AU" altLang="en-US" sz="2800">
                <a:solidFill>
                  <a:prstClr val="white"/>
                </a:solidFill>
                <a:latin typeface="Arial" pitchFamily="34" charset="0"/>
              </a:endParaRPr>
            </a:p>
          </p:txBody>
        </p:sp>
        <p:sp>
          <p:nvSpPr>
            <p:cNvPr id="97420" name="Freeform 115"/>
            <p:cNvSpPr>
              <a:spLocks noChangeAspect="1"/>
            </p:cNvSpPr>
            <p:nvPr/>
          </p:nvSpPr>
          <p:spPr bwMode="auto">
            <a:xfrm>
              <a:off x="3468" y="3409"/>
              <a:ext cx="285" cy="249"/>
            </a:xfrm>
            <a:custGeom>
              <a:avLst/>
              <a:gdLst>
                <a:gd name="T0" fmla="*/ 2147483646 w 73"/>
                <a:gd name="T1" fmla="*/ 0 h 73"/>
                <a:gd name="T2" fmla="*/ 0 w 73"/>
                <a:gd name="T3" fmla="*/ 2147483646 h 73"/>
                <a:gd name="T4" fmla="*/ 2147483646 w 73"/>
                <a:gd name="T5" fmla="*/ 2147483646 h 73"/>
                <a:gd name="T6" fmla="*/ 2147483646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0" y="72"/>
                  </a:lnTo>
                  <a:lnTo>
                    <a:pt x="72" y="72"/>
                  </a:lnTo>
                  <a:lnTo>
                    <a:pt x="72" y="0"/>
                  </a:lnTo>
                </a:path>
              </a:pathLst>
            </a:custGeom>
            <a:solidFill>
              <a:schemeClr val="accent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421" name="Freeform 116"/>
            <p:cNvSpPr>
              <a:spLocks noChangeAspect="1"/>
            </p:cNvSpPr>
            <p:nvPr/>
          </p:nvSpPr>
          <p:spPr bwMode="auto">
            <a:xfrm>
              <a:off x="3468" y="3409"/>
              <a:ext cx="285" cy="249"/>
            </a:xfrm>
            <a:custGeom>
              <a:avLst/>
              <a:gdLst>
                <a:gd name="T0" fmla="*/ 0 w 73"/>
                <a:gd name="T1" fmla="*/ 2147483646 h 73"/>
                <a:gd name="T2" fmla="*/ 2147483646 w 73"/>
                <a:gd name="T3" fmla="*/ 0 h 73"/>
                <a:gd name="T4" fmla="*/ 0 w 73"/>
                <a:gd name="T5" fmla="*/ 0 h 73"/>
                <a:gd name="T6" fmla="*/ 0 w 73"/>
                <a:gd name="T7" fmla="*/ 2147483646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0" y="72"/>
                  </a:moveTo>
                  <a:lnTo>
                    <a:pt x="72" y="0"/>
                  </a:lnTo>
                  <a:lnTo>
                    <a:pt x="0" y="0"/>
                  </a:lnTo>
                  <a:lnTo>
                    <a:pt x="0" y="72"/>
                  </a:lnTo>
                </a:path>
              </a:pathLst>
            </a:custGeom>
            <a:solidFill>
              <a:srgbClr val="A2C1F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l" eaLnBrk="0" hangingPunct="0"/>
              <a:endParaRPr lang="en-US">
                <a:solidFill>
                  <a:prstClr val="white"/>
                </a:solidFill>
                <a:latin typeface="Arial" pitchFamily="34" charset="0"/>
              </a:endParaRPr>
            </a:p>
          </p:txBody>
        </p:sp>
        <p:sp>
          <p:nvSpPr>
            <p:cNvPr id="97422" name="Rectangle 117"/>
            <p:cNvSpPr>
              <a:spLocks noChangeAspect="1" noChangeArrowheads="1"/>
            </p:cNvSpPr>
            <p:nvPr/>
          </p:nvSpPr>
          <p:spPr bwMode="auto">
            <a:xfrm>
              <a:off x="3499" y="3439"/>
              <a:ext cx="214" cy="185"/>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gn="l">
                <a:spcBef>
                  <a:spcPct val="20000"/>
                </a:spcBef>
                <a:buClr>
                  <a:srgbClr val="F48B00"/>
                </a:buClr>
                <a:buSzTx/>
                <a:buFontTx/>
                <a:buNone/>
              </a:pPr>
              <a:endParaRPr lang="en-AU" altLang="en-US" sz="2800">
                <a:solidFill>
                  <a:prstClr val="white"/>
                </a:solidFill>
                <a:latin typeface="Arial" pitchFamily="34" charset="0"/>
              </a:endParaRPr>
            </a:p>
          </p:txBody>
        </p:sp>
      </p:grpSp>
      <p:graphicFrame>
        <p:nvGraphicFramePr>
          <p:cNvPr id="21669" name="Group 165"/>
          <p:cNvGraphicFramePr>
            <a:graphicFrameLocks noGrp="1"/>
          </p:cNvGraphicFramePr>
          <p:nvPr/>
        </p:nvGraphicFramePr>
        <p:xfrm>
          <a:off x="1905000" y="5505450"/>
          <a:ext cx="4539853" cy="287338"/>
        </p:xfrm>
        <a:graphic>
          <a:graphicData uri="http://schemas.openxmlformats.org/drawingml/2006/table">
            <a:tbl>
              <a:tblPr/>
              <a:tblGrid>
                <a:gridCol w="554831"/>
                <a:gridCol w="556022"/>
                <a:gridCol w="571500"/>
                <a:gridCol w="571500"/>
                <a:gridCol w="571500"/>
                <a:gridCol w="571500"/>
                <a:gridCol w="571500"/>
                <a:gridCol w="571500"/>
              </a:tblGrid>
              <a:tr h="2873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AU" sz="1600" b="1" i="0" u="none" strike="noStrike" cap="none" normalizeH="0" baseline="0" dirty="0" smtClean="0">
                          <a:ln>
                            <a:noFill/>
                          </a:ln>
                          <a:solidFill>
                            <a:schemeClr val="tx1"/>
                          </a:solidFill>
                          <a:effectLst/>
                          <a:latin typeface="Arial" charset="0"/>
                        </a:rPr>
                        <a:t>Dim1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AU" sz="1600" b="1" i="0" u="none" strike="noStrike" cap="none" normalizeH="0" baseline="0" dirty="0" smtClean="0">
                          <a:ln>
                            <a:noFill/>
                          </a:ln>
                          <a:solidFill>
                            <a:schemeClr val="tx1"/>
                          </a:solidFill>
                          <a:effectLst/>
                          <a:latin typeface="Arial" charset="0"/>
                        </a:rPr>
                        <a:t>Dim2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AU" sz="1600" b="1" i="0" u="none" strike="noStrike" cap="none" normalizeH="0" baseline="0" dirty="0" smtClean="0">
                          <a:ln>
                            <a:noFill/>
                          </a:ln>
                          <a:solidFill>
                            <a:schemeClr val="tx1"/>
                          </a:solidFill>
                          <a:effectLst/>
                          <a:latin typeface="Arial" charset="0"/>
                        </a:rPr>
                        <a:t>Dim3</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AU" sz="1600" b="1" i="0" u="none" strike="noStrike" cap="none" normalizeH="0" baseline="0" dirty="0" smtClean="0">
                          <a:ln>
                            <a:noFill/>
                          </a:ln>
                          <a:solidFill>
                            <a:schemeClr val="tx1"/>
                          </a:solidFill>
                          <a:effectLst/>
                          <a:latin typeface="Arial" charset="0"/>
                        </a:rPr>
                        <a:t>Dim4</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AU" sz="1600" b="1" i="0" u="none" strike="noStrike" cap="none" normalizeH="0" baseline="0" dirty="0" smtClean="0">
                          <a:ln>
                            <a:noFill/>
                          </a:ln>
                          <a:solidFill>
                            <a:schemeClr val="tx1"/>
                          </a:solidFill>
                          <a:effectLst/>
                          <a:latin typeface="Arial" charset="0"/>
                        </a:rPr>
                        <a:t>Dim5</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AU" sz="1600" b="1" i="0" u="none" strike="noStrike" cap="none" normalizeH="0" baseline="0" dirty="0" smtClean="0">
                          <a:ln>
                            <a:noFill/>
                          </a:ln>
                          <a:solidFill>
                            <a:schemeClr val="tx1"/>
                          </a:solidFill>
                          <a:effectLst/>
                          <a:latin typeface="Arial" charset="0"/>
                        </a:rPr>
                        <a:t>Dim6</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AU" sz="1600" b="1" i="0" u="none" strike="noStrike" cap="none" normalizeH="0" baseline="0" dirty="0" smtClean="0">
                          <a:ln>
                            <a:noFill/>
                          </a:ln>
                          <a:solidFill>
                            <a:schemeClr val="tx1"/>
                          </a:solidFill>
                          <a:effectLst/>
                          <a:latin typeface="Arial" charset="0"/>
                        </a:rPr>
                        <a:t>KF1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AU" sz="1600" b="1" i="0" u="none" strike="noStrike" cap="none" normalizeH="0" baseline="0" dirty="0" smtClean="0">
                          <a:ln>
                            <a:noFill/>
                          </a:ln>
                          <a:solidFill>
                            <a:schemeClr val="tx1"/>
                          </a:solidFill>
                          <a:effectLst/>
                          <a:latin typeface="Arial" charset="0"/>
                        </a:rPr>
                        <a:t>KF2</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1668" name="AutoShape 164"/>
          <p:cNvSpPr>
            <a:spLocks/>
          </p:cNvSpPr>
          <p:nvPr/>
        </p:nvSpPr>
        <p:spPr bwMode="auto">
          <a:xfrm rot="16200000">
            <a:off x="2614216" y="5102225"/>
            <a:ext cx="246062" cy="1671638"/>
          </a:xfrm>
          <a:prstGeom prst="leftBrace">
            <a:avLst>
              <a:gd name="adj1" fmla="val 75484"/>
              <a:gd name="adj2" fmla="val 50000"/>
            </a:avLst>
          </a:prstGeom>
          <a:noFill/>
          <a:ln w="12700">
            <a:solidFill>
              <a:schemeClr val="tx1"/>
            </a:solidFill>
            <a:round/>
            <a:headEnd/>
            <a:tailEnd/>
          </a:ln>
          <a:effectLst>
            <a:prstShdw prst="shdw18" dist="17961" dir="13500000">
              <a:schemeClr val="tx1">
                <a:gamma/>
                <a:shade val="60000"/>
                <a:invGamma/>
              </a:schemeClr>
            </a:prstShdw>
          </a:effectLst>
        </p:spPr>
        <p:txBody>
          <a:bodyPr wrap="none" lIns="0" tIns="0" rIns="0" bIns="0" anchor="ctr"/>
          <a:lstStyle/>
          <a:p>
            <a:pPr algn="l">
              <a:defRPr/>
            </a:pPr>
            <a:endParaRPr lang="en-US" dirty="0">
              <a:solidFill>
                <a:prstClr val="white"/>
              </a:solidFill>
              <a:latin typeface="Arial" charset="0"/>
            </a:endParaRPr>
          </a:p>
        </p:txBody>
      </p:sp>
      <p:sp>
        <p:nvSpPr>
          <p:cNvPr id="21670" name="Text Box 166"/>
          <p:cNvSpPr txBox="1">
            <a:spLocks noChangeArrowheads="1"/>
          </p:cNvSpPr>
          <p:nvPr/>
        </p:nvSpPr>
        <p:spPr bwMode="auto">
          <a:xfrm>
            <a:off x="2286000" y="6069013"/>
            <a:ext cx="1123706" cy="215444"/>
          </a:xfrm>
          <a:prstGeom prst="rect">
            <a:avLst/>
          </a:prstGeom>
          <a:noFill/>
          <a:ln w="12700">
            <a:noFill/>
            <a:miter lim="800000"/>
            <a:headEnd/>
            <a:tailEnd/>
          </a:ln>
          <a:effectLst>
            <a:prstShdw prst="shdw18" dist="17961" dir="13500000">
              <a:schemeClr val="accent1">
                <a:gamma/>
                <a:shade val="60000"/>
                <a:invGamma/>
              </a:schemeClr>
            </a:prstShdw>
          </a:effectLst>
        </p:spPr>
        <p:txBody>
          <a:bodyPr wrap="none" lIns="0" tIns="0" rIns="0" bIns="0">
            <a:spAutoFit/>
          </a:bodyPr>
          <a:lstStyle/>
          <a:p>
            <a:pPr algn="l">
              <a:spcBef>
                <a:spcPct val="20000"/>
              </a:spcBef>
              <a:buClr>
                <a:srgbClr val="F48B00"/>
              </a:buClr>
              <a:defRPr/>
            </a:pPr>
            <a:r>
              <a:rPr lang="en-AU" sz="1400" dirty="0">
                <a:solidFill>
                  <a:prstClr val="white"/>
                </a:solidFill>
                <a:latin typeface="Arial" charset="0"/>
              </a:rPr>
              <a:t>3 Pre-defined </a:t>
            </a:r>
          </a:p>
        </p:txBody>
      </p:sp>
      <p:sp>
        <p:nvSpPr>
          <p:cNvPr id="21671" name="AutoShape 167"/>
          <p:cNvSpPr>
            <a:spLocks/>
          </p:cNvSpPr>
          <p:nvPr/>
        </p:nvSpPr>
        <p:spPr bwMode="auto">
          <a:xfrm rot="16200000">
            <a:off x="4303713" y="5070475"/>
            <a:ext cx="260350" cy="1714500"/>
          </a:xfrm>
          <a:prstGeom prst="leftBrace">
            <a:avLst>
              <a:gd name="adj1" fmla="val 73171"/>
              <a:gd name="adj2" fmla="val 50000"/>
            </a:avLst>
          </a:prstGeom>
          <a:noFill/>
          <a:ln w="12700">
            <a:solidFill>
              <a:schemeClr val="tx1"/>
            </a:solidFill>
            <a:round/>
            <a:headEnd/>
            <a:tailEnd/>
          </a:ln>
          <a:effectLst>
            <a:prstShdw prst="shdw18" dist="17961" dir="13500000">
              <a:schemeClr val="tx1">
                <a:gamma/>
                <a:shade val="60000"/>
                <a:invGamma/>
              </a:schemeClr>
            </a:prstShdw>
          </a:effectLst>
        </p:spPr>
        <p:txBody>
          <a:bodyPr wrap="none" lIns="0" tIns="0" rIns="0" bIns="0" anchor="ctr"/>
          <a:lstStyle/>
          <a:p>
            <a:pPr algn="l">
              <a:defRPr/>
            </a:pPr>
            <a:endParaRPr lang="en-US" dirty="0">
              <a:solidFill>
                <a:prstClr val="white"/>
              </a:solidFill>
              <a:latin typeface="Arial" charset="0"/>
            </a:endParaRPr>
          </a:p>
        </p:txBody>
      </p:sp>
      <p:sp>
        <p:nvSpPr>
          <p:cNvPr id="21672" name="Text Box 168"/>
          <p:cNvSpPr txBox="1">
            <a:spLocks noChangeArrowheads="1"/>
          </p:cNvSpPr>
          <p:nvPr/>
        </p:nvSpPr>
        <p:spPr bwMode="auto">
          <a:xfrm>
            <a:off x="3763567" y="6051550"/>
            <a:ext cx="1800173" cy="215444"/>
          </a:xfrm>
          <a:prstGeom prst="rect">
            <a:avLst/>
          </a:prstGeom>
          <a:noFill/>
          <a:ln w="12700">
            <a:noFill/>
            <a:miter lim="800000"/>
            <a:headEnd/>
            <a:tailEnd/>
          </a:ln>
          <a:effectLst>
            <a:prstShdw prst="shdw18" dist="17961" dir="13500000">
              <a:schemeClr val="accent1">
                <a:gamma/>
                <a:shade val="60000"/>
                <a:invGamma/>
              </a:schemeClr>
            </a:prstShdw>
          </a:effectLst>
        </p:spPr>
        <p:txBody>
          <a:bodyPr wrap="none" lIns="0" tIns="0" rIns="0" bIns="0">
            <a:spAutoFit/>
          </a:bodyPr>
          <a:lstStyle/>
          <a:p>
            <a:pPr algn="l">
              <a:spcBef>
                <a:spcPct val="20000"/>
              </a:spcBef>
              <a:buClr>
                <a:srgbClr val="F48B00"/>
              </a:buClr>
              <a:defRPr/>
            </a:pPr>
            <a:r>
              <a:rPr lang="en-AU" sz="1400" dirty="0">
                <a:solidFill>
                  <a:prstClr val="white"/>
                </a:solidFill>
                <a:latin typeface="Arial" charset="0"/>
              </a:rPr>
              <a:t>Up to 13 User-defined </a:t>
            </a:r>
          </a:p>
        </p:txBody>
      </p:sp>
      <p:sp>
        <p:nvSpPr>
          <p:cNvPr id="97309" name="Slide Number Placeholder 1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nSpc>
                <a:spcPct val="80000"/>
              </a:lnSpc>
              <a:spcBef>
                <a:spcPct val="0"/>
              </a:spcBef>
              <a:buClrTx/>
              <a:buSzTx/>
              <a:buFontTx/>
              <a:buNone/>
            </a:pPr>
            <a:fld id="{C305DF28-6F74-47FC-A328-19FD42C8374F}" type="slidenum">
              <a:rPr lang="en-US" altLang="en-US" sz="1200">
                <a:solidFill>
                  <a:srgbClr val="FFFFFF"/>
                </a:solidFill>
                <a:latin typeface="Arial" pitchFamily="34" charset="0"/>
              </a:rPr>
              <a:pPr>
                <a:lnSpc>
                  <a:spcPct val="80000"/>
                </a:lnSpc>
                <a:spcBef>
                  <a:spcPct val="0"/>
                </a:spcBef>
                <a:buClrTx/>
                <a:buSzTx/>
                <a:buFontTx/>
                <a:buNone/>
              </a:pPr>
              <a:t>87</a:t>
            </a:fld>
            <a:endParaRPr lang="en-US" altLang="en-US" sz="1200">
              <a:solidFill>
                <a:srgbClr val="FFFFFF"/>
              </a:solidFill>
              <a:latin typeface="Arial" pitchFamily="34" charset="0"/>
            </a:endParaRPr>
          </a:p>
        </p:txBody>
      </p:sp>
    </p:spTree>
    <p:extLst>
      <p:ext uri="{BB962C8B-B14F-4D97-AF65-F5344CB8AC3E}">
        <p14:creationId xmlns:p14="http://schemas.microsoft.com/office/powerpoint/2010/main" val="1889428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14450" y="1447800"/>
            <a:ext cx="6686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itle 2"/>
          <p:cNvSpPr>
            <a:spLocks noGrp="1"/>
          </p:cNvSpPr>
          <p:nvPr>
            <p:ph type="title"/>
          </p:nvPr>
        </p:nvSpPr>
        <p:spPr>
          <a:xfrm>
            <a:off x="1371600" y="0"/>
            <a:ext cx="6172200" cy="1143000"/>
          </a:xfrm>
        </p:spPr>
        <p:txBody>
          <a:bodyPr/>
          <a:lstStyle/>
          <a:p>
            <a:pPr eaLnBrk="1" hangingPunct="1">
              <a:defRPr/>
            </a:pPr>
            <a:r>
              <a:rPr lang="en-US" smtClean="0"/>
              <a:t>InfoCube and Master Data</a:t>
            </a:r>
          </a:p>
        </p:txBody>
      </p:sp>
      <p:sp>
        <p:nvSpPr>
          <p:cNvPr id="100356"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nSpc>
                <a:spcPct val="80000"/>
              </a:lnSpc>
              <a:spcBef>
                <a:spcPct val="0"/>
              </a:spcBef>
              <a:buClrTx/>
              <a:buSzTx/>
              <a:buFontTx/>
              <a:buNone/>
            </a:pPr>
            <a:fld id="{45A1F7C8-B91D-4812-B3CA-136209212457}" type="slidenum">
              <a:rPr lang="en-US" altLang="en-US" sz="1200">
                <a:solidFill>
                  <a:srgbClr val="FFFFFF"/>
                </a:solidFill>
                <a:latin typeface="Arial" pitchFamily="34" charset="0"/>
              </a:rPr>
              <a:pPr>
                <a:lnSpc>
                  <a:spcPct val="80000"/>
                </a:lnSpc>
                <a:spcBef>
                  <a:spcPct val="0"/>
                </a:spcBef>
                <a:buClrTx/>
                <a:buSzTx/>
                <a:buFontTx/>
                <a:buNone/>
              </a:pPr>
              <a:t>88</a:t>
            </a:fld>
            <a:endParaRPr lang="en-US" altLang="en-US" sz="1200">
              <a:solidFill>
                <a:srgbClr val="FFFFFF"/>
              </a:solidFill>
              <a:latin typeface="Arial" pitchFamily="34" charset="0"/>
            </a:endParaRPr>
          </a:p>
        </p:txBody>
      </p:sp>
    </p:spTree>
    <p:extLst>
      <p:ext uri="{BB962C8B-B14F-4D97-AF65-F5344CB8AC3E}">
        <p14:creationId xmlns:p14="http://schemas.microsoft.com/office/powerpoint/2010/main" val="2634217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485900" y="254000"/>
            <a:ext cx="6172200" cy="1143000"/>
          </a:xfrm>
        </p:spPr>
        <p:txBody>
          <a:bodyPr>
            <a:normAutofit/>
          </a:bodyPr>
          <a:lstStyle/>
          <a:p>
            <a:pPr marL="54864" fontAlgn="auto">
              <a:spcAft>
                <a:spcPts val="0"/>
              </a:spcAft>
              <a:defRPr/>
            </a:pPr>
            <a:r>
              <a:rPr lang="en-US" dirty="0"/>
              <a:t>Terms used</a:t>
            </a:r>
          </a:p>
        </p:txBody>
      </p:sp>
      <p:sp>
        <p:nvSpPr>
          <p:cNvPr id="10240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nSpc>
                <a:spcPct val="80000"/>
              </a:lnSpc>
              <a:spcBef>
                <a:spcPct val="0"/>
              </a:spcBef>
              <a:buClrTx/>
              <a:buSzTx/>
              <a:buFontTx/>
              <a:buNone/>
            </a:pPr>
            <a:fld id="{33F86290-DAF4-4E79-B449-20411D54751B}" type="slidenum">
              <a:rPr lang="en-US" altLang="en-US" sz="1200">
                <a:solidFill>
                  <a:srgbClr val="FFFFFF"/>
                </a:solidFill>
                <a:latin typeface="Arial" pitchFamily="34" charset="0"/>
              </a:rPr>
              <a:pPr>
                <a:lnSpc>
                  <a:spcPct val="80000"/>
                </a:lnSpc>
                <a:spcBef>
                  <a:spcPct val="0"/>
                </a:spcBef>
                <a:buClrTx/>
                <a:buSzTx/>
                <a:buFontTx/>
                <a:buNone/>
              </a:pPr>
              <a:t>89</a:t>
            </a:fld>
            <a:endParaRPr lang="en-US" altLang="en-US" sz="1200">
              <a:solidFill>
                <a:srgbClr val="FFFFFF"/>
              </a:solidFill>
              <a:latin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12883321"/>
              </p:ext>
            </p:extLst>
          </p:nvPr>
        </p:nvGraphicFramePr>
        <p:xfrm>
          <a:off x="1828800" y="1752600"/>
          <a:ext cx="5143500" cy="3406774"/>
        </p:xfrm>
        <a:graphic>
          <a:graphicData uri="http://schemas.openxmlformats.org/drawingml/2006/table">
            <a:tbl>
              <a:tblPr firstRow="1" bandRow="1">
                <a:tableStyleId>{5C22544A-7EE6-4342-B048-85BDC9FD1C3A}</a:tableStyleId>
              </a:tblPr>
              <a:tblGrid>
                <a:gridCol w="2571750"/>
                <a:gridCol w="2571750"/>
              </a:tblGrid>
              <a:tr h="506506">
                <a:tc>
                  <a:txBody>
                    <a:bodyPr/>
                    <a:lstStyle/>
                    <a:p>
                      <a:r>
                        <a:rPr lang="en-US" sz="1800" dirty="0" smtClean="0">
                          <a:solidFill>
                            <a:srgbClr val="FFC000"/>
                          </a:solidFill>
                        </a:rPr>
                        <a:t>Classic</a:t>
                      </a:r>
                      <a:r>
                        <a:rPr lang="en-US" sz="1800" baseline="0" dirty="0" smtClean="0">
                          <a:solidFill>
                            <a:srgbClr val="FFC000"/>
                          </a:solidFill>
                        </a:rPr>
                        <a:t> Star Schema</a:t>
                      </a:r>
                      <a:endParaRPr lang="en-US" sz="1800" dirty="0">
                        <a:solidFill>
                          <a:srgbClr val="FFC000"/>
                        </a:solidFill>
                      </a:endParaRPr>
                    </a:p>
                  </a:txBody>
                  <a:tcPr marL="68580" marR="68580" marT="45722" marB="45722"/>
                </a:tc>
                <a:tc>
                  <a:txBody>
                    <a:bodyPr/>
                    <a:lstStyle/>
                    <a:p>
                      <a:r>
                        <a:rPr lang="en-US" sz="1800" dirty="0" smtClean="0">
                          <a:solidFill>
                            <a:srgbClr val="FFC000"/>
                          </a:solidFill>
                        </a:rPr>
                        <a:t>SAP BW Schema</a:t>
                      </a:r>
                      <a:endParaRPr lang="en-US" sz="1800" dirty="0">
                        <a:solidFill>
                          <a:srgbClr val="FFC000"/>
                        </a:solidFill>
                      </a:endParaRPr>
                    </a:p>
                  </a:txBody>
                  <a:tcPr marL="68580" marR="68580" marT="45722" marB="45722"/>
                </a:tc>
              </a:tr>
              <a:tr h="506506">
                <a:tc>
                  <a:txBody>
                    <a:bodyPr/>
                    <a:lstStyle/>
                    <a:p>
                      <a:r>
                        <a:rPr lang="en-US" sz="1800" dirty="0" smtClean="0"/>
                        <a:t>Fact</a:t>
                      </a:r>
                      <a:endParaRPr lang="en-US" sz="1800" dirty="0"/>
                    </a:p>
                  </a:txBody>
                  <a:tcPr marL="68580" marR="68580" marT="45722" marB="45722"/>
                </a:tc>
                <a:tc>
                  <a:txBody>
                    <a:bodyPr/>
                    <a:lstStyle/>
                    <a:p>
                      <a:r>
                        <a:rPr lang="en-US" sz="1800" dirty="0" smtClean="0"/>
                        <a:t>Key Figure</a:t>
                      </a:r>
                      <a:endParaRPr lang="en-US" sz="1800" dirty="0"/>
                    </a:p>
                  </a:txBody>
                  <a:tcPr marL="68580" marR="68580" marT="45722" marB="45722"/>
                </a:tc>
              </a:tr>
              <a:tr h="506506">
                <a:tc>
                  <a:txBody>
                    <a:bodyPr/>
                    <a:lstStyle/>
                    <a:p>
                      <a:r>
                        <a:rPr lang="en-US" sz="1800" dirty="0" smtClean="0"/>
                        <a:t>Fact Table</a:t>
                      </a:r>
                      <a:endParaRPr lang="en-US" sz="1800" dirty="0"/>
                    </a:p>
                  </a:txBody>
                  <a:tcPr marL="68580" marR="68580" marT="45722" marB="45722"/>
                </a:tc>
                <a:tc>
                  <a:txBody>
                    <a:bodyPr/>
                    <a:lstStyle/>
                    <a:p>
                      <a:r>
                        <a:rPr lang="en-US" sz="1800" dirty="0" smtClean="0"/>
                        <a:t>Fact Table</a:t>
                      </a:r>
                      <a:endParaRPr lang="en-US" sz="1800" dirty="0"/>
                    </a:p>
                  </a:txBody>
                  <a:tcPr marL="68580" marR="68580" marT="45722" marB="45722"/>
                </a:tc>
              </a:tr>
              <a:tr h="506506">
                <a:tc>
                  <a:txBody>
                    <a:bodyPr/>
                    <a:lstStyle/>
                    <a:p>
                      <a:r>
                        <a:rPr lang="en-US" sz="1800" dirty="0" smtClean="0"/>
                        <a:t>Dimension</a:t>
                      </a:r>
                      <a:r>
                        <a:rPr lang="en-US" sz="1800" baseline="0" dirty="0" smtClean="0"/>
                        <a:t> Table</a:t>
                      </a:r>
                      <a:endParaRPr lang="en-US" sz="1800" dirty="0"/>
                    </a:p>
                  </a:txBody>
                  <a:tcPr marL="68580" marR="68580" marT="45722" marB="45722"/>
                </a:tc>
                <a:tc>
                  <a:txBody>
                    <a:bodyPr/>
                    <a:lstStyle/>
                    <a:p>
                      <a:r>
                        <a:rPr lang="en-US" sz="1800" dirty="0" smtClean="0"/>
                        <a:t>Dimension</a:t>
                      </a:r>
                      <a:endParaRPr lang="en-US" sz="1800" dirty="0"/>
                    </a:p>
                  </a:txBody>
                  <a:tcPr marL="68580" marR="68580" marT="45722" marB="45722"/>
                </a:tc>
              </a:tr>
              <a:tr h="874244">
                <a:tc>
                  <a:txBody>
                    <a:bodyPr/>
                    <a:lstStyle/>
                    <a:p>
                      <a:endParaRPr lang="en-US" sz="1800" dirty="0"/>
                    </a:p>
                  </a:txBody>
                  <a:tcPr marL="68580" marR="68580" marT="45722" marB="45722"/>
                </a:tc>
                <a:tc>
                  <a:txBody>
                    <a:bodyPr/>
                    <a:lstStyle/>
                    <a:p>
                      <a:r>
                        <a:rPr lang="en-US" sz="1800" dirty="0" smtClean="0"/>
                        <a:t>Master Data Tables – Text,</a:t>
                      </a:r>
                      <a:r>
                        <a:rPr lang="en-US" sz="1800" baseline="0" dirty="0" smtClean="0"/>
                        <a:t> Attributes, Hierarchy</a:t>
                      </a:r>
                      <a:endParaRPr lang="en-US" sz="1800" dirty="0"/>
                    </a:p>
                  </a:txBody>
                  <a:tcPr marL="68580" marR="68580" marT="45722" marB="45722"/>
                </a:tc>
              </a:tr>
              <a:tr h="506506">
                <a:tc>
                  <a:txBody>
                    <a:bodyPr/>
                    <a:lstStyle/>
                    <a:p>
                      <a:r>
                        <a:rPr lang="en-US" sz="1800" dirty="0" smtClean="0"/>
                        <a:t>Dimension Attribute</a:t>
                      </a:r>
                      <a:endParaRPr lang="en-US" sz="1800" dirty="0"/>
                    </a:p>
                  </a:txBody>
                  <a:tcPr marL="68580" marR="68580" marT="45722" marB="45722"/>
                </a:tc>
                <a:tc>
                  <a:txBody>
                    <a:bodyPr/>
                    <a:lstStyle/>
                    <a:p>
                      <a:r>
                        <a:rPr lang="en-US" sz="1800" dirty="0" smtClean="0"/>
                        <a:t>Characteristic</a:t>
                      </a:r>
                      <a:endParaRPr lang="en-US" sz="1800" dirty="0"/>
                    </a:p>
                  </a:txBody>
                  <a:tcPr marL="68580" marR="68580" marT="45722" marB="45722"/>
                </a:tc>
              </a:tr>
            </a:tbl>
          </a:graphicData>
        </a:graphic>
      </p:graphicFrame>
    </p:spTree>
    <p:extLst>
      <p:ext uri="{BB962C8B-B14F-4D97-AF65-F5344CB8AC3E}">
        <p14:creationId xmlns:p14="http://schemas.microsoft.com/office/powerpoint/2010/main" val="3658800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Analytics Tools Overview</a:t>
            </a:r>
            <a:endParaRPr lang="en-US" dirty="0"/>
          </a:p>
        </p:txBody>
      </p:sp>
      <p:graphicFrame>
        <p:nvGraphicFramePr>
          <p:cNvPr id="3" name="Diagram 2"/>
          <p:cNvGraphicFramePr/>
          <p:nvPr>
            <p:extLst>
              <p:ext uri="{D42A27DB-BD31-4B8C-83A1-F6EECF244321}">
                <p14:modId xmlns:p14="http://schemas.microsoft.com/office/powerpoint/2010/main" val="2984207293"/>
              </p:ext>
            </p:extLst>
          </p:nvPr>
        </p:nvGraphicFramePr>
        <p:xfrm>
          <a:off x="148983" y="1831562"/>
          <a:ext cx="8739346" cy="24998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nvPr>
        </p:nvGraphicFramePr>
        <p:xfrm>
          <a:off x="135602" y="4457701"/>
          <a:ext cx="8725656" cy="13625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Oval 3"/>
          <p:cNvSpPr/>
          <p:nvPr/>
        </p:nvSpPr>
        <p:spPr bwMode="gray">
          <a:xfrm>
            <a:off x="4498430" y="1831562"/>
            <a:ext cx="829350" cy="1161292"/>
          </a:xfrm>
          <a:prstGeom prst="ellipse">
            <a:avLst/>
          </a:prstGeom>
          <a:noFill/>
          <a:ln w="28575" algn="ctr">
            <a:solidFill>
              <a:srgbClr val="C0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CA"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Oval 5"/>
          <p:cNvSpPr/>
          <p:nvPr/>
        </p:nvSpPr>
        <p:spPr bwMode="gray">
          <a:xfrm>
            <a:off x="6278704" y="1831562"/>
            <a:ext cx="829350" cy="1161292"/>
          </a:xfrm>
          <a:prstGeom prst="ellipse">
            <a:avLst/>
          </a:prstGeom>
          <a:noFill/>
          <a:ln w="28575" algn="ctr">
            <a:solidFill>
              <a:srgbClr val="C0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CA"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 name="Oval 6"/>
          <p:cNvSpPr/>
          <p:nvPr/>
        </p:nvSpPr>
        <p:spPr bwMode="gray">
          <a:xfrm>
            <a:off x="3669079" y="1831562"/>
            <a:ext cx="829350" cy="1161292"/>
          </a:xfrm>
          <a:prstGeom prst="ellipse">
            <a:avLst/>
          </a:prstGeom>
          <a:noFill/>
          <a:ln w="28575" algn="ctr">
            <a:solidFill>
              <a:srgbClr val="C0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CA"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Oval 7"/>
          <p:cNvSpPr/>
          <p:nvPr/>
        </p:nvSpPr>
        <p:spPr bwMode="gray">
          <a:xfrm>
            <a:off x="2839729" y="1831562"/>
            <a:ext cx="829350" cy="1161292"/>
          </a:xfrm>
          <a:prstGeom prst="ellipse">
            <a:avLst/>
          </a:prstGeom>
          <a:noFill/>
          <a:ln w="28575" algn="ctr">
            <a:solidFill>
              <a:srgbClr val="C0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CA"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Oval 8"/>
          <p:cNvSpPr/>
          <p:nvPr/>
        </p:nvSpPr>
        <p:spPr bwMode="gray">
          <a:xfrm>
            <a:off x="135602" y="1831562"/>
            <a:ext cx="829350" cy="1161292"/>
          </a:xfrm>
          <a:prstGeom prst="ellipse">
            <a:avLst/>
          </a:prstGeom>
          <a:noFill/>
          <a:ln w="28575" algn="ctr">
            <a:solidFill>
              <a:srgbClr val="C0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CA"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948804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p:nvPr>
        </p:nvSpPr>
        <p:spPr>
          <a:xfrm>
            <a:off x="1428750" y="152400"/>
            <a:ext cx="6172200" cy="1143000"/>
          </a:xfrm>
        </p:spPr>
        <p:txBody>
          <a:bodyPr/>
          <a:lstStyle/>
          <a:p>
            <a:pPr eaLnBrk="1" hangingPunct="1">
              <a:defRPr/>
            </a:pPr>
            <a:r>
              <a:rPr lang="en-AU" smtClean="0"/>
              <a:t>BW Icons</a:t>
            </a:r>
          </a:p>
        </p:txBody>
      </p:sp>
      <p:graphicFrame>
        <p:nvGraphicFramePr>
          <p:cNvPr id="88126" name="Group 62"/>
          <p:cNvGraphicFramePr>
            <a:graphicFrameLocks noGrp="1"/>
          </p:cNvGraphicFramePr>
          <p:nvPr>
            <p:ph idx="1"/>
          </p:nvPr>
        </p:nvGraphicFramePr>
        <p:xfrm>
          <a:off x="1968989" y="1907364"/>
          <a:ext cx="4608909" cy="4773617"/>
        </p:xfrm>
        <a:graphic>
          <a:graphicData uri="http://schemas.openxmlformats.org/drawingml/2006/table">
            <a:tbl>
              <a:tblPr/>
              <a:tblGrid>
                <a:gridCol w="645319"/>
                <a:gridCol w="3963590"/>
              </a:tblGrid>
              <a:tr h="4794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AU" sz="1400" b="0" i="0" u="none" strike="noStrike" cap="none" normalizeH="0" baseline="0" dirty="0" smtClean="0">
                        <a:ln>
                          <a:noFill/>
                        </a:ln>
                        <a:solidFill>
                          <a:schemeClr val="tx1"/>
                        </a:solidFill>
                        <a:effectLst/>
                        <a:latin typeface="Arial" charset="0"/>
                      </a:endParaRP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E5FA"/>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AU" sz="2000" b="0" i="0" u="none" strike="noStrike" cap="none" normalizeH="0" baseline="0" dirty="0" smtClean="0">
                          <a:ln>
                            <a:noFill/>
                          </a:ln>
                          <a:solidFill>
                            <a:schemeClr val="tx1"/>
                          </a:solidFill>
                          <a:effectLst/>
                          <a:latin typeface="Arial" charset="0"/>
                        </a:rPr>
                        <a:t>Key  Figure</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AU" sz="1400" b="0" i="0" u="none" strike="noStrike" cap="none" normalizeH="0" baseline="0" dirty="0" smtClean="0">
                        <a:ln>
                          <a:noFill/>
                        </a:ln>
                        <a:solidFill>
                          <a:schemeClr val="tx1"/>
                        </a:solidFill>
                        <a:effectLst/>
                        <a:latin typeface="Arial" charset="0"/>
                      </a:endParaRP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E5FA"/>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AU" sz="2000" b="0" i="0" u="none" strike="noStrike" cap="none" normalizeH="0" baseline="0" dirty="0" smtClean="0">
                          <a:ln>
                            <a:noFill/>
                          </a:ln>
                          <a:solidFill>
                            <a:schemeClr val="tx1"/>
                          </a:solidFill>
                          <a:effectLst/>
                          <a:latin typeface="Arial" charset="0"/>
                        </a:rPr>
                        <a:t>Characteristic</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AU" sz="1400" b="0" i="0" u="none" strike="noStrike" cap="none" normalizeH="0" baseline="0" dirty="0" smtClean="0">
                        <a:ln>
                          <a:noFill/>
                        </a:ln>
                        <a:solidFill>
                          <a:schemeClr val="tx1"/>
                        </a:solidFill>
                        <a:effectLst/>
                        <a:latin typeface="Arial" charset="0"/>
                      </a:endParaRP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E5FA"/>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AU" sz="2000" b="0" i="0" u="none" strike="noStrike" cap="none" normalizeH="0" baseline="0" dirty="0" smtClean="0">
                          <a:ln>
                            <a:noFill/>
                          </a:ln>
                          <a:solidFill>
                            <a:schemeClr val="tx1"/>
                          </a:solidFill>
                          <a:effectLst/>
                          <a:latin typeface="Arial" charset="0"/>
                        </a:rPr>
                        <a:t>InfoCube</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AU" sz="1400" b="0" i="0" u="none" strike="noStrike" cap="none" normalizeH="0" baseline="0" dirty="0" smtClean="0">
                        <a:ln>
                          <a:noFill/>
                        </a:ln>
                        <a:solidFill>
                          <a:schemeClr val="tx1"/>
                        </a:solidFill>
                        <a:effectLst/>
                        <a:latin typeface="Arial" charset="0"/>
                      </a:endParaRP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E5FA"/>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AU" sz="2000" b="0" i="0" u="none" strike="noStrike" cap="none" normalizeH="0" baseline="0" dirty="0" smtClean="0">
                          <a:ln>
                            <a:noFill/>
                          </a:ln>
                          <a:solidFill>
                            <a:schemeClr val="tx1"/>
                          </a:solidFill>
                          <a:effectLst/>
                          <a:latin typeface="Arial" charset="0"/>
                        </a:rPr>
                        <a:t>Dimension</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AU" sz="1400" b="0" i="0" u="none" strike="noStrike" cap="none" normalizeH="0" baseline="0" dirty="0" smtClean="0">
                        <a:ln>
                          <a:noFill/>
                        </a:ln>
                        <a:solidFill>
                          <a:schemeClr val="tx1"/>
                        </a:solidFill>
                        <a:effectLst/>
                        <a:latin typeface="Arial" charset="0"/>
                      </a:endParaRP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E5FA"/>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AU" sz="2000" b="0" i="0" u="none" strike="noStrike" cap="none" normalizeH="0" baseline="0" dirty="0" smtClean="0">
                          <a:ln>
                            <a:noFill/>
                          </a:ln>
                          <a:solidFill>
                            <a:schemeClr val="tx1"/>
                          </a:solidFill>
                          <a:effectLst/>
                          <a:latin typeface="Arial" charset="0"/>
                        </a:rPr>
                        <a:t>Hierarchies</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AU" sz="1400" b="0" i="0" u="none" strike="noStrike" cap="none" normalizeH="0" baseline="0" dirty="0" smtClean="0">
                        <a:ln>
                          <a:noFill/>
                        </a:ln>
                        <a:solidFill>
                          <a:schemeClr val="tx1"/>
                        </a:solidFill>
                        <a:effectLst/>
                        <a:latin typeface="Arial" charset="0"/>
                      </a:endParaRP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E5FA"/>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AU" sz="2000" b="0" i="0" u="none" strike="noStrike" cap="none" normalizeH="0" baseline="0" dirty="0" smtClean="0">
                          <a:ln>
                            <a:noFill/>
                          </a:ln>
                          <a:solidFill>
                            <a:schemeClr val="tx1"/>
                          </a:solidFill>
                          <a:effectLst/>
                          <a:latin typeface="Arial" charset="0"/>
                        </a:rPr>
                        <a:t>Maintain Master Data</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AU" sz="1400" b="0" i="0" u="none" strike="noStrike" cap="none" normalizeH="0" baseline="0" dirty="0" smtClean="0">
                        <a:ln>
                          <a:noFill/>
                        </a:ln>
                        <a:solidFill>
                          <a:schemeClr val="tx1"/>
                        </a:solidFill>
                        <a:effectLst/>
                        <a:latin typeface="Arial" charset="0"/>
                      </a:endParaRP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E5FA"/>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AU" sz="2000" b="0" i="0" u="none" strike="noStrike" cap="none" normalizeH="0" baseline="0" dirty="0" smtClean="0">
                          <a:ln>
                            <a:noFill/>
                          </a:ln>
                          <a:solidFill>
                            <a:schemeClr val="tx1"/>
                          </a:solidFill>
                          <a:effectLst/>
                          <a:latin typeface="Arial" charset="0"/>
                        </a:rPr>
                        <a:t>Text</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AU" sz="1400" b="0" i="0" u="none" strike="noStrike" cap="none" normalizeH="0" baseline="0" dirty="0" smtClean="0">
                        <a:ln>
                          <a:noFill/>
                        </a:ln>
                        <a:solidFill>
                          <a:schemeClr val="tx1"/>
                        </a:solidFill>
                        <a:effectLst/>
                        <a:latin typeface="Arial" charset="0"/>
                      </a:endParaRP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E5FA"/>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AU" sz="2000" b="0" i="0" u="none" strike="noStrike" cap="none" normalizeH="0" baseline="0" dirty="0" smtClean="0">
                          <a:ln>
                            <a:noFill/>
                          </a:ln>
                          <a:solidFill>
                            <a:schemeClr val="tx1"/>
                          </a:solidFill>
                          <a:effectLst/>
                          <a:latin typeface="Arial" charset="0"/>
                        </a:rPr>
                        <a:t>InfoObject</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AU" sz="1400" b="0" i="0" u="none" strike="noStrike" cap="none" normalizeH="0" baseline="0" dirty="0" smtClean="0">
                        <a:ln>
                          <a:noFill/>
                        </a:ln>
                        <a:solidFill>
                          <a:schemeClr val="tx1"/>
                        </a:solidFill>
                        <a:effectLst/>
                        <a:latin typeface="Arial" charset="0"/>
                      </a:endParaRP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E5FA"/>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AU" sz="2000" b="0" i="0" u="none" strike="noStrike" cap="none" normalizeH="0" baseline="0" dirty="0" smtClean="0">
                          <a:ln>
                            <a:noFill/>
                          </a:ln>
                          <a:solidFill>
                            <a:schemeClr val="tx1"/>
                          </a:solidFill>
                          <a:effectLst/>
                          <a:latin typeface="Arial" charset="0"/>
                        </a:rPr>
                        <a:t>InfoSource</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AU" sz="1400" b="0" i="0" u="none" strike="noStrike" cap="none" normalizeH="0" baseline="0" dirty="0" smtClean="0">
                        <a:ln>
                          <a:noFill/>
                        </a:ln>
                        <a:solidFill>
                          <a:schemeClr val="tx1"/>
                        </a:solidFill>
                        <a:effectLst/>
                        <a:latin typeface="Arial" charset="0"/>
                      </a:endParaRP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E5FA"/>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AU" sz="2000" b="0" i="0" u="none" strike="noStrike" cap="none" normalizeH="0" baseline="0" dirty="0" smtClean="0">
                          <a:ln>
                            <a:noFill/>
                          </a:ln>
                          <a:solidFill>
                            <a:schemeClr val="tx1"/>
                          </a:solidFill>
                          <a:effectLst/>
                          <a:latin typeface="Arial" charset="0"/>
                        </a:rPr>
                        <a:t>Source System</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AU" sz="1400" b="0" i="0" u="none" strike="noStrike" cap="none" normalizeH="0" baseline="0" dirty="0" smtClean="0">
                        <a:ln>
                          <a:noFill/>
                        </a:ln>
                        <a:solidFill>
                          <a:schemeClr val="tx1"/>
                        </a:solidFill>
                        <a:effectLst/>
                        <a:latin typeface="Arial" charset="0"/>
                      </a:endParaRP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6E5FA"/>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AU" sz="2000" b="0" i="0" u="none" strike="noStrike" cap="none" normalizeH="0" baseline="0" dirty="0" smtClean="0">
                          <a:ln>
                            <a:noFill/>
                          </a:ln>
                          <a:solidFill>
                            <a:schemeClr val="tx1"/>
                          </a:solidFill>
                          <a:effectLst/>
                          <a:latin typeface="Arial" charset="0"/>
                        </a:rPr>
                        <a:t>InfoArea</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03465" name="Picture 4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11852" y="2970989"/>
            <a:ext cx="4857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66" name="Picture 4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90421" y="6311087"/>
            <a:ext cx="48577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67" name="Picture 4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001137" y="5461775"/>
            <a:ext cx="432197"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68" name="Picture 47"/>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076146" y="5907862"/>
            <a:ext cx="32385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69" name="Picture 48"/>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054715" y="2510612"/>
            <a:ext cx="37742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70" name="Picture 49"/>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043998" y="3361513"/>
            <a:ext cx="377429"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71" name="Picture 50"/>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2045190" y="3763152"/>
            <a:ext cx="37742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72" name="Picture 51"/>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109483" y="4614050"/>
            <a:ext cx="27027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73" name="Picture 52"/>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2098768" y="4225114"/>
            <a:ext cx="270272"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74" name="Picture 5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2023758" y="1993089"/>
            <a:ext cx="4857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75" name="Picture 54"/>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098767" y="5028389"/>
            <a:ext cx="301229"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76" name="Slide Number Placeholder 14"/>
          <p:cNvSpPr>
            <a:spLocks noGrp="1"/>
          </p:cNvSpPr>
          <p:nvPr>
            <p:ph type="sldNum" sz="quarter" idx="12"/>
          </p:nvPr>
        </p:nvSpPr>
        <p:spPr bwMode="auto">
          <a:xfrm>
            <a:off x="2369040" y="3960001"/>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nSpc>
                <a:spcPct val="80000"/>
              </a:lnSpc>
              <a:spcBef>
                <a:spcPct val="0"/>
              </a:spcBef>
              <a:buClrTx/>
              <a:buSzTx/>
              <a:buFontTx/>
              <a:buNone/>
            </a:pPr>
            <a:fld id="{F4194220-6D48-40E0-B61D-A5A1D6DEDA18}" type="slidenum">
              <a:rPr lang="en-US" altLang="en-US" sz="1200">
                <a:solidFill>
                  <a:srgbClr val="FFFFFF"/>
                </a:solidFill>
                <a:latin typeface="Arial" pitchFamily="34" charset="0"/>
              </a:rPr>
              <a:pPr>
                <a:lnSpc>
                  <a:spcPct val="80000"/>
                </a:lnSpc>
                <a:spcBef>
                  <a:spcPct val="0"/>
                </a:spcBef>
                <a:buClrTx/>
                <a:buSzTx/>
                <a:buFontTx/>
                <a:buNone/>
              </a:pPr>
              <a:t>90</a:t>
            </a:fld>
            <a:endParaRPr lang="en-US" altLang="en-US" sz="1200">
              <a:solidFill>
                <a:srgbClr val="FFFFFF"/>
              </a:solidFill>
              <a:latin typeface="Arial" pitchFamily="34" charset="0"/>
            </a:endParaRPr>
          </a:p>
        </p:txBody>
      </p:sp>
    </p:spTree>
    <p:extLst>
      <p:ext uri="{BB962C8B-B14F-4D97-AF65-F5344CB8AC3E}">
        <p14:creationId xmlns:p14="http://schemas.microsoft.com/office/powerpoint/2010/main" val="1845244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p:nvPr>
        </p:nvSpPr>
        <p:spPr>
          <a:xfrm>
            <a:off x="1428750" y="152400"/>
            <a:ext cx="6172200" cy="1143000"/>
          </a:xfrm>
        </p:spPr>
        <p:txBody>
          <a:bodyPr/>
          <a:lstStyle/>
          <a:p>
            <a:pPr eaLnBrk="1" hangingPunct="1">
              <a:defRPr/>
            </a:pPr>
            <a:r>
              <a:rPr lang="en-AU" smtClean="0"/>
              <a:t>SAP BW InfoObjects</a:t>
            </a:r>
          </a:p>
        </p:txBody>
      </p:sp>
      <p:sp>
        <p:nvSpPr>
          <p:cNvPr id="104451" name="Rectangle 3"/>
          <p:cNvSpPr>
            <a:spLocks noGrp="1" noChangeArrowheads="1"/>
          </p:cNvSpPr>
          <p:nvPr>
            <p:ph idx="1"/>
          </p:nvPr>
        </p:nvSpPr>
        <p:spPr>
          <a:xfrm>
            <a:off x="1602581" y="1600200"/>
            <a:ext cx="6115050" cy="4495800"/>
          </a:xfrm>
        </p:spPr>
        <p:txBody>
          <a:bodyPr/>
          <a:lstStyle/>
          <a:p>
            <a:pPr eaLnBrk="1" hangingPunct="1">
              <a:buFont typeface="Arial" pitchFamily="34" charset="0"/>
              <a:buNone/>
            </a:pPr>
            <a:r>
              <a:rPr lang="en-AU" altLang="en-US" b="1" dirty="0" err="1">
                <a:solidFill>
                  <a:srgbClr val="FFC000"/>
                </a:solidFill>
              </a:rPr>
              <a:t>InfoObjects</a:t>
            </a:r>
            <a:endParaRPr lang="en-AU" altLang="en-US" b="1" dirty="0">
              <a:solidFill>
                <a:srgbClr val="FFC000"/>
              </a:solidFill>
            </a:endParaRPr>
          </a:p>
          <a:p>
            <a:pPr eaLnBrk="1" hangingPunct="1"/>
            <a:r>
              <a:rPr lang="en-AU" altLang="en-US" dirty="0"/>
              <a:t>Represent the structure that allows data to be stored in a BW system.</a:t>
            </a:r>
          </a:p>
          <a:p>
            <a:pPr eaLnBrk="1" hangingPunct="1"/>
            <a:r>
              <a:rPr lang="en-AU" altLang="en-US" dirty="0"/>
              <a:t>Used to describe business processes and information requirements (fields):</a:t>
            </a:r>
          </a:p>
          <a:p>
            <a:pPr lvl="1" eaLnBrk="1" hangingPunct="1"/>
            <a:r>
              <a:rPr lang="en-AU" altLang="en-US" dirty="0"/>
              <a:t>Customers</a:t>
            </a:r>
          </a:p>
          <a:p>
            <a:pPr lvl="1" eaLnBrk="1" hangingPunct="1"/>
            <a:r>
              <a:rPr lang="en-AU" altLang="en-US" dirty="0"/>
              <a:t>Sales revenue</a:t>
            </a:r>
          </a:p>
          <a:p>
            <a:pPr eaLnBrk="1" hangingPunct="1"/>
            <a:r>
              <a:rPr lang="en-AU" altLang="en-US" dirty="0"/>
              <a:t>Either </a:t>
            </a:r>
            <a:r>
              <a:rPr lang="en-AU" altLang="en-US" dirty="0">
                <a:solidFill>
                  <a:srgbClr val="FFC000"/>
                </a:solidFill>
              </a:rPr>
              <a:t>Characteristics</a:t>
            </a:r>
            <a:r>
              <a:rPr lang="en-AU" altLang="en-US" dirty="0"/>
              <a:t> or </a:t>
            </a:r>
            <a:r>
              <a:rPr lang="en-AU" altLang="en-US" dirty="0">
                <a:solidFill>
                  <a:srgbClr val="FFC000"/>
                </a:solidFill>
              </a:rPr>
              <a:t>Key Figures</a:t>
            </a:r>
            <a:r>
              <a:rPr lang="en-AU" altLang="en-US" dirty="0"/>
              <a:t>.</a:t>
            </a:r>
          </a:p>
        </p:txBody>
      </p:sp>
      <p:sp>
        <p:nvSpPr>
          <p:cNvPr id="10445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nSpc>
                <a:spcPct val="80000"/>
              </a:lnSpc>
              <a:spcBef>
                <a:spcPct val="0"/>
              </a:spcBef>
              <a:buClrTx/>
              <a:buSzTx/>
              <a:buFontTx/>
              <a:buNone/>
            </a:pPr>
            <a:fld id="{5CB3048F-A835-47DD-9EDD-6A344971BA3E}" type="slidenum">
              <a:rPr lang="en-US" altLang="en-US" sz="1200">
                <a:solidFill>
                  <a:srgbClr val="FFFFFF"/>
                </a:solidFill>
                <a:latin typeface="Arial" pitchFamily="34" charset="0"/>
              </a:rPr>
              <a:pPr>
                <a:lnSpc>
                  <a:spcPct val="80000"/>
                </a:lnSpc>
                <a:spcBef>
                  <a:spcPct val="0"/>
                </a:spcBef>
                <a:buClrTx/>
                <a:buSzTx/>
                <a:buFontTx/>
                <a:buNone/>
              </a:pPr>
              <a:t>91</a:t>
            </a:fld>
            <a:endParaRPr lang="en-US" altLang="en-US" sz="1200">
              <a:solidFill>
                <a:srgbClr val="FFFFFF"/>
              </a:solidFill>
              <a:latin typeface="Arial" pitchFamily="34" charset="0"/>
            </a:endParaRPr>
          </a:p>
        </p:txBody>
      </p:sp>
    </p:spTree>
    <p:extLst>
      <p:ext uri="{BB962C8B-B14F-4D97-AF65-F5344CB8AC3E}">
        <p14:creationId xmlns:p14="http://schemas.microsoft.com/office/powerpoint/2010/main" val="86099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el 1"/>
          <p:cNvSpPr>
            <a:spLocks noGrp="1"/>
          </p:cNvSpPr>
          <p:nvPr>
            <p:ph type="title"/>
          </p:nvPr>
        </p:nvSpPr>
        <p:spPr>
          <a:xfrm>
            <a:off x="273465" y="247828"/>
            <a:ext cx="8870535" cy="742772"/>
          </a:xfrm>
        </p:spPr>
        <p:txBody>
          <a:bodyPr/>
          <a:lstStyle/>
          <a:p>
            <a:pPr>
              <a:defRPr/>
            </a:pPr>
            <a:r>
              <a:rPr lang="de-DE" dirty="0" smtClean="0"/>
              <a:t>InfoObjects Are “Bricks” for Data Structures</a:t>
            </a:r>
          </a:p>
        </p:txBody>
      </p:sp>
      <p:pic>
        <p:nvPicPr>
          <p:cNvPr id="106499" name="Picture 3" descr="tes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1981200"/>
            <a:ext cx="5372100" cy="473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7773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defRPr/>
            </a:pPr>
            <a:r>
              <a:rPr lang="en-US" smtClean="0"/>
              <a:t>InfoObjects</a:t>
            </a:r>
          </a:p>
        </p:txBody>
      </p:sp>
      <p:sp>
        <p:nvSpPr>
          <p:cNvPr id="6148" name="Rectangle 3"/>
          <p:cNvSpPr>
            <a:spLocks noGrp="1" noChangeArrowheads="1"/>
          </p:cNvSpPr>
          <p:nvPr>
            <p:ph idx="1"/>
          </p:nvPr>
        </p:nvSpPr>
        <p:spPr>
          <a:xfrm>
            <a:off x="1885950" y="2087565"/>
            <a:ext cx="5772150" cy="4389437"/>
          </a:xfrm>
        </p:spPr>
        <p:txBody>
          <a:bodyPr>
            <a:normAutofit fontScale="92500" lnSpcReduction="20000"/>
          </a:bodyPr>
          <a:lstStyle/>
          <a:p>
            <a:pPr eaLnBrk="1" hangingPunct="1">
              <a:buFont typeface="Wingdings 2" pitchFamily="18" charset="2"/>
              <a:buNone/>
              <a:defRPr/>
            </a:pPr>
            <a:r>
              <a:rPr lang="en-US" dirty="0" smtClean="0"/>
              <a:t>Fields in data source mapped to </a:t>
            </a:r>
            <a:r>
              <a:rPr lang="en-US" dirty="0" err="1" smtClean="0"/>
              <a:t>InfoObject</a:t>
            </a:r>
            <a:r>
              <a:rPr lang="en-US" dirty="0" smtClean="0"/>
              <a:t> definitions with </a:t>
            </a:r>
            <a:r>
              <a:rPr lang="en-US" b="1" dirty="0" smtClean="0"/>
              <a:t>transformations</a:t>
            </a:r>
          </a:p>
          <a:p>
            <a:pPr eaLnBrk="1" hangingPunct="1">
              <a:defRPr/>
            </a:pPr>
            <a:endParaRPr lang="en-US" dirty="0" smtClean="0"/>
          </a:p>
          <a:p>
            <a:pPr eaLnBrk="1" hangingPunct="1">
              <a:buFont typeface="Wingdings 2" pitchFamily="18" charset="2"/>
              <a:buNone/>
              <a:defRPr/>
            </a:pPr>
            <a:r>
              <a:rPr lang="en-US" dirty="0" smtClean="0"/>
              <a:t>Types of </a:t>
            </a:r>
            <a:r>
              <a:rPr lang="en-US" dirty="0" err="1" smtClean="0"/>
              <a:t>InfoObjects</a:t>
            </a:r>
            <a:r>
              <a:rPr lang="en-US" dirty="0" smtClean="0"/>
              <a:t>:</a:t>
            </a:r>
          </a:p>
          <a:p>
            <a:pPr lvl="1" eaLnBrk="1" hangingPunct="1">
              <a:defRPr/>
            </a:pPr>
            <a:r>
              <a:rPr lang="en-US" u="sng" dirty="0" smtClean="0"/>
              <a:t>Key figures</a:t>
            </a:r>
            <a:r>
              <a:rPr lang="en-US" dirty="0" smtClean="0"/>
              <a:t>: Numeric measures </a:t>
            </a:r>
            <a:br>
              <a:rPr lang="en-US" dirty="0" smtClean="0"/>
            </a:br>
            <a:endParaRPr lang="en-US" dirty="0" smtClean="0"/>
          </a:p>
          <a:p>
            <a:pPr lvl="1" eaLnBrk="1" hangingPunct="1">
              <a:defRPr/>
            </a:pPr>
            <a:r>
              <a:rPr lang="en-US" u="sng" dirty="0" smtClean="0"/>
              <a:t>Characteristics</a:t>
            </a:r>
            <a:r>
              <a:rPr lang="en-US" dirty="0" smtClean="0"/>
              <a:t>: Master data (customer, product, etc.) with optional descriptive texts, attributes and hierarchies</a:t>
            </a:r>
            <a:br>
              <a:rPr lang="en-US" dirty="0" smtClean="0"/>
            </a:br>
            <a:endParaRPr lang="en-US" u="sng" dirty="0" smtClean="0"/>
          </a:p>
          <a:p>
            <a:pPr lvl="1" eaLnBrk="1" hangingPunct="1">
              <a:defRPr/>
            </a:pPr>
            <a:r>
              <a:rPr lang="en-US" u="sng" dirty="0" smtClean="0"/>
              <a:t>Units</a:t>
            </a:r>
            <a:r>
              <a:rPr lang="en-US" dirty="0" smtClean="0"/>
              <a:t>: Units of measure for key figures</a:t>
            </a:r>
            <a:endParaRPr lang="en-US" u="sng" dirty="0" smtClean="0"/>
          </a:p>
        </p:txBody>
      </p:sp>
      <p:pic>
        <p:nvPicPr>
          <p:cNvPr id="110596"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18034" y="4605340"/>
            <a:ext cx="29884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7"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28750" y="3781425"/>
            <a:ext cx="2857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8" name="Picture 8"/>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31131" y="4970465"/>
            <a:ext cx="28575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9" name="Picture 10"/>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418035" y="5884865"/>
            <a:ext cx="28575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0600" name="Group 14"/>
          <p:cNvGrpSpPr>
            <a:grpSpLocks/>
          </p:cNvGrpSpPr>
          <p:nvPr/>
        </p:nvGrpSpPr>
        <p:grpSpPr bwMode="auto">
          <a:xfrm>
            <a:off x="3493093" y="287708"/>
            <a:ext cx="971550" cy="744538"/>
            <a:chOff x="3264" y="384"/>
            <a:chExt cx="816" cy="469"/>
          </a:xfrm>
        </p:grpSpPr>
        <p:pic>
          <p:nvPicPr>
            <p:cNvPr id="110601" name="Picture 9"/>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648" y="432"/>
              <a:ext cx="24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2" name="Picture 11"/>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40" y="624"/>
              <a:ext cx="24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3" name="Picture 1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264" y="384"/>
              <a:ext cx="240"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4" name="Picture 13"/>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456" y="624"/>
              <a:ext cx="240"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54587541"/>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4"/>
          <p:cNvSpPr>
            <a:spLocks noGrp="1"/>
          </p:cNvSpPr>
          <p:nvPr>
            <p:ph type="sldNum" sz="quarter" idx="12"/>
          </p:nvPr>
        </p:nvSpPr>
        <p:spPr bwMode="auto">
          <a:xfrm>
            <a:off x="0" y="1211784"/>
            <a:ext cx="2514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gn="l">
              <a:spcBef>
                <a:spcPct val="0"/>
              </a:spcBef>
              <a:buClrTx/>
              <a:buSzTx/>
              <a:buFontTx/>
              <a:buNone/>
            </a:pPr>
            <a:fld id="{90F6E641-720A-45B1-BE2D-04FEA1A21935}" type="slidenum">
              <a:rPr lang="en-US" altLang="en-US" sz="1400" smtClean="0">
                <a:solidFill>
                  <a:srgbClr val="FFFFFF"/>
                </a:solidFill>
                <a:latin typeface="Arial" pitchFamily="34" charset="0"/>
              </a:rPr>
              <a:pPr algn="l">
                <a:spcBef>
                  <a:spcPct val="0"/>
                </a:spcBef>
                <a:buClrTx/>
                <a:buSzTx/>
                <a:buFontTx/>
                <a:buNone/>
              </a:pPr>
              <a:t>94</a:t>
            </a:fld>
            <a:endParaRPr lang="en-US" altLang="en-US" sz="1400" dirty="0">
              <a:solidFill>
                <a:srgbClr val="FFFFFF"/>
              </a:solidFill>
              <a:latin typeface="Arial" pitchFamily="34" charset="0"/>
            </a:endParaRPr>
          </a:p>
        </p:txBody>
      </p:sp>
      <p:sp>
        <p:nvSpPr>
          <p:cNvPr id="45059" name="Rectangle 2"/>
          <p:cNvSpPr>
            <a:spLocks noGrp="1" noChangeArrowheads="1"/>
          </p:cNvSpPr>
          <p:nvPr>
            <p:ph type="title"/>
          </p:nvPr>
        </p:nvSpPr>
        <p:spPr>
          <a:xfrm>
            <a:off x="1422797" y="0"/>
            <a:ext cx="6172200" cy="1143000"/>
          </a:xfrm>
        </p:spPr>
        <p:txBody>
          <a:bodyPr/>
          <a:lstStyle/>
          <a:p>
            <a:pPr eaLnBrk="1" hangingPunct="1">
              <a:defRPr/>
            </a:pPr>
            <a:r>
              <a:rPr lang="en-US" smtClean="0"/>
              <a:t>InfoObject Definitions</a:t>
            </a:r>
          </a:p>
        </p:txBody>
      </p:sp>
      <p:sp>
        <p:nvSpPr>
          <p:cNvPr id="112644" name="Rectangle 3"/>
          <p:cNvSpPr>
            <a:spLocks noGrp="1" noChangeArrowheads="1"/>
          </p:cNvSpPr>
          <p:nvPr>
            <p:ph type="body" idx="1"/>
          </p:nvPr>
        </p:nvSpPr>
        <p:spPr>
          <a:xfrm>
            <a:off x="0" y="1621632"/>
            <a:ext cx="4760007" cy="4114800"/>
          </a:xfrm>
        </p:spPr>
        <p:txBody>
          <a:bodyPr/>
          <a:lstStyle/>
          <a:p>
            <a:pPr eaLnBrk="1" hangingPunct="1">
              <a:buFont typeface="Wingdings 2" pitchFamily="18" charset="2"/>
              <a:buNone/>
            </a:pPr>
            <a:r>
              <a:rPr lang="en-US" altLang="en-US" dirty="0" smtClean="0"/>
              <a:t>Standardized “single version of the truth”</a:t>
            </a:r>
          </a:p>
          <a:p>
            <a:pPr eaLnBrk="1" hangingPunct="1">
              <a:buFont typeface="Wingdings 2" pitchFamily="18" charset="2"/>
              <a:buNone/>
            </a:pPr>
            <a:r>
              <a:rPr lang="en-US" altLang="en-US" b="1" dirty="0" smtClean="0"/>
              <a:t>Reusable</a:t>
            </a:r>
            <a:r>
              <a:rPr lang="en-US" altLang="en-US" b="1" i="1" dirty="0" smtClean="0">
                <a:solidFill>
                  <a:schemeClr val="folHlink"/>
                </a:solidFill>
              </a:rPr>
              <a:t> </a:t>
            </a:r>
            <a:r>
              <a:rPr lang="en-US" altLang="en-US" dirty="0" smtClean="0"/>
              <a:t>building blocks for data stores</a:t>
            </a:r>
          </a:p>
          <a:p>
            <a:pPr eaLnBrk="1" hangingPunct="1">
              <a:buFont typeface="Wingdings" pitchFamily="2" charset="2"/>
              <a:buNone/>
            </a:pPr>
            <a:endParaRPr lang="en-US" altLang="en-US" dirty="0" smtClean="0"/>
          </a:p>
        </p:txBody>
      </p:sp>
      <p:pic>
        <p:nvPicPr>
          <p:cNvPr id="112645"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69181" y="2382839"/>
            <a:ext cx="3943350"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6" name="Text Box 5"/>
          <p:cNvSpPr txBox="1">
            <a:spLocks noChangeArrowheads="1"/>
          </p:cNvSpPr>
          <p:nvPr/>
        </p:nvSpPr>
        <p:spPr bwMode="auto">
          <a:xfrm>
            <a:off x="3143250" y="4286251"/>
            <a:ext cx="1543050" cy="1200329"/>
          </a:xfrm>
          <a:prstGeom prst="rect">
            <a:avLst/>
          </a:prstGeom>
          <a:solidFill>
            <a:schemeClr val="bg1"/>
          </a:solidFill>
          <a:ln w="38100">
            <a:solidFill>
              <a:srgbClr val="FFC000"/>
            </a:solidFill>
            <a:miter lim="800000"/>
            <a:headEnd/>
            <a:tailEnd/>
          </a:ln>
        </p:spPr>
        <p:txBody>
          <a:bodyPr>
            <a:spAutoFit/>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gn="l">
              <a:spcBef>
                <a:spcPct val="50000"/>
              </a:spcBef>
              <a:buClrTx/>
              <a:buSzTx/>
              <a:buFontTx/>
              <a:buNone/>
            </a:pPr>
            <a:r>
              <a:rPr lang="en-US" altLang="en-US" sz="2400" dirty="0">
                <a:solidFill>
                  <a:srgbClr val="FFC000"/>
                </a:solidFill>
                <a:latin typeface="Century Gothic" pitchFamily="34" charset="0"/>
              </a:rPr>
              <a:t>Example Data Store</a:t>
            </a:r>
          </a:p>
        </p:txBody>
      </p:sp>
    </p:spTree>
    <p:extLst>
      <p:ext uri="{BB962C8B-B14F-4D97-AF65-F5344CB8AC3E}">
        <p14:creationId xmlns:p14="http://schemas.microsoft.com/office/powerpoint/2010/main" val="3915275666"/>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p:nvPr>
        </p:nvSpPr>
        <p:spPr>
          <a:xfrm>
            <a:off x="222191" y="0"/>
            <a:ext cx="8827805" cy="1143000"/>
          </a:xfrm>
        </p:spPr>
        <p:txBody>
          <a:bodyPr/>
          <a:lstStyle/>
          <a:p>
            <a:pPr eaLnBrk="1" hangingPunct="1">
              <a:defRPr/>
            </a:pPr>
            <a:r>
              <a:rPr lang="en-AU" dirty="0" smtClean="0"/>
              <a:t>SAP BW </a:t>
            </a:r>
            <a:r>
              <a:rPr lang="en-AU" dirty="0" err="1" smtClean="0"/>
              <a:t>InfoObjects</a:t>
            </a:r>
            <a:r>
              <a:rPr lang="en-AU" dirty="0" smtClean="0"/>
              <a:t> – Key Figures</a:t>
            </a:r>
          </a:p>
        </p:txBody>
      </p:sp>
      <p:graphicFrame>
        <p:nvGraphicFramePr>
          <p:cNvPr id="69738" name="Group 106"/>
          <p:cNvGraphicFramePr>
            <a:graphicFrameLocks noGrp="1"/>
          </p:cNvGraphicFramePr>
          <p:nvPr>
            <p:ph idx="1"/>
          </p:nvPr>
        </p:nvGraphicFramePr>
        <p:xfrm>
          <a:off x="1471614" y="2589213"/>
          <a:ext cx="6188869" cy="892176"/>
        </p:xfrm>
        <a:graphic>
          <a:graphicData uri="http://schemas.openxmlformats.org/drawingml/2006/table">
            <a:tbl>
              <a:tblPr/>
              <a:tblGrid>
                <a:gridCol w="878681"/>
                <a:gridCol w="1326356"/>
                <a:gridCol w="1393031"/>
                <a:gridCol w="1110854"/>
                <a:gridCol w="1479947"/>
              </a:tblGrid>
              <a:tr h="2968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000" b="1" i="0" u="none" strike="noStrike" cap="none" normalizeH="0" baseline="0" dirty="0" smtClean="0">
                          <a:ln>
                            <a:noFill/>
                          </a:ln>
                          <a:solidFill>
                            <a:srgbClr val="FFFFFF"/>
                          </a:solidFill>
                          <a:effectLst/>
                          <a:latin typeface="Arial" charset="0"/>
                        </a:rPr>
                        <a:t>Date</a:t>
                      </a:r>
                    </a:p>
                  </a:txBody>
                  <a:tcPr marL="68580" marR="6858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000" b="1" i="0" u="none" strike="noStrike" cap="none" normalizeH="0" baseline="0" dirty="0" smtClean="0">
                          <a:ln>
                            <a:noFill/>
                          </a:ln>
                          <a:solidFill>
                            <a:srgbClr val="FFFFFF"/>
                          </a:solidFill>
                          <a:effectLst/>
                          <a:latin typeface="Arial" charset="0"/>
                        </a:rPr>
                        <a:t>Customer</a:t>
                      </a:r>
                    </a:p>
                  </a:txBody>
                  <a:tcPr marL="68580" marR="6858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000" b="1" i="0" u="none" strike="noStrike" cap="none" normalizeH="0" baseline="0" dirty="0" smtClean="0">
                          <a:ln>
                            <a:noFill/>
                          </a:ln>
                          <a:solidFill>
                            <a:srgbClr val="FFFFFF"/>
                          </a:solidFill>
                          <a:effectLst/>
                          <a:latin typeface="Arial" charset="0"/>
                        </a:rPr>
                        <a:t>Material</a:t>
                      </a:r>
                    </a:p>
                  </a:txBody>
                  <a:tcPr marL="68580" marR="68580" horzOverflow="overflow">
                    <a:lnL w="12700" cap="flat" cmpd="sng" algn="ctr">
                      <a:solidFill>
                        <a:schemeClr val="bg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000" b="1" i="0" u="none" strike="noStrike" cap="none" normalizeH="0" baseline="0" dirty="0" smtClean="0">
                          <a:ln>
                            <a:noFill/>
                          </a:ln>
                          <a:solidFill>
                            <a:srgbClr val="FFFFFF"/>
                          </a:solidFill>
                          <a:effectLst/>
                          <a:latin typeface="Arial" charset="0"/>
                        </a:rPr>
                        <a:t>Sales Quantity</a:t>
                      </a:r>
                    </a:p>
                  </a:txBody>
                  <a:tcPr marL="68580" marR="68580" horzOverflow="overflow">
                    <a:lnL w="28575" cap="flat" cmpd="sng" algn="ctr">
                      <a:solidFill>
                        <a:schemeClr val="accent2"/>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000" b="1" i="0" u="none" strike="noStrike" cap="none" normalizeH="0" baseline="0" dirty="0" smtClean="0">
                          <a:ln>
                            <a:noFill/>
                          </a:ln>
                          <a:solidFill>
                            <a:srgbClr val="FFFFFF"/>
                          </a:solidFill>
                          <a:effectLst/>
                          <a:latin typeface="Arial" charset="0"/>
                        </a:rPr>
                        <a:t>Amount</a:t>
                      </a:r>
                    </a:p>
                  </a:txBody>
                  <a:tcPr marL="68580" marR="68580" horzOverflow="overflow">
                    <a:lnL w="12700" cap="flat" cmpd="sng" algn="ctr">
                      <a:solidFill>
                        <a:schemeClr val="bg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984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000" b="0" i="0" u="none" strike="noStrike" cap="none" normalizeH="0" baseline="0" dirty="0" smtClean="0">
                          <a:ln>
                            <a:noFill/>
                          </a:ln>
                          <a:solidFill>
                            <a:srgbClr val="000000"/>
                          </a:solidFill>
                          <a:effectLst/>
                          <a:latin typeface="Arial" charset="0"/>
                        </a:rPr>
                        <a:t>1/1/08</a:t>
                      </a:r>
                    </a:p>
                  </a:txBody>
                  <a:tcPr marL="68580" marR="6858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000" b="0" i="0" u="none" strike="noStrike" cap="none" normalizeH="0" baseline="0" dirty="0" smtClean="0">
                          <a:ln>
                            <a:noFill/>
                          </a:ln>
                          <a:solidFill>
                            <a:srgbClr val="000000"/>
                          </a:solidFill>
                          <a:effectLst/>
                          <a:latin typeface="Arial" charset="0"/>
                        </a:rPr>
                        <a:t>Jones</a:t>
                      </a:r>
                    </a:p>
                  </a:txBody>
                  <a:tcPr marL="68580" marR="6858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000" b="0" i="0" u="none" strike="noStrike" cap="none" normalizeH="0" baseline="0" dirty="0" smtClean="0">
                          <a:ln>
                            <a:noFill/>
                          </a:ln>
                          <a:solidFill>
                            <a:srgbClr val="000000"/>
                          </a:solidFill>
                          <a:effectLst/>
                          <a:latin typeface="Arial" charset="0"/>
                        </a:rPr>
                        <a:t>Racer 26</a:t>
                      </a:r>
                    </a:p>
                  </a:txBody>
                  <a:tcPr marL="68580" marR="68580" horzOverflow="overflow">
                    <a:lnL w="12700" cap="flat" cmpd="sng" algn="ctr">
                      <a:solidFill>
                        <a:schemeClr val="bg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000" b="0" i="0" u="none" strike="noStrike" cap="none" normalizeH="0" baseline="0" dirty="0" smtClean="0">
                          <a:ln>
                            <a:noFill/>
                          </a:ln>
                          <a:solidFill>
                            <a:srgbClr val="000000"/>
                          </a:solidFill>
                          <a:effectLst/>
                          <a:latin typeface="Arial" charset="0"/>
                        </a:rPr>
                        <a:t>2</a:t>
                      </a:r>
                    </a:p>
                  </a:txBody>
                  <a:tcPr marL="68580" marR="68580" horzOverflow="overflow">
                    <a:lnL w="28575" cap="flat" cmpd="sng" algn="ctr">
                      <a:solidFill>
                        <a:schemeClr val="accent2"/>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000" b="0" i="0" u="none" strike="noStrike" cap="none" normalizeH="0" baseline="0" dirty="0" smtClean="0">
                          <a:ln>
                            <a:noFill/>
                          </a:ln>
                          <a:solidFill>
                            <a:srgbClr val="000000"/>
                          </a:solidFill>
                          <a:effectLst/>
                          <a:latin typeface="Arial" charset="0"/>
                        </a:rPr>
                        <a:t>$2000</a:t>
                      </a:r>
                    </a:p>
                  </a:txBody>
                  <a:tcPr marL="68580" marR="68580" horzOverflow="overflow">
                    <a:lnL w="12700" cap="flat" cmpd="sng" algn="ctr">
                      <a:solidFill>
                        <a:schemeClr val="bg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968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000" b="0" i="0" u="none" strike="noStrike" cap="none" normalizeH="0" baseline="0" dirty="0" smtClean="0">
                          <a:ln>
                            <a:noFill/>
                          </a:ln>
                          <a:solidFill>
                            <a:srgbClr val="000000"/>
                          </a:solidFill>
                          <a:effectLst/>
                          <a:latin typeface="Arial" charset="0"/>
                        </a:rPr>
                        <a:t>1/1/08</a:t>
                      </a:r>
                    </a:p>
                  </a:txBody>
                  <a:tcPr marL="68580" marR="6858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000" b="0" i="0" u="none" strike="noStrike" cap="none" normalizeH="0" baseline="0" dirty="0" smtClean="0">
                          <a:ln>
                            <a:noFill/>
                          </a:ln>
                          <a:solidFill>
                            <a:srgbClr val="000000"/>
                          </a:solidFill>
                          <a:effectLst/>
                          <a:latin typeface="Arial" charset="0"/>
                        </a:rPr>
                        <a:t>Rosemann</a:t>
                      </a:r>
                    </a:p>
                  </a:txBody>
                  <a:tcPr marL="68580" marR="6858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000" b="0" i="0" u="none" strike="noStrike" cap="none" normalizeH="0" baseline="0" dirty="0" smtClean="0">
                          <a:ln>
                            <a:noFill/>
                          </a:ln>
                          <a:solidFill>
                            <a:srgbClr val="000000"/>
                          </a:solidFill>
                          <a:effectLst/>
                          <a:latin typeface="Arial" charset="0"/>
                        </a:rPr>
                        <a:t>Mountain B</a:t>
                      </a:r>
                    </a:p>
                  </a:txBody>
                  <a:tcPr marL="68580" marR="68580" horzOverflow="overflow">
                    <a:lnL w="12700" cap="flat" cmpd="sng" algn="ctr">
                      <a:solidFill>
                        <a:schemeClr val="bg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000" b="0" i="0" u="none" strike="noStrike" cap="none" normalizeH="0" baseline="0" dirty="0" smtClean="0">
                          <a:ln>
                            <a:noFill/>
                          </a:ln>
                          <a:solidFill>
                            <a:srgbClr val="000000"/>
                          </a:solidFill>
                          <a:effectLst/>
                          <a:latin typeface="Arial" charset="0"/>
                        </a:rPr>
                        <a:t>5</a:t>
                      </a:r>
                    </a:p>
                  </a:txBody>
                  <a:tcPr marL="68580" marR="68580" horzOverflow="overflow">
                    <a:lnL w="28575" cap="flat" cmpd="sng" algn="ctr">
                      <a:solidFill>
                        <a:schemeClr val="accent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000" b="0" i="0" u="none" strike="noStrike" cap="none" normalizeH="0" baseline="0" dirty="0" smtClean="0">
                          <a:ln>
                            <a:noFill/>
                          </a:ln>
                          <a:solidFill>
                            <a:srgbClr val="000000"/>
                          </a:solidFill>
                          <a:effectLst/>
                          <a:latin typeface="Arial" charset="0"/>
                        </a:rPr>
                        <a:t>$4000</a:t>
                      </a:r>
                    </a:p>
                  </a:txBody>
                  <a:tcPr marL="68580" marR="68580" horzOverflow="overflow">
                    <a:lnL w="12700" cap="flat" cmpd="sng" algn="ctr">
                      <a:solidFill>
                        <a:schemeClr val="bg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E9EDF4"/>
                    </a:solidFill>
                  </a:tcPr>
                </a:tc>
              </a:tr>
            </a:tbl>
          </a:graphicData>
        </a:graphic>
      </p:graphicFrame>
      <p:sp>
        <p:nvSpPr>
          <p:cNvPr id="114719" name="Rectangle 3"/>
          <p:cNvSpPr>
            <a:spLocks noGrp="1" noChangeArrowheads="1"/>
          </p:cNvSpPr>
          <p:nvPr>
            <p:ph type="body" sz="half" idx="4294967295"/>
          </p:nvPr>
        </p:nvSpPr>
        <p:spPr>
          <a:xfrm>
            <a:off x="1143000" y="1484313"/>
            <a:ext cx="6015038" cy="4641850"/>
          </a:xfrm>
        </p:spPr>
        <p:txBody>
          <a:bodyPr/>
          <a:lstStyle/>
          <a:p>
            <a:pPr eaLnBrk="1" hangingPunct="1">
              <a:lnSpc>
                <a:spcPct val="80000"/>
              </a:lnSpc>
              <a:buFont typeface="Arial" pitchFamily="34" charset="0"/>
              <a:buNone/>
            </a:pPr>
            <a:r>
              <a:rPr lang="en-AU" altLang="en-US" sz="2400" b="1" dirty="0">
                <a:solidFill>
                  <a:srgbClr val="FFC000"/>
                </a:solidFill>
              </a:rPr>
              <a:t>Key </a:t>
            </a:r>
            <a:r>
              <a:rPr lang="en-AU" altLang="en-US" sz="2400" b="1" dirty="0" smtClean="0">
                <a:solidFill>
                  <a:srgbClr val="FFC000"/>
                </a:solidFill>
              </a:rPr>
              <a:t>Figures</a:t>
            </a:r>
            <a:r>
              <a:rPr lang="en-AU" altLang="en-US" sz="2400" dirty="0" smtClean="0">
                <a:solidFill>
                  <a:srgbClr val="FFC000"/>
                </a:solidFill>
              </a:rPr>
              <a:t> </a:t>
            </a:r>
            <a:endParaRPr lang="en-AU" altLang="en-US" sz="2400" dirty="0">
              <a:solidFill>
                <a:srgbClr val="FFC000"/>
              </a:solidFill>
            </a:endParaRPr>
          </a:p>
          <a:p>
            <a:pPr eaLnBrk="1" hangingPunct="1">
              <a:lnSpc>
                <a:spcPct val="80000"/>
              </a:lnSpc>
            </a:pPr>
            <a:r>
              <a:rPr lang="en-AU" altLang="en-US" sz="2400" dirty="0"/>
              <a:t>Any kind of numeric information used to measure a business process.</a:t>
            </a:r>
          </a:p>
          <a:p>
            <a:pPr eaLnBrk="1" hangingPunct="1">
              <a:lnSpc>
                <a:spcPct val="80000"/>
              </a:lnSpc>
            </a:pPr>
            <a:endParaRPr lang="en-AU" altLang="en-US" sz="2400" dirty="0"/>
          </a:p>
          <a:p>
            <a:pPr eaLnBrk="1" hangingPunct="1">
              <a:lnSpc>
                <a:spcPct val="80000"/>
              </a:lnSpc>
            </a:pPr>
            <a:endParaRPr lang="en-AU" altLang="en-US" sz="2400" dirty="0"/>
          </a:p>
          <a:p>
            <a:pPr eaLnBrk="1" hangingPunct="1">
              <a:lnSpc>
                <a:spcPct val="80000"/>
              </a:lnSpc>
            </a:pPr>
            <a:endParaRPr lang="en-AU" altLang="en-US" sz="2400" dirty="0"/>
          </a:p>
          <a:p>
            <a:pPr eaLnBrk="1" hangingPunct="1">
              <a:lnSpc>
                <a:spcPct val="80000"/>
              </a:lnSpc>
            </a:pPr>
            <a:r>
              <a:rPr lang="en-AU" altLang="en-US" sz="2400" dirty="0"/>
              <a:t>Six different types</a:t>
            </a:r>
          </a:p>
          <a:p>
            <a:pPr lvl="1" eaLnBrk="1" hangingPunct="1">
              <a:lnSpc>
                <a:spcPct val="80000"/>
              </a:lnSpc>
            </a:pPr>
            <a:r>
              <a:rPr lang="en-AU" altLang="en-US" sz="2000" dirty="0"/>
              <a:t>Amount *</a:t>
            </a:r>
          </a:p>
          <a:p>
            <a:pPr lvl="1" eaLnBrk="1" hangingPunct="1">
              <a:lnSpc>
                <a:spcPct val="80000"/>
              </a:lnSpc>
            </a:pPr>
            <a:r>
              <a:rPr lang="en-AU" altLang="en-US" sz="2000" dirty="0"/>
              <a:t>Quantity *</a:t>
            </a:r>
          </a:p>
          <a:p>
            <a:pPr lvl="1" eaLnBrk="1" hangingPunct="1">
              <a:lnSpc>
                <a:spcPct val="80000"/>
              </a:lnSpc>
            </a:pPr>
            <a:r>
              <a:rPr lang="en-AU" altLang="en-US" sz="2000" dirty="0"/>
              <a:t>Number</a:t>
            </a:r>
          </a:p>
          <a:p>
            <a:pPr lvl="1" eaLnBrk="1" hangingPunct="1">
              <a:lnSpc>
                <a:spcPct val="80000"/>
              </a:lnSpc>
            </a:pPr>
            <a:r>
              <a:rPr lang="en-AU" altLang="en-US" sz="2000" dirty="0"/>
              <a:t>Integer</a:t>
            </a:r>
          </a:p>
          <a:p>
            <a:pPr lvl="1" eaLnBrk="1" hangingPunct="1">
              <a:lnSpc>
                <a:spcPct val="80000"/>
              </a:lnSpc>
            </a:pPr>
            <a:r>
              <a:rPr lang="en-AU" altLang="en-US" sz="2000" dirty="0"/>
              <a:t>Date</a:t>
            </a:r>
          </a:p>
          <a:p>
            <a:pPr lvl="1" eaLnBrk="1" hangingPunct="1">
              <a:lnSpc>
                <a:spcPct val="80000"/>
              </a:lnSpc>
            </a:pPr>
            <a:r>
              <a:rPr lang="en-AU" altLang="en-US" sz="2000" dirty="0"/>
              <a:t>Time</a:t>
            </a:r>
          </a:p>
          <a:p>
            <a:pPr lvl="1" eaLnBrk="1" hangingPunct="1">
              <a:lnSpc>
                <a:spcPct val="80000"/>
              </a:lnSpc>
              <a:buFont typeface="Arial" pitchFamily="34" charset="0"/>
              <a:buNone/>
            </a:pPr>
            <a:r>
              <a:rPr lang="en-AU" altLang="en-US" sz="1600" dirty="0"/>
              <a:t>* Requires Unit (currency, size) for further clarification</a:t>
            </a:r>
          </a:p>
        </p:txBody>
      </p:sp>
      <p:graphicFrame>
        <p:nvGraphicFramePr>
          <p:cNvPr id="69739" name="Group 107"/>
          <p:cNvGraphicFramePr>
            <a:graphicFrameLocks noGrp="1"/>
          </p:cNvGraphicFramePr>
          <p:nvPr>
            <p:ph sz="quarter" idx="4294967295"/>
          </p:nvPr>
        </p:nvGraphicFramePr>
        <p:xfrm>
          <a:off x="5372100" y="4419602"/>
          <a:ext cx="2063354" cy="1006475"/>
        </p:xfrm>
        <a:graphic>
          <a:graphicData uri="http://schemas.openxmlformats.org/drawingml/2006/table">
            <a:tbl>
              <a:tblPr/>
              <a:tblGrid>
                <a:gridCol w="854869"/>
                <a:gridCol w="1208485"/>
              </a:tblGrid>
              <a:tr h="27449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rgbClr val="FFFFFF"/>
                          </a:solidFill>
                          <a:effectLst/>
                          <a:latin typeface="Arial" charset="0"/>
                        </a:rPr>
                        <a:t>Amount</a:t>
                      </a:r>
                    </a:p>
                  </a:txBody>
                  <a:tcPr marL="68580" marR="68580"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rgbClr val="FFFFFF"/>
                          </a:solidFill>
                          <a:effectLst/>
                          <a:latin typeface="Arial" charset="0"/>
                        </a:rPr>
                        <a:t>Currency</a:t>
                      </a:r>
                    </a:p>
                  </a:txBody>
                  <a:tcPr marL="68580" marR="68580"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43994">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AU" sz="1000" b="0" i="0" u="none" strike="noStrike" cap="none" normalizeH="0" baseline="0" dirty="0" smtClean="0">
                          <a:ln>
                            <a:noFill/>
                          </a:ln>
                          <a:solidFill>
                            <a:srgbClr val="000000"/>
                          </a:solidFill>
                          <a:effectLst/>
                          <a:latin typeface="Arial" charset="0"/>
                        </a:rPr>
                        <a:t>1000</a:t>
                      </a:r>
                    </a:p>
                  </a:txBody>
                  <a:tcPr marL="68580" marR="68580"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000" b="0" i="0" u="none" strike="noStrike" cap="none" normalizeH="0" baseline="0" dirty="0" smtClean="0">
                          <a:ln>
                            <a:noFill/>
                          </a:ln>
                          <a:solidFill>
                            <a:srgbClr val="000000"/>
                          </a:solidFill>
                          <a:effectLst/>
                          <a:latin typeface="Arial" charset="0"/>
                        </a:rPr>
                        <a:t>EUR</a:t>
                      </a:r>
                    </a:p>
                  </a:txBody>
                  <a:tcPr marL="68580" marR="68580"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43994">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AU" sz="1000" b="0" i="0" u="none" strike="noStrike" cap="none" normalizeH="0" baseline="0" dirty="0" smtClean="0">
                          <a:ln>
                            <a:noFill/>
                          </a:ln>
                          <a:solidFill>
                            <a:srgbClr val="000000"/>
                          </a:solidFill>
                          <a:effectLst/>
                          <a:latin typeface="Arial" charset="0"/>
                        </a:rPr>
                        <a:t>1500</a:t>
                      </a:r>
                    </a:p>
                  </a:txBody>
                  <a:tcPr marL="68580" marR="68580"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000" b="0" i="0" u="none" strike="noStrike" cap="none" normalizeH="0" baseline="0" dirty="0" smtClean="0">
                          <a:ln>
                            <a:noFill/>
                          </a:ln>
                          <a:solidFill>
                            <a:srgbClr val="000000"/>
                          </a:solidFill>
                          <a:effectLst/>
                          <a:latin typeface="Arial" charset="0"/>
                        </a:rPr>
                        <a:t>USD</a:t>
                      </a:r>
                    </a:p>
                  </a:txBody>
                  <a:tcPr marL="68580" marR="68580"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43994">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AU" sz="1000" b="0" i="0" u="none" strike="noStrike" cap="none" normalizeH="0" baseline="0" dirty="0" smtClean="0">
                          <a:ln>
                            <a:noFill/>
                          </a:ln>
                          <a:solidFill>
                            <a:srgbClr val="000000"/>
                          </a:solidFill>
                          <a:effectLst/>
                          <a:latin typeface="Arial" charset="0"/>
                        </a:rPr>
                        <a:t>30,000</a:t>
                      </a:r>
                    </a:p>
                  </a:txBody>
                  <a:tcPr marL="68580" marR="68580"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000" b="0" i="0" u="none" strike="noStrike" cap="none" normalizeH="0" baseline="0" dirty="0" smtClean="0">
                          <a:ln>
                            <a:noFill/>
                          </a:ln>
                          <a:solidFill>
                            <a:srgbClr val="000000"/>
                          </a:solidFill>
                          <a:effectLst/>
                          <a:latin typeface="Arial" charset="0"/>
                        </a:rPr>
                        <a:t>ZWD</a:t>
                      </a:r>
                    </a:p>
                  </a:txBody>
                  <a:tcPr marL="68580" marR="68580"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pic>
        <p:nvPicPr>
          <p:cNvPr id="114737" name="Picture 108" descr="s_s_key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67025" y="1469263"/>
            <a:ext cx="333375"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38"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nSpc>
                <a:spcPct val="80000"/>
              </a:lnSpc>
              <a:spcBef>
                <a:spcPct val="0"/>
              </a:spcBef>
              <a:buClrTx/>
              <a:buSzTx/>
              <a:buFontTx/>
              <a:buNone/>
            </a:pPr>
            <a:fld id="{FEB604E9-B9C1-4038-B3CC-1D2F3FD88397}" type="slidenum">
              <a:rPr lang="en-US" altLang="en-US" sz="1200">
                <a:solidFill>
                  <a:srgbClr val="FFFFFF"/>
                </a:solidFill>
                <a:latin typeface="Arial" pitchFamily="34" charset="0"/>
              </a:rPr>
              <a:pPr>
                <a:lnSpc>
                  <a:spcPct val="80000"/>
                </a:lnSpc>
                <a:spcBef>
                  <a:spcPct val="0"/>
                </a:spcBef>
                <a:buClrTx/>
                <a:buSzTx/>
                <a:buFontTx/>
                <a:buNone/>
              </a:pPr>
              <a:t>95</a:t>
            </a:fld>
            <a:endParaRPr lang="en-US" altLang="en-US" sz="1200">
              <a:solidFill>
                <a:srgbClr val="FFFFFF"/>
              </a:solidFill>
              <a:latin typeface="Arial" pitchFamily="34" charset="0"/>
            </a:endParaRPr>
          </a:p>
        </p:txBody>
      </p:sp>
    </p:spTree>
    <p:extLst>
      <p:ext uri="{BB962C8B-B14F-4D97-AF65-F5344CB8AC3E}">
        <p14:creationId xmlns:p14="http://schemas.microsoft.com/office/powerpoint/2010/main" val="1789030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8"/>
          <p:cNvSpPr>
            <a:spLocks noGrp="1"/>
          </p:cNvSpPr>
          <p:nvPr>
            <p:ph type="title"/>
          </p:nvPr>
        </p:nvSpPr>
        <p:spPr>
          <a:xfrm>
            <a:off x="119641" y="387411"/>
            <a:ext cx="8947446" cy="758825"/>
          </a:xfrm>
        </p:spPr>
        <p:txBody>
          <a:bodyPr/>
          <a:lstStyle/>
          <a:p>
            <a:pPr eaLnBrk="1" hangingPunct="1">
              <a:defRPr/>
            </a:pPr>
            <a:r>
              <a:rPr lang="en-AU" dirty="0" smtClean="0"/>
              <a:t>SAP BW </a:t>
            </a:r>
            <a:r>
              <a:rPr lang="en-AU" dirty="0" err="1" smtClean="0"/>
              <a:t>InfoObjects</a:t>
            </a:r>
            <a:r>
              <a:rPr lang="en-AU" dirty="0" smtClean="0"/>
              <a:t> – Characteristics</a:t>
            </a:r>
          </a:p>
        </p:txBody>
      </p:sp>
      <p:sp>
        <p:nvSpPr>
          <p:cNvPr id="126979" name="Rectangle 9"/>
          <p:cNvSpPr>
            <a:spLocks noGrp="1" noChangeArrowheads="1"/>
          </p:cNvSpPr>
          <p:nvPr>
            <p:ph type="body" sz="half" idx="4294967295"/>
          </p:nvPr>
        </p:nvSpPr>
        <p:spPr>
          <a:xfrm>
            <a:off x="1143001" y="1484313"/>
            <a:ext cx="6036469" cy="4641850"/>
          </a:xfrm>
        </p:spPr>
        <p:txBody>
          <a:bodyPr/>
          <a:lstStyle/>
          <a:p>
            <a:pPr eaLnBrk="1" hangingPunct="1">
              <a:buFont typeface="Arial" pitchFamily="34" charset="0"/>
              <a:buNone/>
            </a:pPr>
            <a:r>
              <a:rPr lang="en-AU" altLang="en-US" sz="2800" b="1" dirty="0">
                <a:solidFill>
                  <a:srgbClr val="FFC000"/>
                </a:solidFill>
              </a:rPr>
              <a:t>Characteristics</a:t>
            </a:r>
            <a:r>
              <a:rPr lang="en-AU" altLang="en-US" sz="2800" b="1" dirty="0">
                <a:solidFill>
                  <a:schemeClr val="hlink"/>
                </a:solidFill>
              </a:rPr>
              <a:t> </a:t>
            </a:r>
            <a:r>
              <a:rPr lang="en-AU" altLang="en-US" sz="2800" dirty="0"/>
              <a:t>		</a:t>
            </a:r>
          </a:p>
          <a:p>
            <a:pPr eaLnBrk="1" hangingPunct="1"/>
            <a:r>
              <a:rPr lang="en-AU" altLang="en-US" sz="2800" dirty="0"/>
              <a:t>Designed to describe objects used with in the business process</a:t>
            </a:r>
          </a:p>
          <a:p>
            <a:pPr lvl="1" eaLnBrk="1" hangingPunct="1"/>
            <a:r>
              <a:rPr lang="en-AU" altLang="en-US" dirty="0" smtClean="0"/>
              <a:t>customer, product, colour, postcode, date, unit etc.</a:t>
            </a:r>
          </a:p>
          <a:p>
            <a:pPr eaLnBrk="1" hangingPunct="1"/>
            <a:r>
              <a:rPr lang="en-AU" altLang="en-US" dirty="0" smtClean="0"/>
              <a:t>They are the attributes of the dimension table</a:t>
            </a:r>
            <a:endParaRPr lang="en-AU" altLang="en-US" sz="2800" dirty="0"/>
          </a:p>
          <a:p>
            <a:pPr eaLnBrk="1" hangingPunct="1"/>
            <a:r>
              <a:rPr lang="en-AU" altLang="en-US" sz="2800" dirty="0"/>
              <a:t>Could be made up of more than one field</a:t>
            </a:r>
          </a:p>
          <a:p>
            <a:pPr eaLnBrk="1" hangingPunct="1"/>
            <a:r>
              <a:rPr lang="en-AU" altLang="en-US" sz="2800" dirty="0"/>
              <a:t>Used to </a:t>
            </a:r>
            <a:r>
              <a:rPr lang="en-US" altLang="en-US" sz="2800" dirty="0"/>
              <a:t>analyze</a:t>
            </a:r>
            <a:r>
              <a:rPr lang="en-AU" altLang="en-US" sz="2800" dirty="0"/>
              <a:t> Key Figures</a:t>
            </a:r>
          </a:p>
          <a:p>
            <a:pPr eaLnBrk="1" hangingPunct="1"/>
            <a:endParaRPr lang="en-AU" altLang="en-US" sz="2800" dirty="0"/>
          </a:p>
        </p:txBody>
      </p:sp>
      <p:pic>
        <p:nvPicPr>
          <p:cNvPr id="126980" name="Picture 90" descr="s_s_cha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20084" y="1443854"/>
            <a:ext cx="37981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nSpc>
                <a:spcPct val="80000"/>
              </a:lnSpc>
              <a:spcBef>
                <a:spcPct val="0"/>
              </a:spcBef>
              <a:buClrTx/>
              <a:buSzTx/>
              <a:buFontTx/>
              <a:buNone/>
            </a:pPr>
            <a:fld id="{DB05A1B2-2C6A-4989-9B2D-DCB932EA1FCA}" type="slidenum">
              <a:rPr lang="en-US" altLang="en-US" sz="1200">
                <a:solidFill>
                  <a:srgbClr val="FFFFFF"/>
                </a:solidFill>
                <a:latin typeface="Arial" pitchFamily="34" charset="0"/>
              </a:rPr>
              <a:pPr>
                <a:lnSpc>
                  <a:spcPct val="80000"/>
                </a:lnSpc>
                <a:spcBef>
                  <a:spcPct val="0"/>
                </a:spcBef>
                <a:buClrTx/>
                <a:buSzTx/>
                <a:buFontTx/>
                <a:buNone/>
              </a:pPr>
              <a:t>96</a:t>
            </a:fld>
            <a:endParaRPr lang="en-US" altLang="en-US" sz="1200">
              <a:solidFill>
                <a:srgbClr val="FFFFFF"/>
              </a:solidFill>
              <a:latin typeface="Arial" pitchFamily="34" charset="0"/>
            </a:endParaRPr>
          </a:p>
        </p:txBody>
      </p:sp>
    </p:spTree>
    <p:extLst>
      <p:ext uri="{BB962C8B-B14F-4D97-AF65-F5344CB8AC3E}">
        <p14:creationId xmlns:p14="http://schemas.microsoft.com/office/powerpoint/2010/main" val="23709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p:cNvSpPr>
          <p:nvPr>
            <p:ph type="title"/>
          </p:nvPr>
        </p:nvSpPr>
        <p:spPr>
          <a:xfrm>
            <a:off x="1466138" y="243555"/>
            <a:ext cx="6172200" cy="1143000"/>
          </a:xfrm>
        </p:spPr>
        <p:txBody>
          <a:bodyPr/>
          <a:lstStyle/>
          <a:p>
            <a:pPr eaLnBrk="1" hangingPunct="1">
              <a:defRPr/>
            </a:pPr>
            <a:r>
              <a:rPr lang="en-AU" dirty="0" smtClean="0"/>
              <a:t>SAP BW Characteristics</a:t>
            </a:r>
          </a:p>
        </p:txBody>
      </p:sp>
      <p:sp>
        <p:nvSpPr>
          <p:cNvPr id="128003" name="Rectangle 5"/>
          <p:cNvSpPr>
            <a:spLocks noGrp="1" noChangeArrowheads="1"/>
          </p:cNvSpPr>
          <p:nvPr>
            <p:ph idx="1"/>
          </p:nvPr>
        </p:nvSpPr>
        <p:spPr>
          <a:xfrm>
            <a:off x="1547812" y="1484313"/>
            <a:ext cx="2967038" cy="4641850"/>
          </a:xfrm>
        </p:spPr>
        <p:txBody>
          <a:bodyPr/>
          <a:lstStyle/>
          <a:p>
            <a:pPr algn="ctr" eaLnBrk="1" hangingPunct="1">
              <a:buFont typeface="Arial" pitchFamily="34" charset="0"/>
              <a:buNone/>
            </a:pPr>
            <a:r>
              <a:rPr lang="en-AU" altLang="en-US" sz="2800" b="1" dirty="0">
                <a:solidFill>
                  <a:schemeClr val="hlink"/>
                </a:solidFill>
              </a:rPr>
              <a:t>Characteristic</a:t>
            </a:r>
          </a:p>
          <a:p>
            <a:pPr algn="ctr" eaLnBrk="1" hangingPunct="1">
              <a:buFont typeface="Arial" pitchFamily="34" charset="0"/>
              <a:buNone/>
            </a:pPr>
            <a:r>
              <a:rPr lang="en-AU" altLang="en-US" sz="2000" b="1" dirty="0">
                <a:solidFill>
                  <a:schemeClr val="hlink"/>
                </a:solidFill>
              </a:rPr>
              <a:t>(Single)</a:t>
            </a:r>
          </a:p>
          <a:p>
            <a:pPr algn="ctr" eaLnBrk="1" hangingPunct="1">
              <a:buFont typeface="Arial" pitchFamily="34" charset="0"/>
              <a:buNone/>
            </a:pPr>
            <a:endParaRPr lang="en-AU" altLang="en-US" sz="2000" b="1" dirty="0">
              <a:solidFill>
                <a:schemeClr val="hlink"/>
              </a:solidFill>
            </a:endParaRPr>
          </a:p>
          <a:p>
            <a:pPr eaLnBrk="1" hangingPunct="1"/>
            <a:r>
              <a:rPr lang="en-AU" altLang="en-US" sz="2800" dirty="0"/>
              <a:t>Region</a:t>
            </a:r>
          </a:p>
          <a:p>
            <a:pPr eaLnBrk="1" hangingPunct="1"/>
            <a:r>
              <a:rPr lang="en-AU" altLang="en-US" sz="2800" dirty="0"/>
              <a:t>City</a:t>
            </a:r>
          </a:p>
          <a:p>
            <a:pPr eaLnBrk="1" hangingPunct="1"/>
            <a:r>
              <a:rPr lang="en-AU" altLang="en-US" sz="2800" dirty="0"/>
              <a:t>Customer Name</a:t>
            </a:r>
          </a:p>
          <a:p>
            <a:pPr eaLnBrk="1" hangingPunct="1"/>
            <a:r>
              <a:rPr lang="en-AU" altLang="en-US" sz="2800" dirty="0"/>
              <a:t>Customer Phone</a:t>
            </a:r>
          </a:p>
        </p:txBody>
      </p:sp>
      <p:sp>
        <p:nvSpPr>
          <p:cNvPr id="128004" name="Rectangle 6"/>
          <p:cNvSpPr>
            <a:spLocks noGrp="1" noChangeArrowheads="1"/>
          </p:cNvSpPr>
          <p:nvPr>
            <p:ph type="body" sz="half" idx="4294967295"/>
          </p:nvPr>
        </p:nvSpPr>
        <p:spPr>
          <a:xfrm>
            <a:off x="5033962" y="1484313"/>
            <a:ext cx="2967038" cy="4641850"/>
          </a:xfrm>
        </p:spPr>
        <p:txBody>
          <a:bodyPr/>
          <a:lstStyle/>
          <a:p>
            <a:pPr algn="ctr" eaLnBrk="1" hangingPunct="1">
              <a:buFont typeface="Arial" pitchFamily="34" charset="0"/>
              <a:buNone/>
            </a:pPr>
            <a:r>
              <a:rPr lang="en-AU" altLang="en-US" sz="2800" b="1">
                <a:solidFill>
                  <a:schemeClr val="hlink"/>
                </a:solidFill>
              </a:rPr>
              <a:t>Characteristic</a:t>
            </a:r>
          </a:p>
          <a:p>
            <a:pPr algn="ctr" eaLnBrk="1" hangingPunct="1">
              <a:buFont typeface="Arial" pitchFamily="34" charset="0"/>
              <a:buNone/>
            </a:pPr>
            <a:r>
              <a:rPr lang="en-AU" altLang="en-US" sz="2000" b="1">
                <a:solidFill>
                  <a:schemeClr val="hlink"/>
                </a:solidFill>
              </a:rPr>
              <a:t>(Grouped)</a:t>
            </a:r>
          </a:p>
          <a:p>
            <a:pPr algn="ctr" eaLnBrk="1" hangingPunct="1">
              <a:buFont typeface="Arial" pitchFamily="34" charset="0"/>
              <a:buNone/>
            </a:pPr>
            <a:endParaRPr lang="en-AU" altLang="en-US" sz="2000" b="1">
              <a:solidFill>
                <a:schemeClr val="hlink"/>
              </a:solidFill>
            </a:endParaRPr>
          </a:p>
          <a:p>
            <a:pPr eaLnBrk="1" hangingPunct="1"/>
            <a:r>
              <a:rPr lang="en-AU" altLang="en-US" sz="2800"/>
              <a:t>Customer</a:t>
            </a:r>
          </a:p>
          <a:p>
            <a:pPr lvl="1" eaLnBrk="1" hangingPunct="1"/>
            <a:r>
              <a:rPr lang="en-AU" altLang="en-US" smtClean="0"/>
              <a:t>State</a:t>
            </a:r>
          </a:p>
          <a:p>
            <a:pPr lvl="1" eaLnBrk="1" hangingPunct="1"/>
            <a:r>
              <a:rPr lang="en-AU" altLang="en-US" smtClean="0"/>
              <a:t>City</a:t>
            </a:r>
          </a:p>
          <a:p>
            <a:pPr lvl="1" eaLnBrk="1" hangingPunct="1"/>
            <a:r>
              <a:rPr lang="en-AU" altLang="en-US" smtClean="0"/>
              <a:t>Customer Name</a:t>
            </a:r>
          </a:p>
          <a:p>
            <a:pPr lvl="1" eaLnBrk="1" hangingPunct="1"/>
            <a:r>
              <a:rPr lang="en-AU" altLang="en-US" smtClean="0"/>
              <a:t>Customer Phone</a:t>
            </a:r>
          </a:p>
          <a:p>
            <a:pPr lvl="1" eaLnBrk="1" hangingPunct="1"/>
            <a:endParaRPr lang="en-AU" altLang="en-US" smtClean="0"/>
          </a:p>
          <a:p>
            <a:pPr lvl="1" eaLnBrk="1" hangingPunct="1">
              <a:buFont typeface="Arial" pitchFamily="34" charset="0"/>
              <a:buNone/>
            </a:pPr>
            <a:r>
              <a:rPr lang="en-AU" altLang="en-US" sz="1800"/>
              <a:t>(Attributes of Customer)</a:t>
            </a:r>
          </a:p>
        </p:txBody>
      </p:sp>
      <p:sp>
        <p:nvSpPr>
          <p:cNvPr id="12800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nSpc>
                <a:spcPct val="80000"/>
              </a:lnSpc>
              <a:spcBef>
                <a:spcPct val="0"/>
              </a:spcBef>
              <a:buClrTx/>
              <a:buSzTx/>
              <a:buFontTx/>
              <a:buNone/>
            </a:pPr>
            <a:fld id="{7BF11D0D-715E-4572-BC15-3542256E366E}" type="slidenum">
              <a:rPr lang="en-US" altLang="en-US" sz="1200">
                <a:solidFill>
                  <a:srgbClr val="FFFFFF"/>
                </a:solidFill>
                <a:latin typeface="Arial" pitchFamily="34" charset="0"/>
              </a:rPr>
              <a:pPr>
                <a:lnSpc>
                  <a:spcPct val="80000"/>
                </a:lnSpc>
                <a:spcBef>
                  <a:spcPct val="0"/>
                </a:spcBef>
                <a:buClrTx/>
                <a:buSzTx/>
                <a:buFontTx/>
                <a:buNone/>
              </a:pPr>
              <a:t>97</a:t>
            </a:fld>
            <a:endParaRPr lang="en-US" altLang="en-US" sz="1200">
              <a:solidFill>
                <a:srgbClr val="FFFFFF"/>
              </a:solidFill>
              <a:latin typeface="Arial" pitchFamily="34" charset="0"/>
            </a:endParaRPr>
          </a:p>
        </p:txBody>
      </p:sp>
    </p:spTree>
    <p:extLst>
      <p:ext uri="{BB962C8B-B14F-4D97-AF65-F5344CB8AC3E}">
        <p14:creationId xmlns:p14="http://schemas.microsoft.com/office/powerpoint/2010/main" val="4102542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type="title"/>
          </p:nvPr>
        </p:nvSpPr>
        <p:spPr>
          <a:xfrm>
            <a:off x="1243413" y="368896"/>
            <a:ext cx="6400800" cy="758825"/>
          </a:xfrm>
        </p:spPr>
        <p:txBody>
          <a:bodyPr/>
          <a:lstStyle/>
          <a:p>
            <a:pPr eaLnBrk="1" hangingPunct="1">
              <a:defRPr/>
            </a:pPr>
            <a:r>
              <a:rPr lang="en-AU" dirty="0" smtClean="0"/>
              <a:t>SAP BW – Characteristics</a:t>
            </a:r>
          </a:p>
        </p:txBody>
      </p:sp>
      <p:sp>
        <p:nvSpPr>
          <p:cNvPr id="129027" name="Rectangle 3"/>
          <p:cNvSpPr>
            <a:spLocks noGrp="1" noChangeArrowheads="1"/>
          </p:cNvSpPr>
          <p:nvPr>
            <p:ph idx="1"/>
          </p:nvPr>
        </p:nvSpPr>
        <p:spPr>
          <a:xfrm>
            <a:off x="1543050" y="1600200"/>
            <a:ext cx="6172200" cy="4389438"/>
          </a:xfrm>
        </p:spPr>
        <p:txBody>
          <a:bodyPr/>
          <a:lstStyle/>
          <a:p>
            <a:pPr eaLnBrk="1" hangingPunct="1">
              <a:lnSpc>
                <a:spcPct val="80000"/>
              </a:lnSpc>
            </a:pPr>
            <a:r>
              <a:rPr lang="en-AU" altLang="en-US" sz="2400" b="1">
                <a:solidFill>
                  <a:schemeClr val="hlink"/>
                </a:solidFill>
              </a:rPr>
              <a:t>Characteristic</a:t>
            </a:r>
            <a:r>
              <a:rPr lang="en-AU" altLang="en-US" sz="2400"/>
              <a:t> </a:t>
            </a:r>
          </a:p>
          <a:p>
            <a:pPr lvl="1" eaLnBrk="1" hangingPunct="1">
              <a:lnSpc>
                <a:spcPct val="80000"/>
              </a:lnSpc>
            </a:pPr>
            <a:r>
              <a:rPr lang="en-AU" altLang="en-US" sz="2000"/>
              <a:t>definition contains:</a:t>
            </a:r>
          </a:p>
          <a:p>
            <a:pPr lvl="2" eaLnBrk="1" hangingPunct="1">
              <a:lnSpc>
                <a:spcPct val="80000"/>
              </a:lnSpc>
            </a:pPr>
            <a:r>
              <a:rPr lang="en-AU" altLang="en-US" sz="1800"/>
              <a:t>Technical field descriptions (data type, length, etc)</a:t>
            </a:r>
          </a:p>
          <a:p>
            <a:pPr lvl="2" eaLnBrk="1" hangingPunct="1">
              <a:lnSpc>
                <a:spcPct val="80000"/>
              </a:lnSpc>
            </a:pPr>
            <a:r>
              <a:rPr lang="en-AU" altLang="en-US" sz="1800"/>
              <a:t>Display properties</a:t>
            </a:r>
          </a:p>
          <a:p>
            <a:pPr lvl="2" eaLnBrk="1" hangingPunct="1">
              <a:lnSpc>
                <a:spcPct val="80000"/>
              </a:lnSpc>
            </a:pPr>
            <a:r>
              <a:rPr lang="en-AU" altLang="en-US" sz="1800"/>
              <a:t>Transfer routines (executed when data is uploaded)</a:t>
            </a:r>
          </a:p>
          <a:p>
            <a:pPr lvl="2" eaLnBrk="1" hangingPunct="1">
              <a:lnSpc>
                <a:spcPct val="80000"/>
              </a:lnSpc>
            </a:pPr>
            <a:r>
              <a:rPr lang="en-AU" altLang="en-US" sz="1800"/>
              <a:t>Master data descriptions (time dependency, navigational properties, text properties, language dependency, Hierarchies)</a:t>
            </a:r>
          </a:p>
          <a:p>
            <a:pPr eaLnBrk="1" hangingPunct="1">
              <a:lnSpc>
                <a:spcPct val="80000"/>
              </a:lnSpc>
            </a:pPr>
            <a:r>
              <a:rPr lang="en-AU" altLang="en-US" sz="2400" b="1">
                <a:solidFill>
                  <a:schemeClr val="hlink"/>
                </a:solidFill>
              </a:rPr>
              <a:t>Unit Characteristic</a:t>
            </a:r>
          </a:p>
          <a:p>
            <a:pPr lvl="1" eaLnBrk="1" hangingPunct="1">
              <a:lnSpc>
                <a:spcPct val="80000"/>
              </a:lnSpc>
            </a:pPr>
            <a:r>
              <a:rPr lang="en-AU" altLang="en-US" sz="2000"/>
              <a:t>currencies and units of measure are required for Amount and Quantity data types</a:t>
            </a:r>
          </a:p>
          <a:p>
            <a:pPr eaLnBrk="1" hangingPunct="1">
              <a:lnSpc>
                <a:spcPct val="80000"/>
              </a:lnSpc>
            </a:pPr>
            <a:r>
              <a:rPr lang="en-AU" altLang="en-US" sz="2400" b="1">
                <a:solidFill>
                  <a:schemeClr val="hlink"/>
                </a:solidFill>
              </a:rPr>
              <a:t>Time Characteristic</a:t>
            </a:r>
            <a:r>
              <a:rPr lang="en-AU" altLang="en-US" sz="2400" b="1"/>
              <a:t> </a:t>
            </a:r>
          </a:p>
          <a:p>
            <a:pPr lvl="1" eaLnBrk="1" hangingPunct="1">
              <a:lnSpc>
                <a:spcPct val="80000"/>
              </a:lnSpc>
            </a:pPr>
            <a:r>
              <a:rPr lang="en-AU" altLang="en-US" sz="2000"/>
              <a:t>Mandatory assignment to time dimension in InfoCube, (Calendar year) </a:t>
            </a:r>
          </a:p>
          <a:p>
            <a:pPr eaLnBrk="1" hangingPunct="1">
              <a:lnSpc>
                <a:spcPct val="80000"/>
              </a:lnSpc>
            </a:pPr>
            <a:r>
              <a:rPr lang="en-AU" altLang="en-US" sz="2400" b="1">
                <a:solidFill>
                  <a:schemeClr val="hlink"/>
                </a:solidFill>
              </a:rPr>
              <a:t>Technical Characteristic</a:t>
            </a:r>
            <a:r>
              <a:rPr lang="en-AU" altLang="en-US" sz="2400" b="1"/>
              <a:t> </a:t>
            </a:r>
          </a:p>
          <a:p>
            <a:pPr lvl="1" eaLnBrk="1" hangingPunct="1">
              <a:lnSpc>
                <a:spcPct val="80000"/>
              </a:lnSpc>
            </a:pPr>
            <a:r>
              <a:rPr lang="en-AU" altLang="en-US" sz="2000"/>
              <a:t>only technical use in BW (Request ID)</a:t>
            </a:r>
          </a:p>
          <a:p>
            <a:pPr eaLnBrk="1" hangingPunct="1">
              <a:lnSpc>
                <a:spcPct val="80000"/>
              </a:lnSpc>
            </a:pPr>
            <a:endParaRPr lang="en-AU" altLang="en-US" sz="1800"/>
          </a:p>
        </p:txBody>
      </p:sp>
      <p:sp>
        <p:nvSpPr>
          <p:cNvPr id="12902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nSpc>
                <a:spcPct val="80000"/>
              </a:lnSpc>
              <a:spcBef>
                <a:spcPct val="0"/>
              </a:spcBef>
              <a:buClrTx/>
              <a:buSzTx/>
              <a:buFontTx/>
              <a:buNone/>
            </a:pPr>
            <a:fld id="{2386755C-AEB4-4777-A492-8B47C3C632F2}" type="slidenum">
              <a:rPr lang="en-US" altLang="en-US" sz="1200">
                <a:solidFill>
                  <a:srgbClr val="FFFFFF"/>
                </a:solidFill>
                <a:latin typeface="Arial" pitchFamily="34" charset="0"/>
              </a:rPr>
              <a:pPr>
                <a:lnSpc>
                  <a:spcPct val="80000"/>
                </a:lnSpc>
                <a:spcBef>
                  <a:spcPct val="0"/>
                </a:spcBef>
                <a:buClrTx/>
                <a:buSzTx/>
                <a:buFontTx/>
                <a:buNone/>
              </a:pPr>
              <a:t>98</a:t>
            </a:fld>
            <a:endParaRPr lang="en-US" altLang="en-US" sz="1200">
              <a:solidFill>
                <a:srgbClr val="FFFFFF"/>
              </a:solidFill>
              <a:latin typeface="Arial" pitchFamily="34" charset="0"/>
            </a:endParaRPr>
          </a:p>
        </p:txBody>
      </p:sp>
    </p:spTree>
    <p:extLst>
      <p:ext uri="{BB962C8B-B14F-4D97-AF65-F5344CB8AC3E}">
        <p14:creationId xmlns:p14="http://schemas.microsoft.com/office/powerpoint/2010/main" val="2131296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p:cNvSpPr>
          <p:nvPr>
            <p:ph type="title"/>
          </p:nvPr>
        </p:nvSpPr>
        <p:spPr>
          <a:xfrm>
            <a:off x="0" y="506339"/>
            <a:ext cx="7605424" cy="598488"/>
          </a:xfrm>
        </p:spPr>
        <p:txBody>
          <a:bodyPr>
            <a:normAutofit fontScale="90000"/>
          </a:bodyPr>
          <a:lstStyle/>
          <a:p>
            <a:pPr fontAlgn="auto">
              <a:spcAft>
                <a:spcPts val="0"/>
              </a:spcAft>
              <a:defRPr/>
            </a:pPr>
            <a:r>
              <a:rPr lang="en-AU" dirty="0" smtClean="0"/>
              <a:t>SAP BW– InfoArea/InfoCatalog</a:t>
            </a:r>
          </a:p>
        </p:txBody>
      </p:sp>
      <p:sp>
        <p:nvSpPr>
          <p:cNvPr id="153603" name="Rectangle 3"/>
          <p:cNvSpPr>
            <a:spLocks noGrp="1" noChangeArrowheads="1"/>
          </p:cNvSpPr>
          <p:nvPr>
            <p:ph idx="1"/>
          </p:nvPr>
        </p:nvSpPr>
        <p:spPr>
          <a:xfrm>
            <a:off x="425299" y="1456348"/>
            <a:ext cx="6020990" cy="3306763"/>
          </a:xfrm>
        </p:spPr>
        <p:txBody>
          <a:bodyPr/>
          <a:lstStyle/>
          <a:p>
            <a:pPr eaLnBrk="1" hangingPunct="1"/>
            <a:r>
              <a:rPr lang="en-AU" altLang="en-US" sz="2800" dirty="0"/>
              <a:t>An </a:t>
            </a:r>
            <a:r>
              <a:rPr lang="en-AU" altLang="en-US" sz="2800" dirty="0" err="1"/>
              <a:t>InfoArea</a:t>
            </a:r>
            <a:r>
              <a:rPr lang="en-AU" altLang="en-US" sz="2800" dirty="0"/>
              <a:t> is a directory that stores all related </a:t>
            </a:r>
            <a:r>
              <a:rPr lang="en-AU" altLang="en-US" sz="2800" dirty="0" err="1"/>
              <a:t>InfoObjects</a:t>
            </a:r>
            <a:r>
              <a:rPr lang="en-AU" altLang="en-US" sz="2800" dirty="0"/>
              <a:t> within the same business context.</a:t>
            </a:r>
          </a:p>
          <a:p>
            <a:pPr eaLnBrk="1" hangingPunct="1"/>
            <a:r>
              <a:rPr lang="en-AU" altLang="en-US" sz="2800" dirty="0"/>
              <a:t>An </a:t>
            </a:r>
            <a:r>
              <a:rPr lang="en-AU" altLang="en-US" sz="2800" dirty="0" err="1"/>
              <a:t>InfoObject</a:t>
            </a:r>
            <a:r>
              <a:rPr lang="en-AU" altLang="en-US" sz="2800" dirty="0"/>
              <a:t> </a:t>
            </a:r>
            <a:r>
              <a:rPr lang="en-AU" altLang="en-US" sz="2800" dirty="0" err="1"/>
              <a:t>Catalog</a:t>
            </a:r>
            <a:r>
              <a:rPr lang="en-AU" altLang="en-US" sz="2800" dirty="0"/>
              <a:t>  is a folder within an </a:t>
            </a:r>
            <a:r>
              <a:rPr lang="en-AU" altLang="en-US" sz="2800" dirty="0" err="1"/>
              <a:t>InfoArea</a:t>
            </a:r>
            <a:r>
              <a:rPr lang="en-AU" altLang="en-US" sz="2800" dirty="0"/>
              <a:t> that stores specific </a:t>
            </a:r>
            <a:r>
              <a:rPr lang="en-AU" altLang="en-US" sz="2800" dirty="0" err="1"/>
              <a:t>InfoObjects</a:t>
            </a:r>
            <a:r>
              <a:rPr lang="en-AU" altLang="en-US" sz="2800" dirty="0"/>
              <a:t>. </a:t>
            </a:r>
          </a:p>
          <a:p>
            <a:pPr lvl="1" eaLnBrk="1" hangingPunct="1"/>
            <a:r>
              <a:rPr lang="en-AU" altLang="en-US" dirty="0" smtClean="0"/>
              <a:t>Separate </a:t>
            </a:r>
            <a:r>
              <a:rPr lang="en-AU" altLang="en-US" dirty="0" err="1" smtClean="0"/>
              <a:t>InfoObject</a:t>
            </a:r>
            <a:r>
              <a:rPr lang="en-AU" altLang="en-US" dirty="0" smtClean="0"/>
              <a:t> </a:t>
            </a:r>
            <a:r>
              <a:rPr lang="en-AU" altLang="en-US" dirty="0" err="1" smtClean="0"/>
              <a:t>Catalogs</a:t>
            </a:r>
            <a:r>
              <a:rPr lang="en-AU" altLang="en-US" dirty="0" smtClean="0"/>
              <a:t> are used for  Key Figures and Characteristics </a:t>
            </a:r>
          </a:p>
          <a:p>
            <a:pPr eaLnBrk="1" hangingPunct="1"/>
            <a:r>
              <a:rPr lang="en-AU" altLang="en-US" sz="2800" dirty="0"/>
              <a:t>Displayed via a tree structure or directory</a:t>
            </a:r>
          </a:p>
        </p:txBody>
      </p:sp>
      <p:pic>
        <p:nvPicPr>
          <p:cNvPr id="153604"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93525" y="4814860"/>
            <a:ext cx="3039665" cy="18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5"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9220" y="3310680"/>
            <a:ext cx="29527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6" name="Picture 8"/>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5689" y="1947641"/>
            <a:ext cx="288131"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a:lnSpc>
                <a:spcPct val="80000"/>
              </a:lnSpc>
              <a:spcBef>
                <a:spcPct val="0"/>
              </a:spcBef>
              <a:buClrTx/>
              <a:buSzTx/>
              <a:buFontTx/>
              <a:buNone/>
            </a:pPr>
            <a:fld id="{4C236B67-220B-49CA-B195-139D02554400}" type="slidenum">
              <a:rPr lang="en-US" altLang="en-US" sz="1200">
                <a:solidFill>
                  <a:srgbClr val="FFFFFF"/>
                </a:solidFill>
                <a:latin typeface="Arial" pitchFamily="34" charset="0"/>
              </a:rPr>
              <a:pPr>
                <a:lnSpc>
                  <a:spcPct val="80000"/>
                </a:lnSpc>
                <a:spcBef>
                  <a:spcPct val="0"/>
                </a:spcBef>
                <a:buClrTx/>
                <a:buSzTx/>
                <a:buFontTx/>
                <a:buNone/>
              </a:pPr>
              <a:t>99</a:t>
            </a:fld>
            <a:endParaRPr lang="en-US" altLang="en-US" sz="1200">
              <a:solidFill>
                <a:srgbClr val="FFFFFF"/>
              </a:solidFill>
              <a:latin typeface="Arial" pitchFamily="34" charset="0"/>
            </a:endParaRPr>
          </a:p>
        </p:txBody>
      </p:sp>
    </p:spTree>
    <p:extLst>
      <p:ext uri="{BB962C8B-B14F-4D97-AF65-F5344CB8AC3E}">
        <p14:creationId xmlns:p14="http://schemas.microsoft.com/office/powerpoint/2010/main" val="3054238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LIDEID" val="117"/>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f1GQLVVRU2s_XMV4MusTg"/>
</p:tagLst>
</file>

<file path=ppt/theme/_rels/them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theme1.xml><?xml version="1.0" encoding="utf-8"?>
<a:theme xmlns:a="http://schemas.openxmlformats.org/drawingml/2006/main" name="SAP_2014_v1.0">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10.xml><?xml version="1.0" encoding="utf-8"?>
<a:theme xmlns:a="http://schemas.openxmlformats.org/drawingml/2006/main" name="3_SAP_2016_4x3_whit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6_4x3_white.pptx" id="{D910AF12-926D-47EF-A649-C83652429031}" vid="{9756C12F-8D62-471F-B969-96B966096145}"/>
    </a:ext>
  </a:extLst>
</a:theme>
</file>

<file path=ppt/theme/theme1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3.xml><?xml version="1.0" encoding="utf-8"?>
<a:theme xmlns:a="http://schemas.openxmlformats.org/drawingml/2006/main" name="UA ppt TEMPLAT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4.xml><?xml version="1.0" encoding="utf-8"?>
<a:theme xmlns:a="http://schemas.openxmlformats.org/drawingml/2006/main" name="dalconference2014">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5.xml><?xml version="1.0" encoding="utf-8"?>
<a:theme xmlns:a="http://schemas.openxmlformats.org/drawingml/2006/main" name="1_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6.xml><?xml version="1.0" encoding="utf-8"?>
<a:theme xmlns:a="http://schemas.openxmlformats.org/drawingml/2006/main" name="1_UA ppt TEMPLAT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7.xml><?xml version="1.0" encoding="utf-8"?>
<a:theme xmlns:a="http://schemas.openxmlformats.org/drawingml/2006/main" name="SAP_2016_4x3_whit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6_4x3_white.pptx" id="{D910AF12-926D-47EF-A649-C83652429031}" vid="{9756C12F-8D62-471F-B969-96B966096145}"/>
    </a:ext>
  </a:extLst>
</a:theme>
</file>

<file path=ppt/theme/theme8.xml><?xml version="1.0" encoding="utf-8"?>
<a:theme xmlns:a="http://schemas.openxmlformats.org/drawingml/2006/main" name="1_SAP_2016_4x3_whit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6_4x3_white.pptx" id="{D910AF12-926D-47EF-A649-C83652429031}" vid="{9756C12F-8D62-471F-B969-96B966096145}"/>
    </a:ext>
  </a:extLst>
</a:theme>
</file>

<file path=ppt/theme/theme9.xml><?xml version="1.0" encoding="utf-8"?>
<a:theme xmlns:a="http://schemas.openxmlformats.org/drawingml/2006/main" name="2_SAP_2016_4x3_whit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6_4x3_white.pptx" id="{D910AF12-926D-47EF-A649-C83652429031}" vid="{9756C12F-8D62-471F-B969-96B966096145}"/>
    </a:ext>
  </a:extLst>
</a:theme>
</file>

<file path=docProps/app.xml><?xml version="1.0" encoding="utf-8"?>
<Properties xmlns="http://schemas.openxmlformats.org/officeDocument/2006/extended-properties" xmlns:vt="http://schemas.openxmlformats.org/officeDocument/2006/docPropsVTypes">
  <Template/>
  <TotalTime>5429</TotalTime>
  <Words>12103</Words>
  <Application>Microsoft Office PowerPoint</Application>
  <PresentationFormat>On-screen Show (4:3)</PresentationFormat>
  <Paragraphs>2139</Paragraphs>
  <Slides>303</Slides>
  <Notes>175</Notes>
  <HiddenSlides>0</HiddenSlides>
  <MMClips>0</MMClips>
  <ScaleCrop>false</ScaleCrop>
  <HeadingPairs>
    <vt:vector size="8" baseType="variant">
      <vt:variant>
        <vt:lpstr>Fonts Used</vt:lpstr>
      </vt:variant>
      <vt:variant>
        <vt:i4>19</vt:i4>
      </vt:variant>
      <vt:variant>
        <vt:lpstr>Theme</vt:lpstr>
      </vt:variant>
      <vt:variant>
        <vt:i4>11</vt:i4>
      </vt:variant>
      <vt:variant>
        <vt:lpstr>Embedded OLE Servers</vt:lpstr>
      </vt:variant>
      <vt:variant>
        <vt:i4>2</vt:i4>
      </vt:variant>
      <vt:variant>
        <vt:lpstr>Slide Titles</vt:lpstr>
      </vt:variant>
      <vt:variant>
        <vt:i4>303</vt:i4>
      </vt:variant>
    </vt:vector>
  </HeadingPairs>
  <TitlesOfParts>
    <vt:vector size="335" baseType="lpstr">
      <vt:lpstr>Arial Unicode MS</vt:lpstr>
      <vt:lpstr>MS PGothic</vt:lpstr>
      <vt:lpstr>Arial</vt:lpstr>
      <vt:lpstr>Arial Narrow</vt:lpstr>
      <vt:lpstr>Calibri</vt:lpstr>
      <vt:lpstr>Cambria</vt:lpstr>
      <vt:lpstr>Century Gothic</vt:lpstr>
      <vt:lpstr>Classic Grotesque Pro Book</vt:lpstr>
      <vt:lpstr>Classic Grotesque Pro Light</vt:lpstr>
      <vt:lpstr>Classic Grotesque Pro Semi Bold</vt:lpstr>
      <vt:lpstr>Classic Grotesque Std</vt:lpstr>
      <vt:lpstr>Courier New</vt:lpstr>
      <vt:lpstr>굴림</vt:lpstr>
      <vt:lpstr>Symbol</vt:lpstr>
      <vt:lpstr>Times New Roman</vt:lpstr>
      <vt:lpstr>Tw Cen MT</vt:lpstr>
      <vt:lpstr>wingdings</vt:lpstr>
      <vt:lpstr>wingdings</vt:lpstr>
      <vt:lpstr>Wingdings 2</vt:lpstr>
      <vt:lpstr>SAP_2014_v1.0</vt:lpstr>
      <vt:lpstr>Median</vt:lpstr>
      <vt:lpstr>UA ppt TEMPLATE</vt:lpstr>
      <vt:lpstr>dalconference2014</vt:lpstr>
      <vt:lpstr>1_Median</vt:lpstr>
      <vt:lpstr>1_UA ppt TEMPLATE</vt:lpstr>
      <vt:lpstr>SAP_2016_4x3_white</vt:lpstr>
      <vt:lpstr>1_SAP_2016_4x3_white</vt:lpstr>
      <vt:lpstr>2_SAP_2016_4x3_white</vt:lpstr>
      <vt:lpstr>3_SAP_2016_4x3_white</vt:lpstr>
      <vt:lpstr>1_Office Theme</vt:lpstr>
      <vt:lpstr>iGrafx</vt:lpstr>
      <vt:lpstr>think-cell Slide</vt:lpstr>
      <vt:lpstr>SAP UA Summer Workshop – Milwaukee Business Analytics June 20 - 24, 2016 Hossam Ali-Hassan, Dalhousie University</vt:lpstr>
      <vt:lpstr>Agenda for Monday June 20, 2016</vt:lpstr>
      <vt:lpstr>About Me</vt:lpstr>
      <vt:lpstr>Introductions</vt:lpstr>
      <vt:lpstr>Workshop Objectives </vt:lpstr>
      <vt:lpstr>Acronyms (good to know)</vt:lpstr>
      <vt:lpstr>SAP Data Analytics</vt:lpstr>
      <vt:lpstr>Analytics: Sources-Capabilities-Access</vt:lpstr>
      <vt:lpstr>SAP Analytics Tools Overview</vt:lpstr>
      <vt:lpstr>PowerPoint Presentation</vt:lpstr>
      <vt:lpstr>SAP BusinessObjects Web Intelligence aka WebI</vt:lpstr>
      <vt:lpstr>SAP BusinessObjects Analysis</vt:lpstr>
      <vt:lpstr>SAP BusinessObjects Design Studio</vt:lpstr>
      <vt:lpstr>SAP BusinessObjects Predictive Analytics (including Lumira)</vt:lpstr>
      <vt:lpstr>SAP BusinessObjects Cloud (formerly know as Cloud for Analytics C4A)</vt:lpstr>
      <vt:lpstr>SAP Crystal Reports</vt:lpstr>
      <vt:lpstr>SAP Crystal Dashboard Design aka SAP BusinessObjects Dashboards aka Xcelsius</vt:lpstr>
      <vt:lpstr>Resources</vt:lpstr>
      <vt:lpstr>Practical Analytics  by Nitin Kale, Nancy Jones   </vt:lpstr>
      <vt:lpstr>Other Books I Also like for Analytics</vt:lpstr>
      <vt:lpstr>Analytics curriculum from SAP University Alliances and other resources</vt:lpstr>
      <vt:lpstr>What’s available? SAP University Alliances Program Analytics Curriculum</vt:lpstr>
      <vt:lpstr>Navigation to Analytics Course Library</vt:lpstr>
      <vt:lpstr>Curricula Links</vt:lpstr>
      <vt:lpstr>Three levels of curricula    |      Three sources of curricula</vt:lpstr>
      <vt:lpstr>Where to find the materials for this workshop?</vt:lpstr>
      <vt:lpstr>Where to find software?</vt:lpstr>
      <vt:lpstr>Software download site at UCC Chico</vt:lpstr>
      <vt:lpstr>Software download site at UCC UWM</vt:lpstr>
      <vt:lpstr>How to request system access?</vt:lpstr>
      <vt:lpstr>How to request system access?</vt:lpstr>
      <vt:lpstr>To Request Access to UArk systems</vt:lpstr>
      <vt:lpstr>How to get support?</vt:lpstr>
      <vt:lpstr>Curriculum Approach</vt:lpstr>
      <vt:lpstr>Global Bike Inc.</vt:lpstr>
      <vt:lpstr>Global Bike Inc.</vt:lpstr>
      <vt:lpstr>Business Case</vt:lpstr>
      <vt:lpstr>Analytic Applications</vt:lpstr>
      <vt:lpstr>Links to Useful Material</vt:lpstr>
      <vt:lpstr>More Resources – Data Sets you can use in your class</vt:lpstr>
      <vt:lpstr>Approach for Hands-On Case Studies/Exercises &amp; Material</vt:lpstr>
      <vt:lpstr>Data Warehousing and Analytics</vt:lpstr>
      <vt:lpstr>  MULTIDIMENSIONAL DATA MODEL</vt:lpstr>
      <vt:lpstr>Source Reference</vt:lpstr>
      <vt:lpstr>Outline</vt:lpstr>
      <vt:lpstr>OLTP vs. OLAP Systems</vt:lpstr>
      <vt:lpstr>OLTP vs. OLAP Data Models</vt:lpstr>
      <vt:lpstr>OLTP Example (Partial) </vt:lpstr>
      <vt:lpstr>Star Schema </vt:lpstr>
      <vt:lpstr>Star Schema</vt:lpstr>
      <vt:lpstr>Star Schema contd.</vt:lpstr>
      <vt:lpstr>PowerPoint Presentation</vt:lpstr>
      <vt:lpstr>Another example</vt:lpstr>
      <vt:lpstr>Dimension Tables</vt:lpstr>
      <vt:lpstr>PowerPoint Presentation</vt:lpstr>
      <vt:lpstr>Fact Table</vt:lpstr>
      <vt:lpstr>PowerPoint Presentation</vt:lpstr>
      <vt:lpstr>Fact Table features</vt:lpstr>
      <vt:lpstr>Star Schema: Tables</vt:lpstr>
      <vt:lpstr>Star Schema: Table Entries</vt:lpstr>
      <vt:lpstr>Keys</vt:lpstr>
      <vt:lpstr>OLTP vs. OLAP Queries </vt:lpstr>
      <vt:lpstr>Pro and Cons of Star Schema</vt:lpstr>
      <vt:lpstr>Hierarchy</vt:lpstr>
      <vt:lpstr>Hierarchy contd.</vt:lpstr>
      <vt:lpstr>Aggregation</vt:lpstr>
      <vt:lpstr>Drill down</vt:lpstr>
      <vt:lpstr>Multidimensional Analysis</vt:lpstr>
      <vt:lpstr>Data Cube</vt:lpstr>
      <vt:lpstr>Cube</vt:lpstr>
      <vt:lpstr>PowerPoint Presentation</vt:lpstr>
      <vt:lpstr>Drill Down, Slice and Dice</vt:lpstr>
      <vt:lpstr>Drill Down, Slice and Dice</vt:lpstr>
      <vt:lpstr>Slice</vt:lpstr>
      <vt:lpstr>Dice</vt:lpstr>
      <vt:lpstr>Pivoting</vt:lpstr>
      <vt:lpstr>Drill Down/Drill up</vt:lpstr>
      <vt:lpstr>Drill across</vt:lpstr>
      <vt:lpstr>SAP Business Information Warehouse (SAP BW) Modeling </vt:lpstr>
      <vt:lpstr>Dimensional Models</vt:lpstr>
      <vt:lpstr>Star Schema Limitations</vt:lpstr>
      <vt:lpstr>Snowflake model</vt:lpstr>
      <vt:lpstr>Snowflake</vt:lpstr>
      <vt:lpstr>Snowflake example</vt:lpstr>
      <vt:lpstr>When do you snowflake?</vt:lpstr>
      <vt:lpstr>InfoCubes</vt:lpstr>
      <vt:lpstr>SAP BW– InfoCube</vt:lpstr>
      <vt:lpstr>InfoCube and Master Data</vt:lpstr>
      <vt:lpstr>Terms used</vt:lpstr>
      <vt:lpstr>BW Icons</vt:lpstr>
      <vt:lpstr>SAP BW InfoObjects</vt:lpstr>
      <vt:lpstr>InfoObjects Are “Bricks” for Data Structures</vt:lpstr>
      <vt:lpstr>InfoObjects</vt:lpstr>
      <vt:lpstr>InfoObject Definitions</vt:lpstr>
      <vt:lpstr>SAP BW InfoObjects – Key Figures</vt:lpstr>
      <vt:lpstr>SAP BW InfoObjects – Characteristics</vt:lpstr>
      <vt:lpstr>SAP BW Characteristics</vt:lpstr>
      <vt:lpstr>SAP BW – Characteristics</vt:lpstr>
      <vt:lpstr>SAP BW– InfoArea/InfoCatalog</vt:lpstr>
      <vt:lpstr>InfoProviders</vt:lpstr>
      <vt:lpstr>Global Bike Reporting Star Schema</vt:lpstr>
      <vt:lpstr>Global Bike InfoCube Display</vt:lpstr>
      <vt:lpstr>Navigation Attributes Displayed as if Dimensional Characteristics in Query Designer</vt:lpstr>
      <vt:lpstr>Summary</vt:lpstr>
      <vt:lpstr>Workshop Login Info</vt:lpstr>
      <vt:lpstr>Hands On Exercises</vt:lpstr>
      <vt:lpstr>Introduction to SAP BusinessObjects Analysis</vt:lpstr>
      <vt:lpstr>SAP Analytics Tools Overview</vt:lpstr>
      <vt:lpstr>SAP BusinessObjects Analysis</vt:lpstr>
      <vt:lpstr>SAP BusinessObjects Analysis &amp; Design Studio The premium alternative to BEx</vt:lpstr>
      <vt:lpstr>SAP BusinessObjects Analysis family</vt:lpstr>
      <vt:lpstr>SAP BusinessObjects Analysis, edition for Microsoft Office</vt:lpstr>
      <vt:lpstr>What is SAP BusinessObjects Analysis, edition for Microsoft Office  </vt:lpstr>
      <vt:lpstr>Prerequisites</vt:lpstr>
      <vt:lpstr>PowerPoint Presentation</vt:lpstr>
      <vt:lpstr>SAP BusinessObjects Analysis can connect to… Why we are using a BEx query</vt:lpstr>
      <vt:lpstr>Analysis Functionality</vt:lpstr>
      <vt:lpstr>Microsoft Office Edition Features</vt:lpstr>
      <vt:lpstr>Terminology</vt:lpstr>
      <vt:lpstr>User Interface in Excel</vt:lpstr>
      <vt:lpstr>PowerPoint vs. Excel Analysis Ribbons</vt:lpstr>
      <vt:lpstr>Exporting to PowerPoint</vt:lpstr>
      <vt:lpstr>Design Panel</vt:lpstr>
      <vt:lpstr>Features</vt:lpstr>
      <vt:lpstr>Features (continued)</vt:lpstr>
      <vt:lpstr>BW Query Elements in Analysis for Office</vt:lpstr>
      <vt:lpstr>Summary</vt:lpstr>
      <vt:lpstr>Resources</vt:lpstr>
      <vt:lpstr>BusinessObjects Analysis Exercises</vt:lpstr>
      <vt:lpstr>Hands-On Exercises –  04 - BusinessObjects Analysis</vt:lpstr>
      <vt:lpstr>In Memory &amp; Distributed Databases</vt:lpstr>
      <vt:lpstr>PowerPoint Presentation</vt:lpstr>
      <vt:lpstr>In Memory Databases</vt:lpstr>
      <vt:lpstr>SAP HANA</vt:lpstr>
      <vt:lpstr>PowerPoint Presentation</vt:lpstr>
      <vt:lpstr>In Memory Databases</vt:lpstr>
      <vt:lpstr>PowerPoint Presentation</vt:lpstr>
      <vt:lpstr>PowerPoint Presentation</vt:lpstr>
      <vt:lpstr>PowerPoint Presentation</vt:lpstr>
      <vt:lpstr>Distributed Databases</vt:lpstr>
      <vt:lpstr>In this exercise the class will be the Compute Cluster   The Cards will be the Data</vt:lpstr>
      <vt:lpstr>Data Meaning</vt:lpstr>
      <vt:lpstr>Problem 1</vt:lpstr>
      <vt:lpstr>The Hadoop Distributed File System</vt:lpstr>
      <vt:lpstr>Job Tracker</vt:lpstr>
      <vt:lpstr>Map</vt:lpstr>
      <vt:lpstr>Reduce</vt:lpstr>
      <vt:lpstr>Part 2: Timed Challenge</vt:lpstr>
      <vt:lpstr>Day 2</vt:lpstr>
      <vt:lpstr>Agenda for Tuesday June 21, 2016</vt:lpstr>
      <vt:lpstr>SAP LUMIRA</vt:lpstr>
      <vt:lpstr>SAP Analytics Tools Overview</vt:lpstr>
      <vt:lpstr>PowerPoint Presentation</vt:lpstr>
      <vt:lpstr>PowerPoint Presentation</vt:lpstr>
      <vt:lpstr>PowerPoint Presentation</vt:lpstr>
      <vt:lpstr>PowerPoint Presentation</vt:lpstr>
      <vt:lpstr>PowerPoint Presentation</vt:lpstr>
      <vt:lpstr>PowerPoint Presentation</vt:lpstr>
      <vt:lpstr>SAP Lumira</vt:lpstr>
      <vt:lpstr>PowerPoint Presentation</vt:lpstr>
      <vt:lpstr>PowerPoint Presentation</vt:lpstr>
      <vt:lpstr>Resources</vt:lpstr>
      <vt:lpstr>Hands-On Exercises –  05 – Visualization with Lumira 06 – Accounting with Lumira </vt:lpstr>
      <vt:lpstr>SAP PREDICTIVE ANALYTICS</vt:lpstr>
      <vt:lpstr>SAP Analytics Tools Overview</vt:lpstr>
      <vt:lpstr>Definition of Predictive Analysis (PA)</vt:lpstr>
      <vt:lpstr>Three step process – in theory…</vt:lpstr>
      <vt:lpstr>PowerPoint Presentation</vt:lpstr>
      <vt:lpstr>PowerPoint Presentation</vt:lpstr>
      <vt:lpstr>PowerPoint Presentation</vt:lpstr>
      <vt:lpstr>Introduction to Next Generation Business Intelligence with Automated Analytics Mode in SAP Predictive Analytics How does Predictive Analytics fit in with other existing SAP Advanced Analytics Solutions?</vt:lpstr>
      <vt:lpstr>SAP Infinite Insight becomes SAP Predictive Analytics</vt:lpstr>
      <vt:lpstr>PowerPoint Presentation</vt:lpstr>
      <vt:lpstr>PowerPoint Presentation</vt:lpstr>
      <vt:lpstr>PowerPoint Presentation</vt:lpstr>
      <vt:lpstr>PowerPoint Presentation</vt:lpstr>
      <vt:lpstr>Introduction to Next Generation Business Intelligence with Automated Analytics Mode in SAP Predictive Analytics How does Predictive Analytics fit in with other existing SAP Advanced Analytics Solutions?</vt:lpstr>
      <vt:lpstr>SAP PA becomes Expert Analytics in SAP Predictive Analytics</vt:lpstr>
      <vt:lpstr>PowerPoint Presentation</vt:lpstr>
      <vt:lpstr>PowerPoint Presentation</vt:lpstr>
      <vt:lpstr>SAP Predictive Analytics Automated Mode </vt:lpstr>
      <vt:lpstr>Introduction to Next Generation Business Intelligence with Automated Analytics Mode in SAP Predictive Analytics</vt:lpstr>
      <vt:lpstr>Introduction to Next Generation Business Intelligence with Automated Analytics Mode in SAP Predictive Analytics Business Analytics in the Era of Big Data</vt:lpstr>
      <vt:lpstr>Introduction to Next Generation Business Intelligence with Automated Analytics Mode in SAP Predictive Analytics Challenges for companies</vt:lpstr>
      <vt:lpstr>Introduction to Next Generation Business Intelligence with Automated Analytics Mode in SAP Predictive Analytics Business Analytics in the Era of Big Data</vt:lpstr>
      <vt:lpstr>Introduction to Next Generation Business Intelligence with Automated Analytics Mode in SAP Predictive Analytics Challenges for companies</vt:lpstr>
      <vt:lpstr>Introduction to Next Generation Business Intelligence with Automated Analytics Mode in SAP Predictive Analytics Challenges for companies</vt:lpstr>
      <vt:lpstr>Introduction to Next Generation Business Intelligence with Automated Analytics Mode in SAP Predictive Analytics Challenges for companies</vt:lpstr>
      <vt:lpstr>Introduction to Next Generation Business Intelligence with Automated Analytics Mode in SAP Predictive Analytics Opportunities and benefits for companies</vt:lpstr>
      <vt:lpstr>Introduction to Next Generation Business Intelligence with Automated Analytics Mode in SAP Predictive Analytics Opportunities and benefits for companies</vt:lpstr>
      <vt:lpstr>Introduction to Next Generation Business Intelligence with Automated Analytics Mode in SAP Predictive Analytics Introducing Predictive Analytics</vt:lpstr>
      <vt:lpstr>Introduction to Next Generation Business Intelligence with Automated Analytics Mode in SAP Predictive Analytics Introducing Predictive Analytics</vt:lpstr>
      <vt:lpstr>Introduction to Next Generation Business Intelligence with Automated Analytics Mode in SAP Predictive Analytics Introducing Predictive Analytics</vt:lpstr>
      <vt:lpstr>Introduction to Next Generation Business Intelligence with Automated Analytics Mode in SAP Predictive Analytics Introducing Predictive Analytics</vt:lpstr>
      <vt:lpstr>Introduction to Next Generation Business Intelligence with Automated Analytics Mode in SAP Predictive Analytics Introducing Predictive Analytics</vt:lpstr>
      <vt:lpstr>Introduction to Next Generation Business Intelligence with Automated Analytics Mode in SAP Predictive Analytics Introducing Predictive Analytics</vt:lpstr>
      <vt:lpstr>Introduction to Next Generation Business Intelligence with Automated Analytics Mode in SAP Predictive Analytics How does Predictive Analytics fit in with other existing SAP Advanced Analytics Solutions?</vt:lpstr>
      <vt:lpstr>Hands-On Exercises –   07 – Predictive Analytics Automated Mode (4 exercises)  08 – PA Automated Time Series</vt:lpstr>
      <vt:lpstr>Day 3</vt:lpstr>
      <vt:lpstr>Agenda for Wednesday June 22, 2016</vt:lpstr>
      <vt:lpstr>Data Mining with SAP Predictive Analytics Expert Mode </vt:lpstr>
      <vt:lpstr>Sources for this section</vt:lpstr>
      <vt:lpstr>SAP Predictive Analysis (PA)</vt:lpstr>
      <vt:lpstr>What is R?</vt:lpstr>
      <vt:lpstr>Where  Predictive Analysis is used</vt:lpstr>
      <vt:lpstr>The Predictive Analysis Process</vt:lpstr>
      <vt:lpstr>Which Algorithm ? When?</vt:lpstr>
      <vt:lpstr>Algorithms – what to use when? 1/2</vt:lpstr>
      <vt:lpstr>Algorithms – what to use when? 2/2</vt:lpstr>
      <vt:lpstr>Classes of Applications in PA</vt:lpstr>
      <vt:lpstr>Classes of Applications in PA</vt:lpstr>
      <vt:lpstr>Classes of Applications in PA</vt:lpstr>
      <vt:lpstr>Classes of Applications in PA</vt:lpstr>
      <vt:lpstr>Association Analysis – Apriori </vt:lpstr>
      <vt:lpstr>Apriori Association Analysis</vt:lpstr>
      <vt:lpstr>Association Rule Mining Apriori Algorithm</vt:lpstr>
      <vt:lpstr>Apriori Algorithm Outcome</vt:lpstr>
      <vt:lpstr>Apriori Lite Association Analysis</vt:lpstr>
      <vt:lpstr>Strength and Weaknesses of Association Analysis</vt:lpstr>
      <vt:lpstr>Cluster Analysis</vt:lpstr>
      <vt:lpstr>ABC Analysis</vt:lpstr>
      <vt:lpstr>K-Means Cluster Analysis</vt:lpstr>
      <vt:lpstr>K-Means Cluster Analysis</vt:lpstr>
      <vt:lpstr>K-Means Cluster Analysis</vt:lpstr>
      <vt:lpstr>K-Means Cluster Analysis</vt:lpstr>
      <vt:lpstr>K-Means Cluster Analysis</vt:lpstr>
      <vt:lpstr>K-Means Cluster Analysis</vt:lpstr>
      <vt:lpstr>K-Means Cluster Analysis</vt:lpstr>
      <vt:lpstr>K-Means Cluster Analysis</vt:lpstr>
      <vt:lpstr>Self-Organizing Maps (SOM)</vt:lpstr>
      <vt:lpstr>Strength and Weaknesses of Cluster Analysis</vt:lpstr>
      <vt:lpstr>Classification Analysis</vt:lpstr>
      <vt:lpstr>Bi-variate Linear Regression </vt:lpstr>
      <vt:lpstr>Bi-variate Geometric Regression </vt:lpstr>
      <vt:lpstr>Bi-variate Exponential Regression </vt:lpstr>
      <vt:lpstr>Bi-variate Logarithmic Regression </vt:lpstr>
      <vt:lpstr>Multiple Linear &amp; Exponential Regression </vt:lpstr>
      <vt:lpstr>Polynomial Regression </vt:lpstr>
      <vt:lpstr>Polynomial Regression </vt:lpstr>
      <vt:lpstr>Logistic Regression </vt:lpstr>
      <vt:lpstr>Strength and Weaknesses of Regression Analysis</vt:lpstr>
      <vt:lpstr>Classification Analysis – Decision Trees</vt:lpstr>
      <vt:lpstr>Decision Trees – Data</vt:lpstr>
      <vt:lpstr>Decision Tree Visualization</vt:lpstr>
      <vt:lpstr>Decision Tree Visualization in PA</vt:lpstr>
      <vt:lpstr>Decision Tree – Fitting Tests</vt:lpstr>
      <vt:lpstr>Strength and Weaknesses of Decision Trees</vt:lpstr>
      <vt:lpstr> Classification Analysis – K Nearest Neighbour</vt:lpstr>
      <vt:lpstr>Strength and Weaknesses of KNN Algorithm</vt:lpstr>
      <vt:lpstr>Time Series Analysis</vt:lpstr>
      <vt:lpstr>Time Series Analysis</vt:lpstr>
      <vt:lpstr>Time Series Analysis</vt:lpstr>
      <vt:lpstr>Time Series Analysis</vt:lpstr>
      <vt:lpstr>Strength and Weaknesses of Time Series</vt:lpstr>
      <vt:lpstr>Hands On Exercises</vt:lpstr>
      <vt:lpstr>Day 4</vt:lpstr>
      <vt:lpstr>Agenda for Thursday June 23, 2016</vt:lpstr>
      <vt:lpstr>Geospatial Analysis with ESRI ArcGIS and Lumira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Dashboards with BusinessObjects Design Studio</vt:lpstr>
      <vt:lpstr>SAP Analytics Tools Overview</vt:lpstr>
      <vt:lpstr>Dashboard definition</vt:lpstr>
      <vt:lpstr>Example of a dashboard</vt:lpstr>
      <vt:lpstr>Other dashboard examples</vt:lpstr>
      <vt:lpstr>Display media for dashboards</vt:lpstr>
      <vt:lpstr>Evolution of Dashboards</vt:lpstr>
      <vt:lpstr>Dashboard  types I</vt:lpstr>
      <vt:lpstr>Layers of information</vt:lpstr>
      <vt:lpstr>Dashboard types II</vt:lpstr>
      <vt:lpstr>Dashboard design</vt:lpstr>
      <vt:lpstr>Dashboard design</vt:lpstr>
      <vt:lpstr>Dashboard design</vt:lpstr>
      <vt:lpstr>Dashboard design</vt:lpstr>
      <vt:lpstr>SAP BusinessObjects Design Studio</vt:lpstr>
      <vt:lpstr>What is SAP BusinessObjects Design Studio (formerly known as ZEN)?</vt:lpstr>
      <vt:lpstr>SAP BusinessObjects Design Studio aka ZEN</vt:lpstr>
      <vt:lpstr>QR Code Scan for Deployment on iPad</vt:lpstr>
      <vt:lpstr>PowerPoint Presentation</vt:lpstr>
      <vt:lpstr>Design Studio: High Level Architecture View</vt:lpstr>
      <vt:lpstr>Interoperability between Analysis components</vt:lpstr>
      <vt:lpstr>User Interface</vt:lpstr>
      <vt:lpstr>Resources</vt:lpstr>
      <vt:lpstr>Exercise Requirements</vt:lpstr>
      <vt:lpstr>Hands on Exercises  15 - App Design BusinessObjects Design Studio  16 - Dashboard Design BusinessObjects Design Studio</vt:lpstr>
      <vt:lpstr>Future Directions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Wrap up and Discussion</vt:lpstr>
      <vt:lpstr>Thank you</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University Alliances Academic Conference 2014</dc:title>
  <dc:creator>McLeod, Alex</dc:creator>
  <cp:lastModifiedBy>Rajiv Dua</cp:lastModifiedBy>
  <cp:revision>208</cp:revision>
  <dcterms:created xsi:type="dcterms:W3CDTF">2014-03-14T20:09:13Z</dcterms:created>
  <dcterms:modified xsi:type="dcterms:W3CDTF">2017-03-28T21:24:19Z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2051387869</vt:i4>
  </property>
  <property fmtid="{D5CDD505-2E9C-101B-9397-08002B2CF9AE}" pid="3" name="_NewReviewCycle">
    <vt:lpwstr/>
  </property>
  <property fmtid="{D5CDD505-2E9C-101B-9397-08002B2CF9AE}" pid="4" name="_EmailSubject">
    <vt:lpwstr>Reply appreciated by March 27: your slides for the SAP Academic Conference Americas</vt:lpwstr>
  </property>
  <property fmtid="{D5CDD505-2E9C-101B-9397-08002B2CF9AE}" pid="5" name="_AuthorEmail">
    <vt:lpwstr>UAP.NA@sap.com</vt:lpwstr>
  </property>
  <property fmtid="{D5CDD505-2E9C-101B-9397-08002B2CF9AE}" pid="6" name="_AuthorEmailDisplayName">
    <vt:lpwstr>SAP University Alliances - North America</vt:lpwstr>
  </property>
  <property fmtid="{D5CDD505-2E9C-101B-9397-08002B2CF9AE}" pid="7" name="_PreviousAdHocReviewCycleID">
    <vt:i4>-1008930535</vt:i4>
  </property>
</Properties>
</file>